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87" r:id="rId2"/>
    <p:sldId id="499" r:id="rId3"/>
    <p:sldId id="508" r:id="rId4"/>
    <p:sldId id="501" r:id="rId5"/>
    <p:sldId id="500" r:id="rId6"/>
    <p:sldId id="502" r:id="rId7"/>
    <p:sldId id="503" r:id="rId8"/>
    <p:sldId id="504" r:id="rId9"/>
    <p:sldId id="506" r:id="rId10"/>
    <p:sldId id="507" r:id="rId11"/>
    <p:sldId id="505" r:id="rId12"/>
    <p:sldId id="4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4F6"/>
    <a:srgbClr val="D9FBFF"/>
    <a:srgbClr val="ACF6FE"/>
    <a:srgbClr val="84EAF8"/>
    <a:srgbClr val="60E4F6"/>
    <a:srgbClr val="74DDE2"/>
    <a:srgbClr val="33AA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DEE7F-9467-4B93-8D92-1BDF3423B05E}" v="39" dt="2021-09-13T13:19:37.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5101" autoAdjust="0"/>
  </p:normalViewPr>
  <p:slideViewPr>
    <p:cSldViewPr snapToGrid="0">
      <p:cViewPr varScale="1">
        <p:scale>
          <a:sx n="81" d="100"/>
          <a:sy n="81" d="100"/>
        </p:scale>
        <p:origin x="859"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rko\Radna%20povr&#353;ina\Kopija%20datoteke%20Copy%20of%20PHILIPS%20MATERIJALI%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rko\Radna%20povr&#353;ina\Kopija%20datoteke%20Copy%20of%20PHILIPS%20MATERIJALI%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[Kopija datoteke Copy of PHILIPS MATERIJALI (002).xlsx]List1 (2)!Izvedena tabela1</c:name>
    <c:fmtId val="-1"/>
  </c:pivotSource>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b="1"/>
              <a:t>Carbon footprint CO2e (kg)</a:t>
            </a:r>
            <a:r>
              <a:rPr lang="sr-Latn-RS" sz="1000" b="1"/>
              <a:t> by materials</a:t>
            </a:r>
            <a:endParaRPr lang="en-US" sz="1000" b="1"/>
          </a:p>
        </c:rich>
      </c:tx>
      <c:layout>
        <c:manualLayout>
          <c:xMode val="edge"/>
          <c:yMode val="edge"/>
          <c:x val="0.306420161883738"/>
          <c:y val="0.94319261965453149"/>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1.839587932303164E-2"/>
              <c:y val="-0.15690041626641049"/>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
        <c:dLbl>
          <c:idx val="0"/>
          <c:layout>
            <c:manualLayout>
              <c:x val="0.10669610007358352"/>
              <c:y val="-0.1088696765930195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3"/>
        <c:dLbl>
          <c:idx val="0"/>
          <c:layout>
            <c:manualLayout>
              <c:x val="0.19131714495952906"/>
              <c:y val="-2.2414345180915785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7.9102281089036122E-2"/>
              <c:y val="-0.1248799231508165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5"/>
        <c:spPr>
          <a:solidFill>
            <a:schemeClr val="accent6"/>
          </a:solidFill>
          <a:ln w="19050">
            <a:solidFill>
              <a:schemeClr val="lt1"/>
            </a:solidFill>
          </a:ln>
          <a:effectLst/>
        </c:spPr>
        <c:dLbl>
          <c:idx val="0"/>
          <c:layout>
            <c:manualLayout>
              <c:x val="0.13061074319352464"/>
              <c:y val="-0.1184758245276977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6"/>
        <c:spPr>
          <a:solidFill>
            <a:schemeClr val="accent5"/>
          </a:solidFill>
          <a:ln w="19050">
            <a:solidFill>
              <a:schemeClr val="lt1"/>
            </a:solidFill>
          </a:ln>
          <a:effectLst/>
        </c:spPr>
        <c:dLbl>
          <c:idx val="0"/>
          <c:layout>
            <c:manualLayout>
              <c:x val="0"/>
              <c:y val="-0.11847582452769774"/>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dLbl>
          <c:idx val="0"/>
          <c:layout>
            <c:manualLayout>
              <c:x val="0"/>
              <c:y val="-0.11847582452769774"/>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3"/>
        <c:spPr>
          <a:solidFill>
            <a:schemeClr val="accent1"/>
          </a:solidFill>
          <a:ln w="19050">
            <a:solidFill>
              <a:schemeClr val="lt1"/>
            </a:solidFill>
          </a:ln>
          <a:effectLst/>
        </c:spPr>
        <c:dLbl>
          <c:idx val="0"/>
          <c:layout>
            <c:manualLayout>
              <c:x val="0.13061074319352464"/>
              <c:y val="-0.1184758245276977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4"/>
        <c:spPr>
          <a:solidFill>
            <a:schemeClr val="accent1"/>
          </a:solidFill>
          <a:ln w="19050">
            <a:solidFill>
              <a:schemeClr val="lt1"/>
            </a:solidFill>
          </a:ln>
          <a:effectLst/>
        </c:spPr>
        <c:dLbl>
          <c:idx val="0"/>
          <c:layout>
            <c:manualLayout>
              <c:x val="0.20603384841795438"/>
              <c:y val="-3.5222542427153405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5"/>
        <c:spPr>
          <a:solidFill>
            <a:schemeClr val="accent1"/>
          </a:solidFill>
          <a:ln w="19050">
            <a:solidFill>
              <a:schemeClr val="lt1"/>
            </a:solidFill>
          </a:ln>
          <a:effectLst/>
        </c:spPr>
        <c:dLbl>
          <c:idx val="0"/>
          <c:layout>
            <c:manualLayout>
              <c:x val="-1.4716703458425313E-2"/>
              <c:y val="-0.1184758245276977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6"/>
        <c:spPr>
          <a:solidFill>
            <a:schemeClr val="accent1"/>
          </a:solidFill>
          <a:ln w="19050">
            <a:solidFill>
              <a:schemeClr val="lt1"/>
            </a:solidFill>
          </a:ln>
          <a:effectLst/>
        </c:spPr>
        <c:dLbl>
          <c:idx val="0"/>
          <c:layout>
            <c:manualLayout>
              <c:x val="0.11221486387049301"/>
              <c:y val="-0.1184758245276977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7"/>
        <c:spPr>
          <a:solidFill>
            <a:schemeClr val="accent1"/>
          </a:solidFill>
          <a:ln w="19050">
            <a:solidFill>
              <a:schemeClr val="lt1"/>
            </a:solidFill>
          </a:ln>
          <a:effectLst/>
        </c:spPr>
        <c:dLbl>
          <c:idx val="0"/>
          <c:layout>
            <c:manualLayout>
              <c:x val="-0.11589403973509933"/>
              <c:y val="-0.1088696765930195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2">
              <a:lumMod val="60000"/>
            </a:schemeClr>
          </a:solidFill>
          <a:ln w="19050">
            <a:solidFill>
              <a:schemeClr val="lt1"/>
            </a:solidFill>
          </a:ln>
          <a:effectLst/>
        </c:spPr>
        <c:dLbl>
          <c:idx val="0"/>
          <c:layout>
            <c:manualLayout>
              <c:x val="0.10853568800588662"/>
              <c:y val="-0.1152737752161383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4"/>
        <c:spPr>
          <a:solidFill>
            <a:schemeClr val="accent4">
              <a:lumMod val="60000"/>
            </a:schemeClr>
          </a:solidFill>
          <a:ln w="19050">
            <a:solidFill>
              <a:schemeClr val="lt1"/>
            </a:solidFill>
          </a:ln>
          <a:effectLst/>
        </c:spPr>
        <c:dLbl>
          <c:idx val="0"/>
          <c:layout>
            <c:manualLayout>
              <c:x val="0.15084621044885946"/>
              <c:y val="-3.5222542427153405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5"/>
        <c:spPr>
          <a:solidFill>
            <a:schemeClr val="accent3">
              <a:lumMod val="60000"/>
            </a:schemeClr>
          </a:solidFill>
          <a:ln w="19050">
            <a:solidFill>
              <a:schemeClr val="lt1"/>
            </a:solidFill>
          </a:ln>
          <a:effectLst/>
        </c:spPr>
        <c:dLbl>
          <c:idx val="0"/>
          <c:layout>
            <c:manualLayout>
              <c:x val="-1.6556291390728544E-2"/>
              <c:y val="-0.1376881203970541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6"/>
        <c:spPr>
          <a:solidFill>
            <a:schemeClr val="accent1">
              <a:lumMod val="60000"/>
            </a:schemeClr>
          </a:solidFill>
          <a:ln w="19050">
            <a:solidFill>
              <a:schemeClr val="lt1"/>
            </a:solidFill>
          </a:ln>
          <a:effectLst/>
        </c:spPr>
        <c:dLbl>
          <c:idx val="0"/>
          <c:layout>
            <c:manualLayout>
              <c:x val="-0.11589403973509933"/>
              <c:y val="-0.1376881203970541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7"/>
        <c:spPr>
          <a:solidFill>
            <a:schemeClr val="accent6"/>
          </a:solidFill>
          <a:ln w="19050">
            <a:solidFill>
              <a:schemeClr val="lt1"/>
            </a:solidFill>
          </a:ln>
          <a:effectLst/>
        </c:spPr>
        <c:dLbl>
          <c:idx val="0"/>
          <c:layout>
            <c:manualLayout>
              <c:x val="-7.358351729212656E-2"/>
              <c:y val="-4.1626641050272202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dLbl>
          <c:idx val="0"/>
          <c:layout>
            <c:manualLayout>
              <c:x val="-7.358351729212656E-2"/>
              <c:y val="-4.1626641050272202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35"/>
        <c:spPr>
          <a:solidFill>
            <a:schemeClr val="accent1"/>
          </a:solidFill>
          <a:ln w="19050">
            <a:solidFill>
              <a:schemeClr val="lt1"/>
            </a:solidFill>
          </a:ln>
          <a:effectLst/>
        </c:spPr>
        <c:dLbl>
          <c:idx val="0"/>
          <c:layout>
            <c:manualLayout>
              <c:x val="-0.11589403973509933"/>
              <c:y val="-0.1376881203970541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36"/>
        <c:spPr>
          <a:solidFill>
            <a:schemeClr val="accent1"/>
          </a:solidFill>
          <a:ln w="19050">
            <a:solidFill>
              <a:schemeClr val="lt1"/>
            </a:solidFill>
          </a:ln>
          <a:effectLst/>
        </c:spPr>
        <c:dLbl>
          <c:idx val="0"/>
          <c:layout>
            <c:manualLayout>
              <c:x val="0.10853568800588662"/>
              <c:y val="-0.1152737752161383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37"/>
        <c:spPr>
          <a:solidFill>
            <a:schemeClr val="accent1"/>
          </a:solidFill>
          <a:ln w="19050">
            <a:solidFill>
              <a:schemeClr val="lt1"/>
            </a:solidFill>
          </a:ln>
          <a:effectLst/>
        </c:spPr>
        <c:dLbl>
          <c:idx val="0"/>
          <c:layout>
            <c:manualLayout>
              <c:x val="-1.6556291390728544E-2"/>
              <c:y val="-0.1376881203970541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38"/>
        <c:spPr>
          <a:solidFill>
            <a:schemeClr val="accent1"/>
          </a:solidFill>
          <a:ln w="19050">
            <a:solidFill>
              <a:schemeClr val="lt1"/>
            </a:solidFill>
          </a:ln>
          <a:effectLst/>
        </c:spPr>
        <c:dLbl>
          <c:idx val="0"/>
          <c:layout>
            <c:manualLayout>
              <c:x val="0.15084621044885946"/>
              <c:y val="-3.5222542427153405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3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pivotFmt>
      <c:pivotFmt>
        <c:idx val="45"/>
        <c:spPr>
          <a:solidFill>
            <a:schemeClr val="accent1"/>
          </a:solidFill>
          <a:ln w="19050">
            <a:solidFill>
              <a:schemeClr val="lt1"/>
            </a:solidFill>
          </a:ln>
          <a:effectLst/>
        </c:spPr>
        <c:dLbl>
          <c:idx val="0"/>
          <c:layout>
            <c:manualLayout>
              <c:x val="-7.358351729212656E-2"/>
              <c:y val="-4.1626641050272202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46"/>
        <c:spPr>
          <a:solidFill>
            <a:schemeClr val="accent1"/>
          </a:solidFill>
          <a:ln w="19050">
            <a:solidFill>
              <a:schemeClr val="lt1"/>
            </a:solidFill>
          </a:ln>
          <a:effectLst/>
        </c:spPr>
        <c:dLbl>
          <c:idx val="0"/>
          <c:layout>
            <c:manualLayout>
              <c:x val="-0.11589403973509933"/>
              <c:y val="-0.1376881203970541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47"/>
        <c:spPr>
          <a:solidFill>
            <a:schemeClr val="accent1"/>
          </a:solidFill>
          <a:ln w="19050">
            <a:solidFill>
              <a:schemeClr val="lt1"/>
            </a:solidFill>
          </a:ln>
          <a:effectLst/>
        </c:spPr>
        <c:dLbl>
          <c:idx val="0"/>
          <c:layout>
            <c:manualLayout>
              <c:x val="0.10853568800588662"/>
              <c:y val="-0.1152737752161383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48"/>
        <c:spPr>
          <a:solidFill>
            <a:schemeClr val="accent1"/>
          </a:solidFill>
          <a:ln w="19050">
            <a:solidFill>
              <a:schemeClr val="lt1"/>
            </a:solidFill>
          </a:ln>
          <a:effectLst/>
        </c:spPr>
        <c:dLbl>
          <c:idx val="0"/>
          <c:layout>
            <c:manualLayout>
              <c:x val="-1.6556291390728544E-2"/>
              <c:y val="-0.1376881203970541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49"/>
        <c:spPr>
          <a:solidFill>
            <a:schemeClr val="accent1"/>
          </a:solidFill>
          <a:ln w="19050">
            <a:solidFill>
              <a:schemeClr val="lt1"/>
            </a:solidFill>
          </a:ln>
          <a:effectLst/>
        </c:spPr>
        <c:dLbl>
          <c:idx val="0"/>
          <c:layout>
            <c:manualLayout>
              <c:x val="0.15084621044885946"/>
              <c:y val="-3.5222542427153405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s>
    <c:plotArea>
      <c:layout/>
      <c:doughnutChart>
        <c:varyColors val="1"/>
        <c:ser>
          <c:idx val="0"/>
          <c:order val="0"/>
          <c:tx>
            <c:strRef>
              <c:f>'List1 (2)'!$B$4</c:f>
              <c:strCache>
                <c:ptCount val="1"/>
                <c:pt idx="0">
                  <c:v>Zbir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9A-4B4E-B923-FCB2B8CF06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9A-4B4E-B923-FCB2B8CF06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9A-4B4E-B923-FCB2B8CF06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9A-4B4E-B923-FCB2B8CF06B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C9A-4B4E-B923-FCB2B8CF06B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C9A-4B4E-B923-FCB2B8CF06B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C9A-4B4E-B923-FCB2B8CF06B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C9A-4B4E-B923-FCB2B8CF06B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C9A-4B4E-B923-FCB2B8CF06B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C9A-4B4E-B923-FCB2B8CF06B4}"/>
              </c:ext>
            </c:extLst>
          </c:dPt>
          <c:dLbls>
            <c:dLbl>
              <c:idx val="5"/>
              <c:layout>
                <c:manualLayout>
                  <c:x val="-7.358351729212656E-2"/>
                  <c:y val="-4.1626641050272202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0C9A-4B4E-B923-FCB2B8CF06B4}"/>
                </c:ext>
              </c:extLst>
            </c:dLbl>
            <c:dLbl>
              <c:idx val="6"/>
              <c:layout>
                <c:manualLayout>
                  <c:x val="-0.11589403973509933"/>
                  <c:y val="-0.1376881203970541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0C9A-4B4E-B923-FCB2B8CF06B4}"/>
                </c:ext>
              </c:extLst>
            </c:dLbl>
            <c:dLbl>
              <c:idx val="7"/>
              <c:layout>
                <c:manualLayout>
                  <c:x val="0.10853568800588662"/>
                  <c:y val="-0.1152737752161383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0C9A-4B4E-B923-FCB2B8CF06B4}"/>
                </c:ext>
              </c:extLst>
            </c:dLbl>
            <c:dLbl>
              <c:idx val="8"/>
              <c:layout>
                <c:manualLayout>
                  <c:x val="-1.6556291390728544E-2"/>
                  <c:y val="-0.1376881203970541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0C9A-4B4E-B923-FCB2B8CF06B4}"/>
                </c:ext>
              </c:extLst>
            </c:dLbl>
            <c:dLbl>
              <c:idx val="9"/>
              <c:layout>
                <c:manualLayout>
                  <c:x val="0.15084621044885946"/>
                  <c:y val="-3.522254242715340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0C9A-4B4E-B923-FCB2B8CF06B4}"/>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 (2)'!$A$5:$A$15</c:f>
              <c:strCache>
                <c:ptCount val="10"/>
                <c:pt idx="0">
                  <c:v>POLYMETHYL METHACRYLATE</c:v>
                </c:pt>
                <c:pt idx="1">
                  <c:v>STEEL SHEET</c:v>
                </c:pt>
                <c:pt idx="2">
                  <c:v>PLYWOOD</c:v>
                </c:pt>
                <c:pt idx="3">
                  <c:v>MDF</c:v>
                </c:pt>
                <c:pt idx="4">
                  <c:v>OTHER MATERIALS</c:v>
                </c:pt>
                <c:pt idx="5">
                  <c:v>RIGID PVC FOAM SHEET</c:v>
                </c:pt>
                <c:pt idx="6">
                  <c:v>PETG</c:v>
                </c:pt>
                <c:pt idx="7">
                  <c:v>POLYSTYROL</c:v>
                </c:pt>
                <c:pt idx="8">
                  <c:v>POLYURETHANE FOAM</c:v>
                </c:pt>
                <c:pt idx="9">
                  <c:v>PVC</c:v>
                </c:pt>
              </c:strCache>
            </c:strRef>
          </c:cat>
          <c:val>
            <c:numRef>
              <c:f>'List1 (2)'!$B$5:$B$15</c:f>
              <c:numCache>
                <c:formatCode>#,##0.00</c:formatCode>
                <c:ptCount val="10"/>
                <c:pt idx="0">
                  <c:v>23770.688812500004</c:v>
                </c:pt>
                <c:pt idx="1">
                  <c:v>9379.5192000000025</c:v>
                </c:pt>
                <c:pt idx="2">
                  <c:v>7202.2692532499987</c:v>
                </c:pt>
                <c:pt idx="3">
                  <c:v>6636.0965268000027</c:v>
                </c:pt>
                <c:pt idx="4">
                  <c:v>5144</c:v>
                </c:pt>
                <c:pt idx="5">
                  <c:v>3016.9203099999991</c:v>
                </c:pt>
                <c:pt idx="6">
                  <c:v>1330.2270169600001</c:v>
                </c:pt>
                <c:pt idx="7">
                  <c:v>89.703180000000003</c:v>
                </c:pt>
                <c:pt idx="8">
                  <c:v>9.2736000000000001</c:v>
                </c:pt>
                <c:pt idx="9">
                  <c:v>7.4878020000000003</c:v>
                </c:pt>
              </c:numCache>
            </c:numRef>
          </c:val>
          <c:extLst>
            <c:ext xmlns:c16="http://schemas.microsoft.com/office/drawing/2014/chart" uri="{C3380CC4-5D6E-409C-BE32-E72D297353CC}">
              <c16:uniqueId val="{00000014-0C9A-4B4E-B923-FCB2B8CF06B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Arial" panose="020B0604020202020204" pitchFamily="34" charset="0"/>
          <a:cs typeface="Arial"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[Kopija datoteke Copy of PHILIPS MATERIJALI (002).xlsx]List1!Izvedena tabela1</c:name>
    <c:fmtId val="-1"/>
  </c:pivotSource>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b="1" dirty="0"/>
              <a:t>Carbon footprint CO</a:t>
            </a:r>
            <a:r>
              <a:rPr lang="en-US" sz="1000" b="1" baseline="-25000" dirty="0"/>
              <a:t>2</a:t>
            </a:r>
            <a:r>
              <a:rPr lang="en-US" sz="1000" b="1" dirty="0"/>
              <a:t>e (kg)</a:t>
            </a:r>
            <a:r>
              <a:rPr lang="sr-Latn-RS" sz="1000" b="1" dirty="0"/>
              <a:t> </a:t>
            </a:r>
            <a:r>
              <a:rPr lang="sr-Latn-RS" sz="1000" b="1" dirty="0" err="1"/>
              <a:t>by</a:t>
            </a:r>
            <a:r>
              <a:rPr lang="sr-Latn-RS" sz="1000" b="1" dirty="0"/>
              <a:t> </a:t>
            </a:r>
            <a:r>
              <a:rPr lang="sr-Latn-RS" sz="1000" b="1" dirty="0" err="1"/>
              <a:t>Company</a:t>
            </a:r>
            <a:endParaRPr lang="en-US" sz="1000" b="1" dirty="0"/>
          </a:p>
        </c:rich>
      </c:tx>
      <c:layout>
        <c:manualLayout>
          <c:xMode val="edge"/>
          <c:yMode val="edge"/>
          <c:x val="0.32481604120676966"/>
          <c:y val="0.9463946689660910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1.839587932303164E-2"/>
              <c:y val="-0.15690041626641049"/>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
        <c:dLbl>
          <c:idx val="0"/>
          <c:layout>
            <c:manualLayout>
              <c:x val="0.10669610007358352"/>
              <c:y val="-0.1088696765930195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3"/>
        <c:dLbl>
          <c:idx val="0"/>
          <c:layout>
            <c:manualLayout>
              <c:x val="0.19131714495952906"/>
              <c:y val="-2.2414345180915785E-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7.9102281089036122E-2"/>
              <c:y val="-0.12487992315081652"/>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5"/>
        <c:spPr>
          <a:solidFill>
            <a:schemeClr val="accent1"/>
          </a:solidFill>
          <a:ln w="19050">
            <a:solidFill>
              <a:schemeClr val="lt1"/>
            </a:solidFill>
          </a:ln>
          <a:effectLst/>
        </c:spPr>
        <c:dLbl>
          <c:idx val="0"/>
          <c:layout>
            <c:manualLayout>
              <c:x val="0.13061074319352464"/>
              <c:y val="-0.1184758245276977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6"/>
        <c:spPr>
          <a:solidFill>
            <a:schemeClr val="accent1"/>
          </a:solidFill>
          <a:ln w="19050">
            <a:solidFill>
              <a:schemeClr val="lt1"/>
            </a:solidFill>
          </a:ln>
          <a:effectLst/>
        </c:spPr>
        <c:dLbl>
          <c:idx val="0"/>
          <c:layout>
            <c:manualLayout>
              <c:x val="0"/>
              <c:y val="-0.11847582452769774"/>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dLbl>
          <c:idx val="0"/>
          <c:layout>
            <c:manualLayout>
              <c:x val="0"/>
              <c:y val="-0.11847582452769774"/>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7"/>
        <c:spPr>
          <a:solidFill>
            <a:schemeClr val="accent1"/>
          </a:solidFill>
          <a:ln w="19050">
            <a:solidFill>
              <a:schemeClr val="lt1"/>
            </a:solidFill>
          </a:ln>
          <a:effectLst/>
        </c:spPr>
        <c:dLbl>
          <c:idx val="0"/>
          <c:layout>
            <c:manualLayout>
              <c:x val="0.13061074319352464"/>
              <c:y val="-0.1184758245276977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dLbl>
          <c:idx val="0"/>
          <c:layout>
            <c:manualLayout>
              <c:x val="0"/>
              <c:y val="-0.11847582452769774"/>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24"/>
        <c:spPr>
          <a:solidFill>
            <a:schemeClr val="accent1"/>
          </a:solidFill>
          <a:ln w="19050">
            <a:solidFill>
              <a:schemeClr val="lt1"/>
            </a:solidFill>
          </a:ln>
          <a:effectLst/>
        </c:spPr>
        <c:dLbl>
          <c:idx val="0"/>
          <c:layout>
            <c:manualLayout>
              <c:x val="0.13061074319352464"/>
              <c:y val="-0.11847582452769773"/>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s>
    <c:plotArea>
      <c:layout/>
      <c:doughnutChart>
        <c:varyColors val="1"/>
        <c:ser>
          <c:idx val="0"/>
          <c:order val="0"/>
          <c:tx>
            <c:strRef>
              <c:f>List1!$B$4</c:f>
              <c:strCache>
                <c:ptCount val="1"/>
                <c:pt idx="0">
                  <c:v>Zbir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F6-4F3D-9B2B-7C5C069A03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F6-4F3D-9B2B-7C5C069A03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F6-4F3D-9B2B-7C5C069A03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F6-4F3D-9B2B-7C5C069A038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7F6-4F3D-9B2B-7C5C069A038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7F6-4F3D-9B2B-7C5C069A038D}"/>
              </c:ext>
            </c:extLst>
          </c:dPt>
          <c:dLbls>
            <c:dLbl>
              <c:idx val="4"/>
              <c:layout>
                <c:manualLayout>
                  <c:x val="0"/>
                  <c:y val="-0.11847582452769774"/>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7F6-4F3D-9B2B-7C5C069A038D}"/>
                </c:ext>
              </c:extLst>
            </c:dLbl>
            <c:dLbl>
              <c:idx val="5"/>
              <c:layout>
                <c:manualLayout>
                  <c:x val="0.13061074319352464"/>
                  <c:y val="-0.1184758245276977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97F6-4F3D-9B2B-7C5C069A038D}"/>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List1!$A$5:$A$11</c:f>
              <c:strCache>
                <c:ptCount val="6"/>
                <c:pt idx="0">
                  <c:v>PHILIPS GMBH MARKET DACH</c:v>
                </c:pt>
                <c:pt idx="1">
                  <c:v>PHILIPS Nederland B.V.</c:v>
                </c:pt>
                <c:pt idx="2">
                  <c:v>PHILIPS AG</c:v>
                </c:pt>
                <c:pt idx="3">
                  <c:v>APS GROUP SVERIGE AB</c:v>
                </c:pt>
                <c:pt idx="4">
                  <c:v>PHILIPS CONSUMER LIFESTYLE</c:v>
                </c:pt>
                <c:pt idx="5">
                  <c:v>PHILIPS BELGIUM COMMERCIAL NV/SA</c:v>
                </c:pt>
              </c:strCache>
            </c:strRef>
          </c:cat>
          <c:val>
            <c:numRef>
              <c:f>List1!$B$5:$B$11</c:f>
              <c:numCache>
                <c:formatCode>#,##0.00</c:formatCode>
                <c:ptCount val="6"/>
                <c:pt idx="0">
                  <c:v>27307.218158079995</c:v>
                </c:pt>
                <c:pt idx="1">
                  <c:v>17070.905084980001</c:v>
                </c:pt>
                <c:pt idx="2">
                  <c:v>8415.066959849999</c:v>
                </c:pt>
                <c:pt idx="3">
                  <c:v>3514.8085177999992</c:v>
                </c:pt>
                <c:pt idx="4">
                  <c:v>192.16390079999996</c:v>
                </c:pt>
                <c:pt idx="5">
                  <c:v>86.023079999999993</c:v>
                </c:pt>
              </c:numCache>
            </c:numRef>
          </c:val>
          <c:extLst>
            <c:ext xmlns:c16="http://schemas.microsoft.com/office/drawing/2014/chart" uri="{C3380CC4-5D6E-409C-BE32-E72D297353CC}">
              <c16:uniqueId val="{0000000C-97F6-4F3D-9B2B-7C5C069A038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Arial" panose="020B0604020202020204" pitchFamily="34" charset="0"/>
          <a:cs typeface="Arial"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image" Target="../media/image10.png"/><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8AEB4-EEE9-416B-A7CD-AD03E8DBA77F}" type="datetimeFigureOut">
              <a:rPr lang="en-GB" smtClean="0"/>
              <a:t>11/01/2022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B6FA4-B660-40BB-90CB-D400BC68B6F1}" type="slidenum">
              <a:rPr lang="en-GB" smtClean="0"/>
              <a:t>‹#›</a:t>
            </a:fld>
            <a:endParaRPr lang="en-GB" dirty="0"/>
          </a:p>
        </p:txBody>
      </p:sp>
    </p:spTree>
    <p:extLst>
      <p:ext uri="{BB962C8B-B14F-4D97-AF65-F5344CB8AC3E}">
        <p14:creationId xmlns:p14="http://schemas.microsoft.com/office/powerpoint/2010/main" val="63624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D381311E-0672-0042-B027-BF2ECCACE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5672"/>
            <a:ext cx="16335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34A35A4-D520-7B41-A831-5724DB4CD17C}"/>
              </a:ext>
            </a:extLst>
          </p:cNvPr>
          <p:cNvSpPr/>
          <p:nvPr userDrawn="1"/>
        </p:nvSpPr>
        <p:spPr>
          <a:xfrm>
            <a:off x="0" y="0"/>
            <a:ext cx="12192000" cy="6858000"/>
          </a:xfrm>
          <a:prstGeom prst="rect">
            <a:avLst/>
          </a:prstGeom>
          <a:solidFill>
            <a:srgbClr val="33AA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ME" dirty="0"/>
          </a:p>
        </p:txBody>
      </p:sp>
      <p:grpSp>
        <p:nvGrpSpPr>
          <p:cNvPr id="14" name="Group 13">
            <a:extLst>
              <a:ext uri="{FF2B5EF4-FFF2-40B4-BE49-F238E27FC236}">
                <a16:creationId xmlns:a16="http://schemas.microsoft.com/office/drawing/2014/main" id="{3A5232CB-891B-DB49-BD8D-8335D9A8226C}"/>
              </a:ext>
            </a:extLst>
          </p:cNvPr>
          <p:cNvGrpSpPr/>
          <p:nvPr userDrawn="1"/>
        </p:nvGrpSpPr>
        <p:grpSpPr>
          <a:xfrm>
            <a:off x="4480051" y="2786493"/>
            <a:ext cx="2973687" cy="1643426"/>
            <a:chOff x="5161969" y="2688804"/>
            <a:chExt cx="1880177" cy="1039091"/>
          </a:xfrm>
        </p:grpSpPr>
        <p:pic>
          <p:nvPicPr>
            <p:cNvPr id="15" name="Picture 14">
              <a:extLst>
                <a:ext uri="{FF2B5EF4-FFF2-40B4-BE49-F238E27FC236}">
                  <a16:creationId xmlns:a16="http://schemas.microsoft.com/office/drawing/2014/main" id="{12B3E33A-54F6-374E-A742-118A7A97A1E6}"/>
                </a:ext>
              </a:extLst>
            </p:cNvPr>
            <p:cNvPicPr>
              <a:picLocks noChangeAspect="1"/>
            </p:cNvPicPr>
            <p:nvPr/>
          </p:nvPicPr>
          <p:blipFill>
            <a:blip r:embed="rId3"/>
            <a:stretch>
              <a:fillRect/>
            </a:stretch>
          </p:blipFill>
          <p:spPr>
            <a:xfrm>
              <a:off x="5161969" y="2688804"/>
              <a:ext cx="202045" cy="1039091"/>
            </a:xfrm>
            <a:prstGeom prst="rect">
              <a:avLst/>
            </a:prstGeom>
          </p:spPr>
        </p:pic>
        <p:sp>
          <p:nvSpPr>
            <p:cNvPr id="16" name="TextBox 15">
              <a:extLst>
                <a:ext uri="{FF2B5EF4-FFF2-40B4-BE49-F238E27FC236}">
                  <a16:creationId xmlns:a16="http://schemas.microsoft.com/office/drawing/2014/main" id="{FA286272-1D77-964B-A78B-83668666CB26}"/>
                </a:ext>
              </a:extLst>
            </p:cNvPr>
            <p:cNvSpPr txBox="1"/>
            <p:nvPr/>
          </p:nvSpPr>
          <p:spPr>
            <a:xfrm>
              <a:off x="5207573" y="2766603"/>
              <a:ext cx="1788968" cy="875693"/>
            </a:xfrm>
            <a:prstGeom prst="rect">
              <a:avLst/>
            </a:prstGeom>
            <a:noFill/>
          </p:spPr>
          <p:txBody>
            <a:bodyPr wrap="square" rtlCol="0">
              <a:spAutoFit/>
            </a:bodyPr>
            <a:lstStyle/>
            <a:p>
              <a:pPr algn="ctr"/>
              <a:r>
                <a:rPr lang="en-RS" sz="2800" b="1" spc="300" dirty="0">
                  <a:solidFill>
                    <a:schemeClr val="bg1"/>
                  </a:solidFill>
                  <a:latin typeface="Open Sans "/>
                  <a:ea typeface="Palatino" pitchFamily="2" charset="77"/>
                  <a:cs typeface="Verdana" panose="020B0604030504040204" pitchFamily="34" charset="0"/>
                </a:rPr>
                <a:t>PREMIUM</a:t>
              </a:r>
            </a:p>
            <a:p>
              <a:pPr algn="ctr"/>
              <a:r>
                <a:rPr lang="en-RS" sz="2800" spc="300" dirty="0">
                  <a:solidFill>
                    <a:schemeClr val="bg1"/>
                  </a:solidFill>
                  <a:latin typeface="Open Sans "/>
                  <a:ea typeface="Palatino" pitchFamily="2" charset="77"/>
                  <a:cs typeface="Verdana" panose="020B0604030504040204" pitchFamily="34" charset="0"/>
                </a:rPr>
                <a:t>POS</a:t>
              </a:r>
            </a:p>
            <a:p>
              <a:pPr algn="ctr"/>
              <a:r>
                <a:rPr lang="en-RS" sz="2800" b="1" spc="300" dirty="0">
                  <a:solidFill>
                    <a:schemeClr val="bg1"/>
                  </a:solidFill>
                  <a:latin typeface="Open Sans "/>
                  <a:ea typeface="Palatino" pitchFamily="2" charset="77"/>
                  <a:cs typeface="Verdana" panose="020B0604030504040204" pitchFamily="34" charset="0"/>
                </a:rPr>
                <a:t>INDUSTRY</a:t>
              </a:r>
            </a:p>
          </p:txBody>
        </p:sp>
        <p:pic>
          <p:nvPicPr>
            <p:cNvPr id="17" name="Picture 16">
              <a:extLst>
                <a:ext uri="{FF2B5EF4-FFF2-40B4-BE49-F238E27FC236}">
                  <a16:creationId xmlns:a16="http://schemas.microsoft.com/office/drawing/2014/main" id="{4D5F96DC-0FAF-F34B-B14C-0836687DB180}"/>
                </a:ext>
              </a:extLst>
            </p:cNvPr>
            <p:cNvPicPr>
              <a:picLocks noChangeAspect="1"/>
            </p:cNvPicPr>
            <p:nvPr/>
          </p:nvPicPr>
          <p:blipFill>
            <a:blip r:embed="rId3"/>
            <a:stretch>
              <a:fillRect/>
            </a:stretch>
          </p:blipFill>
          <p:spPr>
            <a:xfrm rot="10800000">
              <a:off x="6840101" y="2688804"/>
              <a:ext cx="202045" cy="1039091"/>
            </a:xfrm>
            <a:prstGeom prst="rect">
              <a:avLst/>
            </a:prstGeom>
          </p:spPr>
        </p:pic>
      </p:grpSp>
      <p:pic>
        <p:nvPicPr>
          <p:cNvPr id="18" name="Picture 5">
            <a:extLst>
              <a:ext uri="{FF2B5EF4-FFF2-40B4-BE49-F238E27FC236}">
                <a16:creationId xmlns:a16="http://schemas.microsoft.com/office/drawing/2014/main" id="{6B736D69-480D-D74F-AB4D-E8393C3E8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5672"/>
            <a:ext cx="16335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7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BF71F7-381B-AD47-91B9-D9075F2D2BDC}"/>
              </a:ext>
            </a:extLst>
          </p:cNvPr>
          <p:cNvSpPr/>
          <p:nvPr userDrawn="1"/>
        </p:nvSpPr>
        <p:spPr>
          <a:xfrm>
            <a:off x="0" y="0"/>
            <a:ext cx="12192000" cy="6858000"/>
          </a:xfrm>
          <a:prstGeom prst="rect">
            <a:avLst/>
          </a:prstGeom>
          <a:solidFill>
            <a:srgbClr val="33AA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ME" dirty="0"/>
          </a:p>
        </p:txBody>
      </p:sp>
    </p:spTree>
    <p:extLst>
      <p:ext uri="{BB962C8B-B14F-4D97-AF65-F5344CB8AC3E}">
        <p14:creationId xmlns:p14="http://schemas.microsoft.com/office/powerpoint/2010/main" val="309520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0A273-75DA-EF40-BD0F-FF41FFBCBA65}"/>
              </a:ext>
            </a:extLst>
          </p:cNvPr>
          <p:cNvSpPr/>
          <p:nvPr userDrawn="1"/>
        </p:nvSpPr>
        <p:spPr>
          <a:xfrm rot="5400000">
            <a:off x="11338772" y="-115660"/>
            <a:ext cx="505010" cy="1201445"/>
          </a:xfrm>
          <a:prstGeom prst="rect">
            <a:avLst/>
          </a:prstGeom>
          <a:solidFill>
            <a:srgbClr val="33AA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ME" dirty="0"/>
          </a:p>
        </p:txBody>
      </p:sp>
      <p:sp>
        <p:nvSpPr>
          <p:cNvPr id="13" name="Title 1">
            <a:extLst>
              <a:ext uri="{FF2B5EF4-FFF2-40B4-BE49-F238E27FC236}">
                <a16:creationId xmlns:a16="http://schemas.microsoft.com/office/drawing/2014/main" id="{23D4B7C1-E54F-944D-9593-8C7C46A7EA56}"/>
              </a:ext>
            </a:extLst>
          </p:cNvPr>
          <p:cNvSpPr>
            <a:spLocks noGrp="1"/>
          </p:cNvSpPr>
          <p:nvPr>
            <p:ph type="title" hasCustomPrompt="1"/>
          </p:nvPr>
        </p:nvSpPr>
        <p:spPr>
          <a:xfrm>
            <a:off x="838200" y="365126"/>
            <a:ext cx="10067223" cy="362586"/>
          </a:xfrm>
        </p:spPr>
        <p:txBody>
          <a:bodyPr>
            <a:noAutofit/>
          </a:bodyPr>
          <a:lstStyle>
            <a:lvl1pPr>
              <a:defRPr sz="28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14" name="Text Placeholder 3">
            <a:extLst>
              <a:ext uri="{FF2B5EF4-FFF2-40B4-BE49-F238E27FC236}">
                <a16:creationId xmlns:a16="http://schemas.microsoft.com/office/drawing/2014/main" id="{8673F947-62D2-174F-A73C-7B2806448DE6}"/>
              </a:ext>
            </a:extLst>
          </p:cNvPr>
          <p:cNvSpPr>
            <a:spLocks noGrp="1"/>
          </p:cNvSpPr>
          <p:nvPr>
            <p:ph type="body" sz="half" idx="2"/>
          </p:nvPr>
        </p:nvSpPr>
        <p:spPr>
          <a:xfrm>
            <a:off x="838200" y="1330568"/>
            <a:ext cx="10152354" cy="4964723"/>
          </a:xfrm>
        </p:spPr>
        <p:txBody>
          <a:bodyPr>
            <a:normAutofit/>
          </a:bodyPr>
          <a:lstStyle>
            <a:lvl1pPr marL="0" indent="0">
              <a:buNone/>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Rectangle 15">
            <a:extLst>
              <a:ext uri="{FF2B5EF4-FFF2-40B4-BE49-F238E27FC236}">
                <a16:creationId xmlns:a16="http://schemas.microsoft.com/office/drawing/2014/main" id="{3F6E8054-289B-5643-8DAF-BBD1916750B9}"/>
              </a:ext>
            </a:extLst>
          </p:cNvPr>
          <p:cNvSpPr/>
          <p:nvPr userDrawn="1"/>
        </p:nvSpPr>
        <p:spPr>
          <a:xfrm>
            <a:off x="0" y="0"/>
            <a:ext cx="546397" cy="6858000"/>
          </a:xfrm>
          <a:prstGeom prst="rect">
            <a:avLst/>
          </a:prstGeom>
          <a:solidFill>
            <a:srgbClr val="33AA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ME" dirty="0"/>
          </a:p>
        </p:txBody>
      </p:sp>
      <p:pic>
        <p:nvPicPr>
          <p:cNvPr id="3" name="Picture 2">
            <a:extLst>
              <a:ext uri="{FF2B5EF4-FFF2-40B4-BE49-F238E27FC236}">
                <a16:creationId xmlns:a16="http://schemas.microsoft.com/office/drawing/2014/main" id="{EBBD4E21-5D00-244F-AA0F-285173465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2104" y="265572"/>
            <a:ext cx="385070" cy="438980"/>
          </a:xfrm>
          <a:prstGeom prst="rect">
            <a:avLst/>
          </a:prstGeom>
        </p:spPr>
      </p:pic>
    </p:spTree>
    <p:extLst>
      <p:ext uri="{BB962C8B-B14F-4D97-AF65-F5344CB8AC3E}">
        <p14:creationId xmlns:p14="http://schemas.microsoft.com/office/powerpoint/2010/main" val="323225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0BA822A-2FB6-2245-88E1-236CF1A2F170}"/>
              </a:ext>
            </a:extLst>
          </p:cNvPr>
          <p:cNvSpPr/>
          <p:nvPr userDrawn="1"/>
        </p:nvSpPr>
        <p:spPr>
          <a:xfrm>
            <a:off x="0" y="0"/>
            <a:ext cx="546397" cy="6858000"/>
          </a:xfrm>
          <a:prstGeom prst="rect">
            <a:avLst/>
          </a:prstGeom>
          <a:solidFill>
            <a:srgbClr val="33AA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ME" dirty="0"/>
          </a:p>
        </p:txBody>
      </p:sp>
      <p:pic>
        <p:nvPicPr>
          <p:cNvPr id="10" name="Picture 9">
            <a:extLst>
              <a:ext uri="{FF2B5EF4-FFF2-40B4-BE49-F238E27FC236}">
                <a16:creationId xmlns:a16="http://schemas.microsoft.com/office/drawing/2014/main" id="{3FE86C51-100C-9743-A1B2-3E33CE807185}"/>
              </a:ext>
            </a:extLst>
          </p:cNvPr>
          <p:cNvPicPr>
            <a:picLocks noChangeAspect="1"/>
          </p:cNvPicPr>
          <p:nvPr userDrawn="1"/>
        </p:nvPicPr>
        <p:blipFill>
          <a:blip r:embed="rId2"/>
          <a:stretch>
            <a:fillRect/>
          </a:stretch>
        </p:blipFill>
        <p:spPr>
          <a:xfrm>
            <a:off x="11085829" y="271606"/>
            <a:ext cx="352893" cy="417056"/>
          </a:xfrm>
          <a:prstGeom prst="rect">
            <a:avLst/>
          </a:prstGeom>
        </p:spPr>
      </p:pic>
      <p:sp>
        <p:nvSpPr>
          <p:cNvPr id="13" name="Title 1">
            <a:extLst>
              <a:ext uri="{FF2B5EF4-FFF2-40B4-BE49-F238E27FC236}">
                <a16:creationId xmlns:a16="http://schemas.microsoft.com/office/drawing/2014/main" id="{23D4B7C1-E54F-944D-9593-8C7C46A7EA56}"/>
              </a:ext>
            </a:extLst>
          </p:cNvPr>
          <p:cNvSpPr>
            <a:spLocks noGrp="1"/>
          </p:cNvSpPr>
          <p:nvPr>
            <p:ph type="title" hasCustomPrompt="1"/>
          </p:nvPr>
        </p:nvSpPr>
        <p:spPr>
          <a:xfrm>
            <a:off x="838200" y="365126"/>
            <a:ext cx="10515600" cy="362586"/>
          </a:xfrm>
        </p:spPr>
        <p:txBody>
          <a:bodyPr>
            <a:noAutofit/>
          </a:bodyPr>
          <a:lstStyle>
            <a:lvl1pPr>
              <a:defRPr sz="28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14" name="Text Placeholder 3">
            <a:extLst>
              <a:ext uri="{FF2B5EF4-FFF2-40B4-BE49-F238E27FC236}">
                <a16:creationId xmlns:a16="http://schemas.microsoft.com/office/drawing/2014/main" id="{8673F947-62D2-174F-A73C-7B2806448DE6}"/>
              </a:ext>
            </a:extLst>
          </p:cNvPr>
          <p:cNvSpPr>
            <a:spLocks noGrp="1"/>
          </p:cNvSpPr>
          <p:nvPr>
            <p:ph type="body" sz="half" idx="2"/>
          </p:nvPr>
        </p:nvSpPr>
        <p:spPr>
          <a:xfrm>
            <a:off x="838199" y="1330568"/>
            <a:ext cx="10515599" cy="4964723"/>
          </a:xfrm>
        </p:spPr>
        <p:txBody>
          <a:bodyPr>
            <a:normAutofit/>
          </a:bodyPr>
          <a:lstStyle>
            <a:lvl1pPr marL="0" indent="0">
              <a:buNone/>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93C002A3-4AB2-FC4F-A9D6-0FE1713CFD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31" y="6295291"/>
            <a:ext cx="465734" cy="530937"/>
          </a:xfrm>
          <a:prstGeom prst="rect">
            <a:avLst/>
          </a:prstGeom>
        </p:spPr>
      </p:pic>
    </p:spTree>
    <p:extLst>
      <p:ext uri="{BB962C8B-B14F-4D97-AF65-F5344CB8AC3E}">
        <p14:creationId xmlns:p14="http://schemas.microsoft.com/office/powerpoint/2010/main" val="81642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730316E-FD3F-4F9F-AFCE-B618C5BB3B3F}"/>
              </a:ext>
            </a:extLst>
          </p:cNvPr>
          <p:cNvSpPr>
            <a:spLocks noGrp="1"/>
          </p:cNvSpPr>
          <p:nvPr>
            <p:ph type="pic" idx="1"/>
          </p:nvPr>
        </p:nvSpPr>
        <p:spPr>
          <a:xfrm>
            <a:off x="6641432" y="1330568"/>
            <a:ext cx="5149515" cy="4964723"/>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Title 1">
            <a:extLst>
              <a:ext uri="{FF2B5EF4-FFF2-40B4-BE49-F238E27FC236}">
                <a16:creationId xmlns:a16="http://schemas.microsoft.com/office/drawing/2014/main" id="{50B6E141-16E8-FC43-9015-9B0616C52D1B}"/>
              </a:ext>
            </a:extLst>
          </p:cNvPr>
          <p:cNvSpPr>
            <a:spLocks noGrp="1"/>
          </p:cNvSpPr>
          <p:nvPr>
            <p:ph type="title" hasCustomPrompt="1"/>
          </p:nvPr>
        </p:nvSpPr>
        <p:spPr>
          <a:xfrm>
            <a:off x="838200" y="365126"/>
            <a:ext cx="10515600" cy="362586"/>
          </a:xfrm>
        </p:spPr>
        <p:txBody>
          <a:bodyPr>
            <a:noAutofit/>
          </a:bodyPr>
          <a:lstStyle>
            <a:lvl1pPr>
              <a:defRPr sz="28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10" name="Text Placeholder 3">
            <a:extLst>
              <a:ext uri="{FF2B5EF4-FFF2-40B4-BE49-F238E27FC236}">
                <a16:creationId xmlns:a16="http://schemas.microsoft.com/office/drawing/2014/main" id="{039A60CD-0139-1D46-99EA-E2A5BF6C9E9F}"/>
              </a:ext>
            </a:extLst>
          </p:cNvPr>
          <p:cNvSpPr>
            <a:spLocks noGrp="1"/>
          </p:cNvSpPr>
          <p:nvPr>
            <p:ph type="body" sz="half" idx="2"/>
          </p:nvPr>
        </p:nvSpPr>
        <p:spPr>
          <a:xfrm>
            <a:off x="838200" y="1330568"/>
            <a:ext cx="5257800" cy="4964723"/>
          </a:xfrm>
        </p:spPr>
        <p:txBody>
          <a:bodyPr>
            <a:normAutofit/>
          </a:bodyPr>
          <a:lstStyle>
            <a:lvl1pPr marL="0" indent="0">
              <a:buNone/>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9428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730316E-FD3F-4F9F-AFCE-B618C5BB3B3F}"/>
              </a:ext>
            </a:extLst>
          </p:cNvPr>
          <p:cNvSpPr>
            <a:spLocks noGrp="1"/>
          </p:cNvSpPr>
          <p:nvPr>
            <p:ph type="pic" idx="1"/>
          </p:nvPr>
        </p:nvSpPr>
        <p:spPr>
          <a:xfrm>
            <a:off x="6641432" y="1330568"/>
            <a:ext cx="5149515" cy="4964723"/>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8" name="Rectangle 7">
            <a:extLst>
              <a:ext uri="{FF2B5EF4-FFF2-40B4-BE49-F238E27FC236}">
                <a16:creationId xmlns:a16="http://schemas.microsoft.com/office/drawing/2014/main" id="{934DA9CB-D65F-1A47-90E3-2644ABEBEA35}"/>
              </a:ext>
            </a:extLst>
          </p:cNvPr>
          <p:cNvSpPr/>
          <p:nvPr userDrawn="1"/>
        </p:nvSpPr>
        <p:spPr>
          <a:xfrm rot="5400000">
            <a:off x="11338772" y="-115660"/>
            <a:ext cx="505010" cy="1201445"/>
          </a:xfrm>
          <a:prstGeom prst="rect">
            <a:avLst/>
          </a:prstGeom>
          <a:solidFill>
            <a:srgbClr val="33AA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ME" dirty="0"/>
          </a:p>
        </p:txBody>
      </p:sp>
      <p:sp>
        <p:nvSpPr>
          <p:cNvPr id="9" name="Title 1">
            <a:extLst>
              <a:ext uri="{FF2B5EF4-FFF2-40B4-BE49-F238E27FC236}">
                <a16:creationId xmlns:a16="http://schemas.microsoft.com/office/drawing/2014/main" id="{50B6E141-16E8-FC43-9015-9B0616C52D1B}"/>
              </a:ext>
            </a:extLst>
          </p:cNvPr>
          <p:cNvSpPr>
            <a:spLocks noGrp="1"/>
          </p:cNvSpPr>
          <p:nvPr>
            <p:ph type="title" hasCustomPrompt="1"/>
          </p:nvPr>
        </p:nvSpPr>
        <p:spPr>
          <a:xfrm>
            <a:off x="838200" y="365126"/>
            <a:ext cx="10515600" cy="362586"/>
          </a:xfrm>
        </p:spPr>
        <p:txBody>
          <a:bodyPr>
            <a:noAutofit/>
          </a:bodyPr>
          <a:lstStyle>
            <a:lvl1pPr>
              <a:defRPr sz="28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10" name="Text Placeholder 3">
            <a:extLst>
              <a:ext uri="{FF2B5EF4-FFF2-40B4-BE49-F238E27FC236}">
                <a16:creationId xmlns:a16="http://schemas.microsoft.com/office/drawing/2014/main" id="{039A60CD-0139-1D46-99EA-E2A5BF6C9E9F}"/>
              </a:ext>
            </a:extLst>
          </p:cNvPr>
          <p:cNvSpPr>
            <a:spLocks noGrp="1"/>
          </p:cNvSpPr>
          <p:nvPr>
            <p:ph type="body" sz="half" idx="2"/>
          </p:nvPr>
        </p:nvSpPr>
        <p:spPr>
          <a:xfrm>
            <a:off x="838200" y="1330568"/>
            <a:ext cx="5257800" cy="4964723"/>
          </a:xfrm>
        </p:spPr>
        <p:txBody>
          <a:bodyPr>
            <a:normAutofit/>
          </a:bodyPr>
          <a:lstStyle>
            <a:lvl1pPr marL="0" indent="0">
              <a:buNone/>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7" name="Picture 6">
            <a:extLst>
              <a:ext uri="{FF2B5EF4-FFF2-40B4-BE49-F238E27FC236}">
                <a16:creationId xmlns:a16="http://schemas.microsoft.com/office/drawing/2014/main" id="{3016E615-323E-3149-BDB3-CABDE1A713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2104" y="265572"/>
            <a:ext cx="385070" cy="438980"/>
          </a:xfrm>
          <a:prstGeom prst="rect">
            <a:avLst/>
          </a:prstGeom>
        </p:spPr>
      </p:pic>
    </p:spTree>
    <p:extLst>
      <p:ext uri="{BB962C8B-B14F-4D97-AF65-F5344CB8AC3E}">
        <p14:creationId xmlns:p14="http://schemas.microsoft.com/office/powerpoint/2010/main" val="238998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AA87F4-8B98-6543-9FCD-ACD13C3DBDA3}"/>
              </a:ext>
            </a:extLst>
          </p:cNvPr>
          <p:cNvSpPr/>
          <p:nvPr userDrawn="1"/>
        </p:nvSpPr>
        <p:spPr>
          <a:xfrm>
            <a:off x="0" y="0"/>
            <a:ext cx="12192000" cy="6858000"/>
          </a:xfrm>
          <a:prstGeom prst="rect">
            <a:avLst/>
          </a:prstGeom>
          <a:solidFill>
            <a:srgbClr val="33AA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ME" dirty="0"/>
          </a:p>
        </p:txBody>
      </p:sp>
      <p:pic>
        <p:nvPicPr>
          <p:cNvPr id="7" name="Picture 6">
            <a:extLst>
              <a:ext uri="{FF2B5EF4-FFF2-40B4-BE49-F238E27FC236}">
                <a16:creationId xmlns:a16="http://schemas.microsoft.com/office/drawing/2014/main" id="{3A1506C2-46E2-404A-A0A1-718135E6282A}"/>
              </a:ext>
            </a:extLst>
          </p:cNvPr>
          <p:cNvPicPr>
            <a:picLocks noChangeAspect="1"/>
          </p:cNvPicPr>
          <p:nvPr/>
        </p:nvPicPr>
        <p:blipFill>
          <a:blip r:embed="rId2"/>
          <a:stretch>
            <a:fillRect/>
          </a:stretch>
        </p:blipFill>
        <p:spPr>
          <a:xfrm>
            <a:off x="4609161" y="2786493"/>
            <a:ext cx="319554" cy="1643426"/>
          </a:xfrm>
          <a:prstGeom prst="rect">
            <a:avLst/>
          </a:prstGeom>
        </p:spPr>
      </p:pic>
      <p:sp>
        <p:nvSpPr>
          <p:cNvPr id="8" name="TextBox 7">
            <a:extLst>
              <a:ext uri="{FF2B5EF4-FFF2-40B4-BE49-F238E27FC236}">
                <a16:creationId xmlns:a16="http://schemas.microsoft.com/office/drawing/2014/main" id="{AB5838CC-7947-254B-99BF-4B61372B4764}"/>
              </a:ext>
            </a:extLst>
          </p:cNvPr>
          <p:cNvSpPr txBox="1"/>
          <p:nvPr/>
        </p:nvSpPr>
        <p:spPr>
          <a:xfrm>
            <a:off x="4670099" y="3152489"/>
            <a:ext cx="2829432" cy="954106"/>
          </a:xfrm>
          <a:prstGeom prst="rect">
            <a:avLst/>
          </a:prstGeom>
          <a:noFill/>
        </p:spPr>
        <p:txBody>
          <a:bodyPr wrap="square" rtlCol="0">
            <a:spAutoFit/>
          </a:bodyPr>
          <a:lstStyle/>
          <a:p>
            <a:pPr algn="ctr"/>
            <a:r>
              <a:rPr lang="en-RS" sz="2800" b="1" spc="300" dirty="0">
                <a:solidFill>
                  <a:schemeClr val="bg1"/>
                </a:solidFill>
                <a:latin typeface="Open Sans "/>
                <a:ea typeface="Palatino" pitchFamily="2" charset="77"/>
                <a:cs typeface="Verdana" panose="020B0604030504040204" pitchFamily="34" charset="0"/>
              </a:rPr>
              <a:t>THANK</a:t>
            </a:r>
          </a:p>
          <a:p>
            <a:pPr algn="ctr"/>
            <a:r>
              <a:rPr lang="en-RS" sz="2800" b="1" spc="300" dirty="0">
                <a:solidFill>
                  <a:schemeClr val="bg1"/>
                </a:solidFill>
                <a:latin typeface="Open Sans "/>
                <a:ea typeface="Palatino" pitchFamily="2" charset="77"/>
                <a:cs typeface="Verdana" panose="020B0604030504040204" pitchFamily="34" charset="0"/>
              </a:rPr>
              <a:t>YOU</a:t>
            </a:r>
          </a:p>
        </p:txBody>
      </p:sp>
      <p:pic>
        <p:nvPicPr>
          <p:cNvPr id="9" name="Picture 8">
            <a:extLst>
              <a:ext uri="{FF2B5EF4-FFF2-40B4-BE49-F238E27FC236}">
                <a16:creationId xmlns:a16="http://schemas.microsoft.com/office/drawing/2014/main" id="{AD91C37B-4295-EA4B-86EE-9258B03A79C6}"/>
              </a:ext>
            </a:extLst>
          </p:cNvPr>
          <p:cNvPicPr>
            <a:picLocks noChangeAspect="1"/>
          </p:cNvPicPr>
          <p:nvPr/>
        </p:nvPicPr>
        <p:blipFill>
          <a:blip r:embed="rId2"/>
          <a:stretch>
            <a:fillRect/>
          </a:stretch>
        </p:blipFill>
        <p:spPr>
          <a:xfrm rot="10800000">
            <a:off x="7263285" y="2786493"/>
            <a:ext cx="319554" cy="1643426"/>
          </a:xfrm>
          <a:prstGeom prst="rect">
            <a:avLst/>
          </a:prstGeom>
        </p:spPr>
      </p:pic>
      <p:sp>
        <p:nvSpPr>
          <p:cNvPr id="10" name="TextBox 9">
            <a:extLst>
              <a:ext uri="{FF2B5EF4-FFF2-40B4-BE49-F238E27FC236}">
                <a16:creationId xmlns:a16="http://schemas.microsoft.com/office/drawing/2014/main" id="{6F54D288-E3E9-D749-9D6B-F7C4C7DA52D7}"/>
              </a:ext>
            </a:extLst>
          </p:cNvPr>
          <p:cNvSpPr txBox="1"/>
          <p:nvPr userDrawn="1"/>
        </p:nvSpPr>
        <p:spPr>
          <a:xfrm>
            <a:off x="5108028" y="6203205"/>
            <a:ext cx="1975945" cy="246221"/>
          </a:xfrm>
          <a:prstGeom prst="rect">
            <a:avLst/>
          </a:prstGeom>
          <a:noFill/>
        </p:spPr>
        <p:txBody>
          <a:bodyPr wrap="square" rtlCol="0">
            <a:spAutoFit/>
          </a:bodyPr>
          <a:lstStyle/>
          <a:p>
            <a:pPr algn="ctr"/>
            <a:r>
              <a:rPr lang="en-R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www.bgreklam.com</a:t>
            </a:r>
          </a:p>
        </p:txBody>
      </p:sp>
    </p:spTree>
    <p:extLst>
      <p:ext uri="{BB962C8B-B14F-4D97-AF65-F5344CB8AC3E}">
        <p14:creationId xmlns:p14="http://schemas.microsoft.com/office/powerpoint/2010/main" val="373544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92830-467A-47C8-8A1C-BE96E724F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151469-854D-41BE-989E-E26E3631C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22343D-EFDC-4390-814F-79B142BF6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A8E10-3269-4272-98C6-54BF70F8EA01}" type="datetimeFigureOut">
              <a:rPr lang="en-GB" smtClean="0"/>
              <a:t>11/01/2022</a:t>
            </a:fld>
            <a:endParaRPr lang="en-GB" dirty="0"/>
          </a:p>
        </p:txBody>
      </p:sp>
      <p:sp>
        <p:nvSpPr>
          <p:cNvPr id="5" name="Footer Placeholder 4">
            <a:extLst>
              <a:ext uri="{FF2B5EF4-FFF2-40B4-BE49-F238E27FC236}">
                <a16:creationId xmlns:a16="http://schemas.microsoft.com/office/drawing/2014/main" id="{64E47750-CCEB-4E86-9322-F22E1EBAB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D91882A-8986-435A-A04F-3939DF63C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B54B8-17AC-4CCA-8F7D-C19C91B8E159}" type="slidenum">
              <a:rPr lang="en-GB" smtClean="0"/>
              <a:t>‹#›</a:t>
            </a:fld>
            <a:endParaRPr lang="en-GB" dirty="0"/>
          </a:p>
        </p:txBody>
      </p:sp>
    </p:spTree>
    <p:extLst>
      <p:ext uri="{BB962C8B-B14F-4D97-AF65-F5344CB8AC3E}">
        <p14:creationId xmlns:p14="http://schemas.microsoft.com/office/powerpoint/2010/main" val="408025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7" r:id="rId5"/>
    <p:sldLayoutId id="2147483659"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file:///C:\Users\darko\Dokumenti\LEAN%20CONSULTING\PROJEKTI\BG%20Reklam\Priprema%20za%20ISO%2026000%20i%20ISO%2020400\2018-05-07_code-of-conduct_en1.pdf"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energy/greenhouse-gases-equivalencies-calculator-calculations-and-references" TargetMode="Externa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CD8C9C-B59F-D149-BF56-3AFD679B0DB0}"/>
              </a:ext>
            </a:extLst>
          </p:cNvPr>
          <p:cNvPicPr>
            <a:picLocks noChangeAspect="1"/>
          </p:cNvPicPr>
          <p:nvPr/>
        </p:nvPicPr>
        <p:blipFill>
          <a:blip r:embed="rId2"/>
          <a:stretch>
            <a:fillRect/>
          </a:stretch>
        </p:blipFill>
        <p:spPr>
          <a:xfrm>
            <a:off x="4261067" y="2607287"/>
            <a:ext cx="319554" cy="1643426"/>
          </a:xfrm>
          <a:prstGeom prst="rect">
            <a:avLst/>
          </a:prstGeom>
        </p:spPr>
      </p:pic>
      <p:pic>
        <p:nvPicPr>
          <p:cNvPr id="7" name="Picture 6">
            <a:extLst>
              <a:ext uri="{FF2B5EF4-FFF2-40B4-BE49-F238E27FC236}">
                <a16:creationId xmlns:a16="http://schemas.microsoft.com/office/drawing/2014/main" id="{2C87DF22-4CA6-CE46-A4C0-B13EE4CA6E60}"/>
              </a:ext>
            </a:extLst>
          </p:cNvPr>
          <p:cNvPicPr>
            <a:picLocks noChangeAspect="1"/>
          </p:cNvPicPr>
          <p:nvPr/>
        </p:nvPicPr>
        <p:blipFill>
          <a:blip r:embed="rId2"/>
          <a:stretch>
            <a:fillRect/>
          </a:stretch>
        </p:blipFill>
        <p:spPr>
          <a:xfrm rot="10800000">
            <a:off x="7105096" y="2620671"/>
            <a:ext cx="319554" cy="1643426"/>
          </a:xfrm>
          <a:prstGeom prst="rect">
            <a:avLst/>
          </a:prstGeom>
        </p:spPr>
      </p:pic>
      <p:sp>
        <p:nvSpPr>
          <p:cNvPr id="8" name="TextBox 7">
            <a:extLst>
              <a:ext uri="{FF2B5EF4-FFF2-40B4-BE49-F238E27FC236}">
                <a16:creationId xmlns:a16="http://schemas.microsoft.com/office/drawing/2014/main" id="{843573DA-9BE0-452D-BEDC-8D478ABFAD3D}"/>
              </a:ext>
            </a:extLst>
          </p:cNvPr>
          <p:cNvSpPr txBox="1"/>
          <p:nvPr/>
        </p:nvSpPr>
        <p:spPr>
          <a:xfrm>
            <a:off x="4358936" y="2749887"/>
            <a:ext cx="2905937" cy="1384995"/>
          </a:xfrm>
          <a:prstGeom prst="rect">
            <a:avLst/>
          </a:prstGeom>
          <a:noFill/>
        </p:spPr>
        <p:txBody>
          <a:bodyPr wrap="square">
            <a:spAutoFit/>
          </a:bodyPr>
          <a:lstStyle/>
          <a:p>
            <a:pPr algn="ctr">
              <a:defRPr/>
            </a:pPr>
            <a:r>
              <a:rPr lang="en-GB" sz="28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ISO 20400 SUSTAINABLE PROCUREMENT</a:t>
            </a:r>
            <a:endParaRPr lang="sr-Latn-ME" sz="28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83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Čuvar mesta za tekst 1">
            <a:extLst>
              <a:ext uri="{FF2B5EF4-FFF2-40B4-BE49-F238E27FC236}">
                <a16:creationId xmlns:a16="http://schemas.microsoft.com/office/drawing/2014/main" id="{5904F944-AAB1-4818-A552-3D144AD74FA8}"/>
              </a:ext>
            </a:extLst>
          </p:cNvPr>
          <p:cNvSpPr txBox="1">
            <a:spLocks/>
          </p:cNvSpPr>
          <p:nvPr/>
        </p:nvSpPr>
        <p:spPr>
          <a:xfrm>
            <a:off x="1236955" y="1444101"/>
            <a:ext cx="6858000"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RS" sz="1800" dirty="0"/>
          </a:p>
        </p:txBody>
      </p:sp>
      <p:sp>
        <p:nvSpPr>
          <p:cNvPr id="7" name="Naslov 1">
            <a:extLst>
              <a:ext uri="{FF2B5EF4-FFF2-40B4-BE49-F238E27FC236}">
                <a16:creationId xmlns:a16="http://schemas.microsoft.com/office/drawing/2014/main" id="{463C0ECB-3E32-4A4B-9CCF-D59556DD79AC}"/>
              </a:ext>
            </a:extLst>
          </p:cNvPr>
          <p:cNvSpPr>
            <a:spLocks noGrp="1"/>
          </p:cNvSpPr>
          <p:nvPr>
            <p:ph type="title"/>
          </p:nvPr>
        </p:nvSpPr>
        <p:spPr>
          <a:xfrm>
            <a:off x="971365" y="-85178"/>
            <a:ext cx="10515600" cy="1325563"/>
          </a:xfrm>
        </p:spPr>
        <p:txBody>
          <a:bodyPr vert="horz" lIns="91440" tIns="45720" rIns="91440" bIns="45720" rtlCol="0" anchor="ctr">
            <a:noAutofit/>
          </a:bodyPr>
          <a:lstStyle/>
          <a:p>
            <a:pPr algn="ctr" eaLnBrk="0" fontAlgn="base" hangingPunct="0">
              <a:spcAft>
                <a:spcPct val="0"/>
              </a:spcAft>
            </a:pPr>
            <a:r>
              <a:rPr lang="en-US" sz="2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Carbon footprint CO2e (kg)</a:t>
            </a:r>
            <a:r>
              <a:rPr lang="sr-Latn-RS" sz="2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by </a:t>
            </a:r>
            <a:r>
              <a:rPr lang="en-US" sz="2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market</a:t>
            </a:r>
            <a:endParaRPr lang="sr-Latn-RS" sz="2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Okvir za tekst 7">
            <a:extLst>
              <a:ext uri="{FF2B5EF4-FFF2-40B4-BE49-F238E27FC236}">
                <a16:creationId xmlns:a16="http://schemas.microsoft.com/office/drawing/2014/main" id="{A18D6722-4896-46D8-A3B6-FCB7E92616FD}"/>
              </a:ext>
            </a:extLst>
          </p:cNvPr>
          <p:cNvSpPr txBox="1"/>
          <p:nvPr/>
        </p:nvSpPr>
        <p:spPr>
          <a:xfrm>
            <a:off x="7447432" y="2317386"/>
            <a:ext cx="3917302" cy="584775"/>
          </a:xfrm>
          <a:prstGeom prst="rect">
            <a:avLst/>
          </a:prstGeom>
          <a:noFill/>
        </p:spPr>
        <p:txBody>
          <a:bodyPr wrap="square" rtlCol="0">
            <a:spAutoFit/>
          </a:bodyPr>
          <a:lstStyle>
            <a:defPPr>
              <a:defRPr lang="en-US"/>
            </a:defPPr>
            <a:lvl1pPr>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r-Latn-RS" dirty="0"/>
              <a:t>Total </a:t>
            </a:r>
            <a:r>
              <a:rPr lang="en-US" dirty="0"/>
              <a:t>carbon footprint expressed in terms of CO2e</a:t>
            </a:r>
            <a:r>
              <a:rPr lang="sr-Latn-RS" dirty="0"/>
              <a:t> is 56</a:t>
            </a:r>
            <a:r>
              <a:rPr lang="en-US" dirty="0"/>
              <a:t>.</a:t>
            </a:r>
            <a:r>
              <a:rPr lang="sr-Latn-RS" dirty="0"/>
              <a:t>59 </a:t>
            </a:r>
            <a:r>
              <a:rPr lang="sr-Latn-RS" dirty="0" err="1"/>
              <a:t>metric</a:t>
            </a:r>
            <a:r>
              <a:rPr lang="sr-Latn-RS" dirty="0"/>
              <a:t> </a:t>
            </a:r>
            <a:r>
              <a:rPr lang="sr-Latn-RS" dirty="0" err="1"/>
              <a:t>tons</a:t>
            </a:r>
            <a:r>
              <a:rPr lang="sr-Latn-RS" dirty="0"/>
              <a:t> </a:t>
            </a:r>
          </a:p>
        </p:txBody>
      </p:sp>
      <p:graphicFrame>
        <p:nvGraphicFramePr>
          <p:cNvPr id="9" name="Grafikon 5">
            <a:extLst>
              <a:ext uri="{FF2B5EF4-FFF2-40B4-BE49-F238E27FC236}">
                <a16:creationId xmlns:a16="http://schemas.microsoft.com/office/drawing/2014/main" id="{213B8591-EB13-405A-8CFC-6C92D2BCC5A9}"/>
              </a:ext>
            </a:extLst>
          </p:cNvPr>
          <p:cNvGraphicFramePr>
            <a:graphicFrameLocks/>
          </p:cNvGraphicFramePr>
          <p:nvPr>
            <p:extLst>
              <p:ext uri="{D42A27DB-BD31-4B8C-83A1-F6EECF244321}">
                <p14:modId xmlns:p14="http://schemas.microsoft.com/office/powerpoint/2010/main" val="1529903509"/>
              </p:ext>
            </p:extLst>
          </p:nvPr>
        </p:nvGraphicFramePr>
        <p:xfrm>
          <a:off x="-180499" y="1603972"/>
          <a:ext cx="6903720" cy="396621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Slika 3">
            <a:extLst>
              <a:ext uri="{FF2B5EF4-FFF2-40B4-BE49-F238E27FC236}">
                <a16:creationId xmlns:a16="http://schemas.microsoft.com/office/drawing/2014/main" id="{FA8541BA-8780-43C5-AACD-B1BDE4BD5867}"/>
              </a:ext>
            </a:extLst>
          </p:cNvPr>
          <p:cNvPicPr>
            <a:picLocks noChangeAspect="1"/>
          </p:cNvPicPr>
          <p:nvPr/>
        </p:nvPicPr>
        <p:blipFill>
          <a:blip r:embed="rId3"/>
          <a:stretch>
            <a:fillRect/>
          </a:stretch>
        </p:blipFill>
        <p:spPr>
          <a:xfrm>
            <a:off x="7158494" y="3073893"/>
            <a:ext cx="4206240" cy="1356360"/>
          </a:xfrm>
          <a:prstGeom prst="rect">
            <a:avLst/>
          </a:prstGeom>
        </p:spPr>
      </p:pic>
    </p:spTree>
    <p:extLst>
      <p:ext uri="{BB962C8B-B14F-4D97-AF65-F5344CB8AC3E}">
        <p14:creationId xmlns:p14="http://schemas.microsoft.com/office/powerpoint/2010/main" val="76734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325DC57E-31BA-47BB-9742-7A3843B46CD4}"/>
              </a:ext>
            </a:extLst>
          </p:cNvPr>
          <p:cNvSpPr txBox="1">
            <a:spLocks noGrp="1"/>
          </p:cNvSpPr>
          <p:nvPr>
            <p:ph type="title"/>
          </p:nvPr>
        </p:nvSpPr>
        <p:spPr>
          <a:xfrm>
            <a:off x="1077527" y="500791"/>
            <a:ext cx="10036946" cy="361950"/>
          </a:xfrm>
          <a:prstGeom prst="rect">
            <a:avLst/>
          </a:prstGeom>
        </p:spPr>
        <p:txBody>
          <a:bodyPr vert="horz" lIns="91440" tIns="45720" rIns="91440" bIns="45720" rtlCol="0" anchor="ct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r-Latn-RS"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CO2 </a:t>
            </a:r>
            <a:r>
              <a:rPr lang="en-US"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Emission Factor</a:t>
            </a:r>
            <a:r>
              <a:rPr lang="sr-Latn-RS"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2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a:t>
            </a:r>
            <a:r>
              <a:rPr lang="sr-Latn-RS"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2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electricity-related</a:t>
            </a:r>
            <a:r>
              <a:rPr lang="sr-Latn-RS"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28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emissions</a:t>
            </a:r>
            <a:endPar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Čuvar mesta za tekst 1">
            <a:extLst>
              <a:ext uri="{FF2B5EF4-FFF2-40B4-BE49-F238E27FC236}">
                <a16:creationId xmlns:a16="http://schemas.microsoft.com/office/drawing/2014/main" id="{5904F944-AAB1-4818-A552-3D144AD74FA8}"/>
              </a:ext>
            </a:extLst>
          </p:cNvPr>
          <p:cNvSpPr txBox="1">
            <a:spLocks/>
          </p:cNvSpPr>
          <p:nvPr/>
        </p:nvSpPr>
        <p:spPr>
          <a:xfrm>
            <a:off x="1236955" y="1444101"/>
            <a:ext cx="6858000"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RS" sz="1800" dirty="0"/>
          </a:p>
        </p:txBody>
      </p:sp>
      <p:sp>
        <p:nvSpPr>
          <p:cNvPr id="6" name="TextBox 5">
            <a:extLst>
              <a:ext uri="{FF2B5EF4-FFF2-40B4-BE49-F238E27FC236}">
                <a16:creationId xmlns:a16="http://schemas.microsoft.com/office/drawing/2014/main" id="{3BAAC311-B0D5-4222-9CE9-C8B8756ED3B7}"/>
              </a:ext>
            </a:extLst>
          </p:cNvPr>
          <p:cNvSpPr txBox="1"/>
          <p:nvPr/>
        </p:nvSpPr>
        <p:spPr>
          <a:xfrm>
            <a:off x="1236955" y="1637441"/>
            <a:ext cx="9586035" cy="1323439"/>
          </a:xfrm>
          <a:prstGeom prst="rect">
            <a:avLst/>
          </a:prstGeom>
          <a:noFill/>
        </p:spPr>
        <p:txBody>
          <a:bodyPr wrap="square">
            <a:spAutoFit/>
          </a:bodyPr>
          <a:lstStyle/>
          <a:p>
            <a:pPr marL="285750" indent="-285750">
              <a:buFont typeface="Arial" panose="020B0604020202020204" pitchFamily="34" charset="0"/>
              <a:buChar char="•"/>
            </a:pP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According</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to USA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Energy</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and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Environment</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which</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provides a national marginal emission factor for the Equivalencies Calculator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electricity-related</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emissions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CO2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Emission</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Factor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is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caluculated</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as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following</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Okvir za tekst 6">
            <a:extLst>
              <a:ext uri="{FF2B5EF4-FFF2-40B4-BE49-F238E27FC236}">
                <a16:creationId xmlns:a16="http://schemas.microsoft.com/office/drawing/2014/main" id="{08E942D0-30C2-434D-B3FF-D65BDAAB83D6}"/>
              </a:ext>
            </a:extLst>
          </p:cNvPr>
          <p:cNvSpPr txBox="1"/>
          <p:nvPr/>
        </p:nvSpPr>
        <p:spPr>
          <a:xfrm>
            <a:off x="2623868" y="3449403"/>
            <a:ext cx="6097554" cy="646331"/>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1,558.8 </a:t>
            </a:r>
            <a:r>
              <a:rPr lang="en-US" sz="1800" b="1" dirty="0" err="1">
                <a:latin typeface="Arial" panose="020B0604020202020204" pitchFamily="34" charset="0"/>
                <a:cs typeface="Arial" panose="020B0604020202020204" pitchFamily="34" charset="0"/>
              </a:rPr>
              <a:t>lbs</a:t>
            </a:r>
            <a:r>
              <a:rPr lang="en-US" sz="1800" b="1" dirty="0">
                <a:latin typeface="Arial" panose="020B0604020202020204" pitchFamily="34" charset="0"/>
                <a:cs typeface="Arial" panose="020B0604020202020204" pitchFamily="34" charset="0"/>
              </a:rPr>
              <a:t> CO</a:t>
            </a:r>
            <a:r>
              <a:rPr lang="en-US" sz="1800" b="1" baseline="-25000" dirty="0">
                <a:latin typeface="Arial" panose="020B0604020202020204" pitchFamily="34" charset="0"/>
                <a:cs typeface="Arial" panose="020B0604020202020204" pitchFamily="34" charset="0"/>
              </a:rPr>
              <a:t>2</a:t>
            </a:r>
            <a:r>
              <a:rPr lang="en-US" sz="1800" b="1" dirty="0">
                <a:latin typeface="Arial" panose="020B0604020202020204" pitchFamily="34" charset="0"/>
                <a:cs typeface="Arial" panose="020B0604020202020204" pitchFamily="34" charset="0"/>
              </a:rPr>
              <a:t>/MWh × (4.536 × 10-4 metric tons/</a:t>
            </a:r>
            <a:r>
              <a:rPr lang="en-US" sz="1800" b="1" dirty="0" err="1">
                <a:latin typeface="Arial" panose="020B0604020202020204" pitchFamily="34" charset="0"/>
                <a:cs typeface="Arial" panose="020B0604020202020204" pitchFamily="34" charset="0"/>
              </a:rPr>
              <a:t>lb</a:t>
            </a:r>
            <a:r>
              <a:rPr lang="en-US" sz="1800" b="1" dirty="0">
                <a:latin typeface="Arial" panose="020B0604020202020204" pitchFamily="34" charset="0"/>
                <a:cs typeface="Arial" panose="020B0604020202020204" pitchFamily="34" charset="0"/>
              </a:rPr>
              <a:t>) × 0.001 MWh/kWh = 7.07 × 10</a:t>
            </a:r>
            <a:r>
              <a:rPr lang="en-US" sz="1800" b="1" baseline="30000" dirty="0">
                <a:latin typeface="Arial" panose="020B0604020202020204" pitchFamily="34" charset="0"/>
                <a:cs typeface="Arial" panose="020B0604020202020204" pitchFamily="34" charset="0"/>
              </a:rPr>
              <a:t>-4</a:t>
            </a:r>
            <a:r>
              <a:rPr lang="en-US" sz="1800" b="1" dirty="0">
                <a:latin typeface="Arial" panose="020B0604020202020204" pitchFamily="34" charset="0"/>
                <a:cs typeface="Arial" panose="020B0604020202020204" pitchFamily="34" charset="0"/>
              </a:rPr>
              <a:t> metric tons CO</a:t>
            </a:r>
            <a:r>
              <a:rPr lang="en-US" sz="1800" b="1" baseline="-25000" dirty="0">
                <a:latin typeface="Arial" panose="020B0604020202020204" pitchFamily="34" charset="0"/>
                <a:cs typeface="Arial" panose="020B0604020202020204" pitchFamily="34" charset="0"/>
              </a:rPr>
              <a:t>2</a:t>
            </a:r>
            <a:r>
              <a:rPr lang="en-US" sz="1800" b="1" dirty="0">
                <a:latin typeface="Arial" panose="020B0604020202020204" pitchFamily="34" charset="0"/>
                <a:cs typeface="Arial" panose="020B0604020202020204" pitchFamily="34" charset="0"/>
              </a:rPr>
              <a:t>/kWh</a:t>
            </a:r>
            <a:r>
              <a:rPr lang="sr-Latn-RS" sz="1800" b="1" dirty="0" err="1">
                <a:latin typeface="Arial" panose="020B0604020202020204" pitchFamily="34" charset="0"/>
                <a:cs typeface="Arial" panose="020B0604020202020204" pitchFamily="34" charset="0"/>
              </a:rPr>
              <a:t>ls</a:t>
            </a:r>
            <a:endParaRPr lang="sr-Latn-RS" dirty="0"/>
          </a:p>
        </p:txBody>
      </p:sp>
      <p:sp>
        <p:nvSpPr>
          <p:cNvPr id="9" name="Okvir za tekst 7">
            <a:extLst>
              <a:ext uri="{FF2B5EF4-FFF2-40B4-BE49-F238E27FC236}">
                <a16:creationId xmlns:a16="http://schemas.microsoft.com/office/drawing/2014/main" id="{ED639D47-3998-41A4-8A63-56893CE837C1}"/>
              </a:ext>
            </a:extLst>
          </p:cNvPr>
          <p:cNvSpPr txBox="1"/>
          <p:nvPr/>
        </p:nvSpPr>
        <p:spPr>
          <a:xfrm>
            <a:off x="1509942" y="5568096"/>
            <a:ext cx="9836020" cy="861774"/>
          </a:xfrm>
          <a:prstGeom prst="rect">
            <a:avLst/>
          </a:prstGeom>
          <a:noFill/>
        </p:spPr>
        <p:txBody>
          <a:bodyPr wrap="square" rtlCol="0">
            <a:spAutoFit/>
          </a:bodyPr>
          <a:lstStyle/>
          <a:p>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Total </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carbon footprint expressed in terms of CO2e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electricity</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used</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to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produce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all</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products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made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Philips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is (7.07 x 0,0001)</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CO2/kWh</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x 88.951,39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kWh</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 62,89 </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metric tons CO2</a:t>
            </a:r>
            <a:endPar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r-Latn-RS" dirty="0">
              <a:latin typeface="Arial" panose="020B0604020202020204" pitchFamily="34" charset="0"/>
              <a:cs typeface="Arial" panose="020B0604020202020204" pitchFamily="34" charset="0"/>
            </a:endParaRPr>
          </a:p>
        </p:txBody>
      </p:sp>
      <p:pic>
        <p:nvPicPr>
          <p:cNvPr id="11" name="Picture 4" descr="co2 icon - Google Search | Infographic, Icon, Google search">
            <a:extLst>
              <a:ext uri="{FF2B5EF4-FFF2-40B4-BE49-F238E27FC236}">
                <a16:creationId xmlns:a16="http://schemas.microsoft.com/office/drawing/2014/main" id="{CB9D4E93-8266-4E6D-B516-9DF1A7408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997" y="3182088"/>
            <a:ext cx="1180960" cy="11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9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86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325DC57E-31BA-47BB-9742-7A3843B46CD4}"/>
              </a:ext>
            </a:extLst>
          </p:cNvPr>
          <p:cNvSpPr txBox="1">
            <a:spLocks noGrp="1"/>
          </p:cNvSpPr>
          <p:nvPr>
            <p:ph type="title"/>
          </p:nvPr>
        </p:nvSpPr>
        <p:spPr>
          <a:xfrm>
            <a:off x="838200" y="365125"/>
            <a:ext cx="7613342" cy="36195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Strategy on sustainable procurement</a:t>
            </a:r>
            <a:endParaRPr lang="en-GB" sz="28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Isosceles Triangle 25">
            <a:extLst>
              <a:ext uri="{FF2B5EF4-FFF2-40B4-BE49-F238E27FC236}">
                <a16:creationId xmlns:a16="http://schemas.microsoft.com/office/drawing/2014/main" id="{F24E6536-62D1-49FF-A77E-9D61B8E812F0}"/>
              </a:ext>
            </a:extLst>
          </p:cNvPr>
          <p:cNvSpPr/>
          <p:nvPr/>
        </p:nvSpPr>
        <p:spPr>
          <a:xfrm rot="5400000" flipH="1">
            <a:off x="1424968" y="4186188"/>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002E522D-5FE5-4955-96A7-E53CBA521AD1}"/>
              </a:ext>
            </a:extLst>
          </p:cNvPr>
          <p:cNvSpPr/>
          <p:nvPr/>
        </p:nvSpPr>
        <p:spPr>
          <a:xfrm rot="5400000" flipH="1">
            <a:off x="1418085" y="4528850"/>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6301C5CB-B904-46F4-B1DD-0B43B0717C86}"/>
              </a:ext>
            </a:extLst>
          </p:cNvPr>
          <p:cNvSpPr/>
          <p:nvPr/>
        </p:nvSpPr>
        <p:spPr>
          <a:xfrm rot="5400000" flipH="1">
            <a:off x="1389106" y="3135771"/>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C924D991-FA74-4DAC-99AE-A354BFA08F8F}"/>
              </a:ext>
            </a:extLst>
          </p:cNvPr>
          <p:cNvSpPr/>
          <p:nvPr/>
        </p:nvSpPr>
        <p:spPr>
          <a:xfrm rot="5400000" flipH="1">
            <a:off x="1409207" y="3491838"/>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40F65C23-703E-4E31-AD69-1AE9E7A82FC0}"/>
              </a:ext>
            </a:extLst>
          </p:cNvPr>
          <p:cNvSpPr/>
          <p:nvPr/>
        </p:nvSpPr>
        <p:spPr>
          <a:xfrm rot="5400000" flipH="1">
            <a:off x="1416551" y="3827564"/>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860CB4E-AA1A-4FF9-A0FE-A6C25C62A7C2}"/>
              </a:ext>
            </a:extLst>
          </p:cNvPr>
          <p:cNvSpPr txBox="1"/>
          <p:nvPr/>
        </p:nvSpPr>
        <p:spPr>
          <a:xfrm>
            <a:off x="1233995" y="1155318"/>
            <a:ext cx="10209321" cy="1600438"/>
          </a:xfrm>
          <a:prstGeom prst="rect">
            <a:avLst/>
          </a:prstGeom>
          <a:noFill/>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Once a decision is taken on the sourcing strategy, the sustainability criteria should be defined and documented. There are different documents addressing the requirements. Integrating sustainability aspects into these documents is the most effective means of ensuring that sustainability risks (including opportunities) are incorporated into the procurement decision-making. This should be done in coordination with key internal stakeholders, in order to reflect practical and technical considerations. Some of these requirements apply directly to the goods or services being purchased. Some might apply to the production and process methods used to deliver goods or services and others to the supplier organization in itself. Policies and procedures we request from our suppliers:</a:t>
            </a:r>
          </a:p>
        </p:txBody>
      </p:sp>
      <p:sp>
        <p:nvSpPr>
          <p:cNvPr id="8" name="TextBox 7">
            <a:extLst>
              <a:ext uri="{FF2B5EF4-FFF2-40B4-BE49-F238E27FC236}">
                <a16:creationId xmlns:a16="http://schemas.microsoft.com/office/drawing/2014/main" id="{E5B94209-215B-476F-A570-85F4E9C78CED}"/>
              </a:ext>
            </a:extLst>
          </p:cNvPr>
          <p:cNvSpPr txBox="1"/>
          <p:nvPr/>
        </p:nvSpPr>
        <p:spPr>
          <a:xfrm>
            <a:off x="1539571" y="3030110"/>
            <a:ext cx="2357953"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Social responsibility policy</a:t>
            </a:r>
            <a:endParaRPr lang="en-GB" dirty="0"/>
          </a:p>
        </p:txBody>
      </p:sp>
      <p:sp>
        <p:nvSpPr>
          <p:cNvPr id="36" name="TextBox 35">
            <a:extLst>
              <a:ext uri="{FF2B5EF4-FFF2-40B4-BE49-F238E27FC236}">
                <a16:creationId xmlns:a16="http://schemas.microsoft.com/office/drawing/2014/main" id="{AAD3D394-AB65-4853-B2A1-AFE956768563}"/>
              </a:ext>
            </a:extLst>
          </p:cNvPr>
          <p:cNvSpPr txBox="1"/>
          <p:nvPr/>
        </p:nvSpPr>
        <p:spPr>
          <a:xfrm>
            <a:off x="1553591" y="3376444"/>
            <a:ext cx="2828851"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Sustainable procurement policy</a:t>
            </a:r>
            <a:endParaRPr lang="en-GB" dirty="0"/>
          </a:p>
        </p:txBody>
      </p:sp>
      <p:sp>
        <p:nvSpPr>
          <p:cNvPr id="37" name="TextBox 36">
            <a:extLst>
              <a:ext uri="{FF2B5EF4-FFF2-40B4-BE49-F238E27FC236}">
                <a16:creationId xmlns:a16="http://schemas.microsoft.com/office/drawing/2014/main" id="{B0ADB447-AE9E-44BB-AF7E-E164F718A624}"/>
              </a:ext>
            </a:extLst>
          </p:cNvPr>
          <p:cNvSpPr txBox="1"/>
          <p:nvPr/>
        </p:nvSpPr>
        <p:spPr>
          <a:xfrm>
            <a:off x="1554652" y="3714107"/>
            <a:ext cx="2194896"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Procurement procedure</a:t>
            </a:r>
            <a:endParaRPr lang="en-GB" dirty="0"/>
          </a:p>
        </p:txBody>
      </p:sp>
      <p:sp>
        <p:nvSpPr>
          <p:cNvPr id="38" name="TextBox 37">
            <a:extLst>
              <a:ext uri="{FF2B5EF4-FFF2-40B4-BE49-F238E27FC236}">
                <a16:creationId xmlns:a16="http://schemas.microsoft.com/office/drawing/2014/main" id="{7FBB3C93-3F80-44FD-AC8A-8DF2EA3FC253}"/>
              </a:ext>
            </a:extLst>
          </p:cNvPr>
          <p:cNvSpPr txBox="1"/>
          <p:nvPr/>
        </p:nvSpPr>
        <p:spPr>
          <a:xfrm>
            <a:off x="1534655" y="4082669"/>
            <a:ext cx="1815369"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Contract procedure</a:t>
            </a:r>
            <a:endParaRPr lang="en-GB" dirty="0"/>
          </a:p>
        </p:txBody>
      </p:sp>
      <p:sp>
        <p:nvSpPr>
          <p:cNvPr id="39" name="TextBox 38">
            <a:extLst>
              <a:ext uri="{FF2B5EF4-FFF2-40B4-BE49-F238E27FC236}">
                <a16:creationId xmlns:a16="http://schemas.microsoft.com/office/drawing/2014/main" id="{EECFDB01-9873-436B-BC0E-8338CF33D46A}"/>
              </a:ext>
            </a:extLst>
          </p:cNvPr>
          <p:cNvSpPr txBox="1"/>
          <p:nvPr/>
        </p:nvSpPr>
        <p:spPr>
          <a:xfrm>
            <a:off x="1523810" y="4420332"/>
            <a:ext cx="2225738"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Development procedure</a:t>
            </a:r>
            <a:endParaRPr lang="en-GB" dirty="0"/>
          </a:p>
        </p:txBody>
      </p:sp>
      <p:sp>
        <p:nvSpPr>
          <p:cNvPr id="40" name="Isosceles Triangle 39">
            <a:extLst>
              <a:ext uri="{FF2B5EF4-FFF2-40B4-BE49-F238E27FC236}">
                <a16:creationId xmlns:a16="http://schemas.microsoft.com/office/drawing/2014/main" id="{F71E2205-5D57-4037-A26C-B6B4C7EF98EF}"/>
              </a:ext>
            </a:extLst>
          </p:cNvPr>
          <p:cNvSpPr/>
          <p:nvPr/>
        </p:nvSpPr>
        <p:spPr>
          <a:xfrm rot="5400000" flipH="1">
            <a:off x="1438988" y="5278143"/>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47E70174-D09E-4D0C-B823-687AAAD54933}"/>
              </a:ext>
            </a:extLst>
          </p:cNvPr>
          <p:cNvSpPr/>
          <p:nvPr/>
        </p:nvSpPr>
        <p:spPr>
          <a:xfrm rot="5400000" flipH="1">
            <a:off x="1429650" y="4900893"/>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B1993E6-26CB-4D09-A959-AE44CCFA9E59}"/>
              </a:ext>
            </a:extLst>
          </p:cNvPr>
          <p:cNvSpPr txBox="1"/>
          <p:nvPr/>
        </p:nvSpPr>
        <p:spPr>
          <a:xfrm>
            <a:off x="1544253" y="4799015"/>
            <a:ext cx="2757934"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Machine processing procedure</a:t>
            </a:r>
            <a:endParaRPr lang="en-GB" dirty="0"/>
          </a:p>
        </p:txBody>
      </p:sp>
      <p:sp>
        <p:nvSpPr>
          <p:cNvPr id="43" name="TextBox 42">
            <a:extLst>
              <a:ext uri="{FF2B5EF4-FFF2-40B4-BE49-F238E27FC236}">
                <a16:creationId xmlns:a16="http://schemas.microsoft.com/office/drawing/2014/main" id="{AC95ECBF-67C7-4CC3-9043-31DB48617F0C}"/>
              </a:ext>
            </a:extLst>
          </p:cNvPr>
          <p:cNvSpPr txBox="1"/>
          <p:nvPr/>
        </p:nvSpPr>
        <p:spPr>
          <a:xfrm>
            <a:off x="1600563" y="5172664"/>
            <a:ext cx="1895904"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Assembly procedure</a:t>
            </a:r>
            <a:endParaRPr lang="en-GB" dirty="0"/>
          </a:p>
        </p:txBody>
      </p:sp>
      <p:sp>
        <p:nvSpPr>
          <p:cNvPr id="44" name="TextBox 43">
            <a:extLst>
              <a:ext uri="{FF2B5EF4-FFF2-40B4-BE49-F238E27FC236}">
                <a16:creationId xmlns:a16="http://schemas.microsoft.com/office/drawing/2014/main" id="{F1CCA2F6-8D34-4CD0-AABC-C72636C06EAC}"/>
              </a:ext>
            </a:extLst>
          </p:cNvPr>
          <p:cNvSpPr txBox="1"/>
          <p:nvPr/>
        </p:nvSpPr>
        <p:spPr>
          <a:xfrm>
            <a:off x="1600563" y="5510000"/>
            <a:ext cx="1775679" cy="307777"/>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Delivery procedure</a:t>
            </a:r>
            <a:endParaRPr lang="en-GB" dirty="0"/>
          </a:p>
        </p:txBody>
      </p:sp>
      <p:sp>
        <p:nvSpPr>
          <p:cNvPr id="45" name="Isosceles Triangle 44">
            <a:extLst>
              <a:ext uri="{FF2B5EF4-FFF2-40B4-BE49-F238E27FC236}">
                <a16:creationId xmlns:a16="http://schemas.microsoft.com/office/drawing/2014/main" id="{D3618FD4-5EF7-484F-BC54-EBC18F81A0E4}"/>
              </a:ext>
            </a:extLst>
          </p:cNvPr>
          <p:cNvSpPr/>
          <p:nvPr/>
        </p:nvSpPr>
        <p:spPr>
          <a:xfrm rot="5400000" flipH="1">
            <a:off x="1439222" y="5604461"/>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FFE5FA25-F93B-4CE3-9336-306F0EF5DF7B}"/>
              </a:ext>
            </a:extLst>
          </p:cNvPr>
          <p:cNvSpPr txBox="1"/>
          <p:nvPr/>
        </p:nvSpPr>
        <p:spPr>
          <a:xfrm>
            <a:off x="1600563" y="5903688"/>
            <a:ext cx="2775568" cy="307777"/>
          </a:xfrm>
          <a:prstGeom prst="rect">
            <a:avLst/>
          </a:prstGeom>
          <a:noFill/>
        </p:spPr>
        <p:txBody>
          <a:bodyPr wrap="none" rtlCol="0">
            <a:spAutoFit/>
          </a:bodyPr>
          <a:lstStyle/>
          <a:p>
            <a:r>
              <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Waste management procedure</a:t>
            </a:r>
            <a:endPar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Isosceles Triangle 46">
            <a:extLst>
              <a:ext uri="{FF2B5EF4-FFF2-40B4-BE49-F238E27FC236}">
                <a16:creationId xmlns:a16="http://schemas.microsoft.com/office/drawing/2014/main" id="{50D08B0C-E7FC-4FF8-AACB-39359F4B5740}"/>
              </a:ext>
            </a:extLst>
          </p:cNvPr>
          <p:cNvSpPr/>
          <p:nvPr/>
        </p:nvSpPr>
        <p:spPr>
          <a:xfrm rot="5400000" flipH="1">
            <a:off x="1441570" y="5976095"/>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0F1F384F-08BF-4B8D-9BE0-48F2EC93959D}"/>
              </a:ext>
            </a:extLst>
          </p:cNvPr>
          <p:cNvGrpSpPr/>
          <p:nvPr/>
        </p:nvGrpSpPr>
        <p:grpSpPr>
          <a:xfrm>
            <a:off x="7399096" y="3304470"/>
            <a:ext cx="1831975" cy="1762125"/>
            <a:chOff x="7072313" y="3261728"/>
            <a:chExt cx="1831975" cy="1762125"/>
          </a:xfrm>
          <a:solidFill>
            <a:schemeClr val="accent6">
              <a:lumMod val="60000"/>
              <a:lumOff val="40000"/>
            </a:schemeClr>
          </a:solidFill>
        </p:grpSpPr>
        <p:sp>
          <p:nvSpPr>
            <p:cNvPr id="49" name="Oval 48">
              <a:extLst>
                <a:ext uri="{FF2B5EF4-FFF2-40B4-BE49-F238E27FC236}">
                  <a16:creationId xmlns:a16="http://schemas.microsoft.com/office/drawing/2014/main" id="{A7DB50D5-0A73-4B6D-A214-BC38BCCAF9D7}"/>
                </a:ext>
              </a:extLst>
            </p:cNvPr>
            <p:cNvSpPr/>
            <p:nvPr/>
          </p:nvSpPr>
          <p:spPr>
            <a:xfrm>
              <a:off x="7072313" y="3261728"/>
              <a:ext cx="1831975" cy="1762125"/>
            </a:xfrm>
            <a:prstGeom prst="ellipse">
              <a:avLst/>
            </a:prstGeom>
            <a:grp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50" name="Picture 49" descr="Logo, company name&#10;&#10;Description automatically generated">
              <a:extLst>
                <a:ext uri="{FF2B5EF4-FFF2-40B4-BE49-F238E27FC236}">
                  <a16:creationId xmlns:a16="http://schemas.microsoft.com/office/drawing/2014/main" id="{921C1D95-B59F-46B2-B3A3-75AD9A5B6855}"/>
                </a:ext>
              </a:extLst>
            </p:cNvPr>
            <p:cNvPicPr>
              <a:picLocks noChangeAspect="1"/>
            </p:cNvPicPr>
            <p:nvPr/>
          </p:nvPicPr>
          <p:blipFill>
            <a:blip r:embed="rId2"/>
            <a:stretch>
              <a:fillRect/>
            </a:stretch>
          </p:blipFill>
          <p:spPr>
            <a:xfrm>
              <a:off x="7356490" y="3772174"/>
              <a:ext cx="1306660" cy="741232"/>
            </a:xfrm>
            <a:prstGeom prst="roundRect">
              <a:avLst>
                <a:gd name="adj" fmla="val 0"/>
              </a:avLst>
            </a:prstGeom>
            <a:grpFill/>
            <a:ln w="19050">
              <a:solidFill>
                <a:schemeClr val="accent6"/>
              </a:solidFill>
            </a:ln>
            <a:effectLst/>
          </p:spPr>
        </p:pic>
      </p:grpSp>
      <p:grpSp>
        <p:nvGrpSpPr>
          <p:cNvPr id="51" name="Group 50">
            <a:extLst>
              <a:ext uri="{FF2B5EF4-FFF2-40B4-BE49-F238E27FC236}">
                <a16:creationId xmlns:a16="http://schemas.microsoft.com/office/drawing/2014/main" id="{803F7FCB-0419-4CDF-82F2-00B6E55F81C4}"/>
              </a:ext>
            </a:extLst>
          </p:cNvPr>
          <p:cNvGrpSpPr/>
          <p:nvPr/>
        </p:nvGrpSpPr>
        <p:grpSpPr>
          <a:xfrm>
            <a:off x="7417188" y="5200153"/>
            <a:ext cx="1795789" cy="583660"/>
            <a:chOff x="7575825" y="5271433"/>
            <a:chExt cx="1795789" cy="583660"/>
          </a:xfrm>
          <a:solidFill>
            <a:schemeClr val="accent6">
              <a:lumMod val="60000"/>
              <a:lumOff val="40000"/>
            </a:schemeClr>
          </a:solidFill>
        </p:grpSpPr>
        <p:sp>
          <p:nvSpPr>
            <p:cNvPr id="52" name="Rectangle 51">
              <a:extLst>
                <a:ext uri="{FF2B5EF4-FFF2-40B4-BE49-F238E27FC236}">
                  <a16:creationId xmlns:a16="http://schemas.microsoft.com/office/drawing/2014/main" id="{30639420-B8D7-49B6-BD17-0244B4B72834}"/>
                </a:ext>
              </a:extLst>
            </p:cNvPr>
            <p:cNvSpPr/>
            <p:nvPr/>
          </p:nvSpPr>
          <p:spPr>
            <a:xfrm>
              <a:off x="7575825" y="5271433"/>
              <a:ext cx="1795789" cy="58366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EAAF512D-AF8A-4C54-983A-75E029E3751A}"/>
                </a:ext>
              </a:extLst>
            </p:cNvPr>
            <p:cNvSpPr txBox="1"/>
            <p:nvPr/>
          </p:nvSpPr>
          <p:spPr>
            <a:xfrm>
              <a:off x="7783986" y="5349221"/>
              <a:ext cx="1379470" cy="461665"/>
            </a:xfrm>
            <a:prstGeom prst="rect">
              <a:avLst/>
            </a:prstGeom>
            <a:grpFill/>
          </p:spPr>
          <p:txBody>
            <a:bodyPr wrap="square">
              <a:spAutoFit/>
            </a:bodyPr>
            <a:lstStyle/>
            <a:p>
              <a:pPr algn="ctr">
                <a:defRPr/>
              </a:pPr>
              <a:r>
                <a:rPr lang="en-GB"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SUSTAINABLE PROCUREMENT</a:t>
              </a:r>
            </a:p>
          </p:txBody>
        </p:sp>
      </p:grpSp>
    </p:spTree>
    <p:extLst>
      <p:ext uri="{BB962C8B-B14F-4D97-AF65-F5344CB8AC3E}">
        <p14:creationId xmlns:p14="http://schemas.microsoft.com/office/powerpoint/2010/main" val="40206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 fill="hold"/>
                                        <p:tgtEl>
                                          <p:spTgt spid="26"/>
                                        </p:tgtEl>
                                        <p:attrNameLst>
                                          <p:attrName>ppt_x</p:attrName>
                                        </p:attrNameLst>
                                      </p:cBhvr>
                                      <p:tavLst>
                                        <p:tav tm="0">
                                          <p:val>
                                            <p:strVal val="0-#ppt_w/2"/>
                                          </p:val>
                                        </p:tav>
                                        <p:tav tm="100000">
                                          <p:val>
                                            <p:strVal val="#ppt_x"/>
                                          </p:val>
                                        </p:tav>
                                      </p:tavLst>
                                    </p:anim>
                                    <p:anim calcmode="lin" valueType="num">
                                      <p:cBhvr additive="base">
                                        <p:cTn id="8" dur="3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300" fill="hold"/>
                                        <p:tgtEl>
                                          <p:spTgt spid="30"/>
                                        </p:tgtEl>
                                        <p:attrNameLst>
                                          <p:attrName>ppt_x</p:attrName>
                                        </p:attrNameLst>
                                      </p:cBhvr>
                                      <p:tavLst>
                                        <p:tav tm="0">
                                          <p:val>
                                            <p:strVal val="0-#ppt_w/2"/>
                                          </p:val>
                                        </p:tav>
                                        <p:tav tm="100000">
                                          <p:val>
                                            <p:strVal val="#ppt_x"/>
                                          </p:val>
                                        </p:tav>
                                      </p:tavLst>
                                    </p:anim>
                                    <p:anim calcmode="lin" valueType="num">
                                      <p:cBhvr additive="base">
                                        <p:cTn id="12" dur="3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300" fill="hold"/>
                                        <p:tgtEl>
                                          <p:spTgt spid="32"/>
                                        </p:tgtEl>
                                        <p:attrNameLst>
                                          <p:attrName>ppt_x</p:attrName>
                                        </p:attrNameLst>
                                      </p:cBhvr>
                                      <p:tavLst>
                                        <p:tav tm="0">
                                          <p:val>
                                            <p:strVal val="0-#ppt_w/2"/>
                                          </p:val>
                                        </p:tav>
                                        <p:tav tm="100000">
                                          <p:val>
                                            <p:strVal val="#ppt_x"/>
                                          </p:val>
                                        </p:tav>
                                      </p:tavLst>
                                    </p:anim>
                                    <p:anim calcmode="lin" valueType="num">
                                      <p:cBhvr additive="base">
                                        <p:cTn id="16" dur="3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300" fill="hold"/>
                                        <p:tgtEl>
                                          <p:spTgt spid="33"/>
                                        </p:tgtEl>
                                        <p:attrNameLst>
                                          <p:attrName>ppt_x</p:attrName>
                                        </p:attrNameLst>
                                      </p:cBhvr>
                                      <p:tavLst>
                                        <p:tav tm="0">
                                          <p:val>
                                            <p:strVal val="0-#ppt_w/2"/>
                                          </p:val>
                                        </p:tav>
                                        <p:tav tm="100000">
                                          <p:val>
                                            <p:strVal val="#ppt_x"/>
                                          </p:val>
                                        </p:tav>
                                      </p:tavLst>
                                    </p:anim>
                                    <p:anim calcmode="lin" valueType="num">
                                      <p:cBhvr additive="base">
                                        <p:cTn id="20" dur="3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300" fill="hold"/>
                                        <p:tgtEl>
                                          <p:spTgt spid="34"/>
                                        </p:tgtEl>
                                        <p:attrNameLst>
                                          <p:attrName>ppt_x</p:attrName>
                                        </p:attrNameLst>
                                      </p:cBhvr>
                                      <p:tavLst>
                                        <p:tav tm="0">
                                          <p:val>
                                            <p:strVal val="0-#ppt_w/2"/>
                                          </p:val>
                                        </p:tav>
                                        <p:tav tm="100000">
                                          <p:val>
                                            <p:strVal val="#ppt_x"/>
                                          </p:val>
                                        </p:tav>
                                      </p:tavLst>
                                    </p:anim>
                                    <p:anim calcmode="lin" valueType="num">
                                      <p:cBhvr additive="base">
                                        <p:cTn id="24" dur="3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300" fill="hold"/>
                                        <p:tgtEl>
                                          <p:spTgt spid="40"/>
                                        </p:tgtEl>
                                        <p:attrNameLst>
                                          <p:attrName>ppt_x</p:attrName>
                                        </p:attrNameLst>
                                      </p:cBhvr>
                                      <p:tavLst>
                                        <p:tav tm="0">
                                          <p:val>
                                            <p:strVal val="0-#ppt_w/2"/>
                                          </p:val>
                                        </p:tav>
                                        <p:tav tm="100000">
                                          <p:val>
                                            <p:strVal val="#ppt_x"/>
                                          </p:val>
                                        </p:tav>
                                      </p:tavLst>
                                    </p:anim>
                                    <p:anim calcmode="lin" valueType="num">
                                      <p:cBhvr additive="base">
                                        <p:cTn id="28" dur="3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300" fill="hold"/>
                                        <p:tgtEl>
                                          <p:spTgt spid="41"/>
                                        </p:tgtEl>
                                        <p:attrNameLst>
                                          <p:attrName>ppt_x</p:attrName>
                                        </p:attrNameLst>
                                      </p:cBhvr>
                                      <p:tavLst>
                                        <p:tav tm="0">
                                          <p:val>
                                            <p:strVal val="0-#ppt_w/2"/>
                                          </p:val>
                                        </p:tav>
                                        <p:tav tm="100000">
                                          <p:val>
                                            <p:strVal val="#ppt_x"/>
                                          </p:val>
                                        </p:tav>
                                      </p:tavLst>
                                    </p:anim>
                                    <p:anim calcmode="lin" valueType="num">
                                      <p:cBhvr additive="base">
                                        <p:cTn id="32" dur="3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300" fill="hold"/>
                                        <p:tgtEl>
                                          <p:spTgt spid="45"/>
                                        </p:tgtEl>
                                        <p:attrNameLst>
                                          <p:attrName>ppt_x</p:attrName>
                                        </p:attrNameLst>
                                      </p:cBhvr>
                                      <p:tavLst>
                                        <p:tav tm="0">
                                          <p:val>
                                            <p:strVal val="0-#ppt_w/2"/>
                                          </p:val>
                                        </p:tav>
                                        <p:tav tm="100000">
                                          <p:val>
                                            <p:strVal val="#ppt_x"/>
                                          </p:val>
                                        </p:tav>
                                      </p:tavLst>
                                    </p:anim>
                                    <p:anim calcmode="lin" valueType="num">
                                      <p:cBhvr additive="base">
                                        <p:cTn id="36" dur="3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300" fill="hold"/>
                                        <p:tgtEl>
                                          <p:spTgt spid="47"/>
                                        </p:tgtEl>
                                        <p:attrNameLst>
                                          <p:attrName>ppt_x</p:attrName>
                                        </p:attrNameLst>
                                      </p:cBhvr>
                                      <p:tavLst>
                                        <p:tav tm="0">
                                          <p:val>
                                            <p:strVal val="0-#ppt_w/2"/>
                                          </p:val>
                                        </p:tav>
                                        <p:tav tm="100000">
                                          <p:val>
                                            <p:strVal val="#ppt_x"/>
                                          </p:val>
                                        </p:tav>
                                      </p:tavLst>
                                    </p:anim>
                                    <p:anim calcmode="lin" valueType="num">
                                      <p:cBhvr additive="base">
                                        <p:cTn id="40" dur="3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2" grpId="0" animBg="1"/>
      <p:bldP spid="33" grpId="0" animBg="1"/>
      <p:bldP spid="34" grpId="0" animBg="1"/>
      <p:bldP spid="40" grpId="0" animBg="1"/>
      <p:bldP spid="41" grpId="0" animBg="1"/>
      <p:bldP spid="45"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325DC57E-31BA-47BB-9742-7A3843B46CD4}"/>
              </a:ext>
            </a:extLst>
          </p:cNvPr>
          <p:cNvSpPr txBox="1">
            <a:spLocks noGrp="1"/>
          </p:cNvSpPr>
          <p:nvPr>
            <p:ph type="title"/>
          </p:nvPr>
        </p:nvSpPr>
        <p:spPr>
          <a:xfrm>
            <a:off x="631596" y="365125"/>
            <a:ext cx="10350631" cy="36195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Standards required for different raw materials - example</a:t>
            </a:r>
          </a:p>
        </p:txBody>
      </p:sp>
      <p:sp>
        <p:nvSpPr>
          <p:cNvPr id="32" name="Isosceles Triangle 31">
            <a:extLst>
              <a:ext uri="{FF2B5EF4-FFF2-40B4-BE49-F238E27FC236}">
                <a16:creationId xmlns:a16="http://schemas.microsoft.com/office/drawing/2014/main" id="{6301C5CB-B904-46F4-B1DD-0B43B0717C86}"/>
              </a:ext>
            </a:extLst>
          </p:cNvPr>
          <p:cNvSpPr/>
          <p:nvPr/>
        </p:nvSpPr>
        <p:spPr>
          <a:xfrm rot="5400000" flipH="1">
            <a:off x="3424080" y="1932312"/>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a:extLst>
              <a:ext uri="{FF2B5EF4-FFF2-40B4-BE49-F238E27FC236}">
                <a16:creationId xmlns:a16="http://schemas.microsoft.com/office/drawing/2014/main" id="{E5B94209-215B-476F-A570-85F4E9C78CED}"/>
              </a:ext>
            </a:extLst>
          </p:cNvPr>
          <p:cNvSpPr txBox="1"/>
          <p:nvPr/>
        </p:nvSpPr>
        <p:spPr>
          <a:xfrm>
            <a:off x="3359014" y="1499895"/>
            <a:ext cx="878767" cy="369332"/>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800" dirty="0"/>
              <a:t>Acrylic</a:t>
            </a:r>
            <a:endParaRPr lang="en-GB" sz="1800" dirty="0"/>
          </a:p>
        </p:txBody>
      </p:sp>
      <p:sp>
        <p:nvSpPr>
          <p:cNvPr id="31" name="Isosceles Triangle 30">
            <a:extLst>
              <a:ext uri="{FF2B5EF4-FFF2-40B4-BE49-F238E27FC236}">
                <a16:creationId xmlns:a16="http://schemas.microsoft.com/office/drawing/2014/main" id="{C310C9ED-CD1B-4A38-B20C-665B622C70FD}"/>
              </a:ext>
            </a:extLst>
          </p:cNvPr>
          <p:cNvSpPr/>
          <p:nvPr/>
        </p:nvSpPr>
        <p:spPr>
          <a:xfrm rot="5400000" flipH="1">
            <a:off x="3424080" y="2174422"/>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a:extLst>
              <a:ext uri="{FF2B5EF4-FFF2-40B4-BE49-F238E27FC236}">
                <a16:creationId xmlns:a16="http://schemas.microsoft.com/office/drawing/2014/main" id="{92B4C7AB-4E5A-45DD-A236-3881DC95529F}"/>
              </a:ext>
            </a:extLst>
          </p:cNvPr>
          <p:cNvSpPr txBox="1"/>
          <p:nvPr/>
        </p:nvSpPr>
        <p:spPr>
          <a:xfrm>
            <a:off x="3142227" y="1800938"/>
            <a:ext cx="4135836" cy="338811"/>
          </a:xfrm>
          <a:prstGeom prst="rect">
            <a:avLst/>
          </a:prstGeom>
          <a:noFill/>
        </p:spPr>
        <p:txBody>
          <a:bodyPr wrap="squar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200" fontAlgn="base">
              <a:lnSpc>
                <a:spcPts val="1950"/>
              </a:lnSpc>
            </a:pPr>
            <a:r>
              <a:rPr lang="en-US" sz="1600" dirty="0">
                <a:effectLst/>
                <a:latin typeface="Calibri" panose="020F0502020204030204" pitchFamily="34" charset="0"/>
                <a:ea typeface="Calibri" panose="020F0502020204030204" pitchFamily="34" charset="0"/>
              </a:rPr>
              <a:t>ISO 7823-1 for acrylic cast sheets</a:t>
            </a:r>
            <a:endParaRPr lang="en-GB" sz="1600" dirty="0">
              <a:effectLst/>
              <a:latin typeface="Calibri" panose="020F0502020204030204" pitchFamily="34" charset="0"/>
              <a:ea typeface="Calibri" panose="020F0502020204030204" pitchFamily="34" charset="0"/>
            </a:endParaRPr>
          </a:p>
        </p:txBody>
      </p:sp>
      <p:sp>
        <p:nvSpPr>
          <p:cNvPr id="55" name="TextBox 54">
            <a:extLst>
              <a:ext uri="{FF2B5EF4-FFF2-40B4-BE49-F238E27FC236}">
                <a16:creationId xmlns:a16="http://schemas.microsoft.com/office/drawing/2014/main" id="{77BA8CA9-5ABB-4D3D-8CB5-3542C7744B8A}"/>
              </a:ext>
            </a:extLst>
          </p:cNvPr>
          <p:cNvSpPr txBox="1"/>
          <p:nvPr/>
        </p:nvSpPr>
        <p:spPr>
          <a:xfrm>
            <a:off x="3141427" y="2083185"/>
            <a:ext cx="4340726" cy="338811"/>
          </a:xfrm>
          <a:prstGeom prst="rect">
            <a:avLst/>
          </a:prstGeom>
          <a:noFill/>
        </p:spPr>
        <p:txBody>
          <a:bodyPr wrap="square" rtlCol="0">
            <a:spAutoFit/>
          </a:bodyPr>
          <a:lstStyle>
            <a:defPPr>
              <a:defRPr lang="en-US"/>
            </a:defPPr>
            <a:lvl1pPr marL="457200" fontAlgn="base">
              <a:lnSpc>
                <a:spcPts val="1950"/>
              </a:lnSpc>
              <a:defRPr sz="1200">
                <a:solidFill>
                  <a:schemeClr val="tx1">
                    <a:lumMod val="50000"/>
                    <a:lumOff val="50000"/>
                  </a:schemeClr>
                </a:solidFill>
                <a:effectLst/>
                <a:latin typeface="Calibri" panose="020F0502020204030204" pitchFamily="34" charset="0"/>
                <a:ea typeface="Calibri" panose="020F0502020204030204" pitchFamily="34" charset="0"/>
                <a:cs typeface="Open Sans" panose="020B0606030504020204" pitchFamily="34" charset="0"/>
              </a:defRPr>
            </a:lvl1pPr>
          </a:lstStyle>
          <a:p>
            <a:r>
              <a:rPr lang="en-US" sz="1600" dirty="0"/>
              <a:t>ISO 7823-2 for acrylic extruded sheets</a:t>
            </a:r>
            <a:endParaRPr lang="en-GB" sz="1600" dirty="0"/>
          </a:p>
        </p:txBody>
      </p:sp>
      <p:sp>
        <p:nvSpPr>
          <p:cNvPr id="56" name="Isosceles Triangle 55">
            <a:extLst>
              <a:ext uri="{FF2B5EF4-FFF2-40B4-BE49-F238E27FC236}">
                <a16:creationId xmlns:a16="http://schemas.microsoft.com/office/drawing/2014/main" id="{FA0AB870-8275-45C9-B5CB-3D1B4AAA9942}"/>
              </a:ext>
            </a:extLst>
          </p:cNvPr>
          <p:cNvSpPr/>
          <p:nvPr/>
        </p:nvSpPr>
        <p:spPr>
          <a:xfrm rot="5400000" flipH="1">
            <a:off x="7214037" y="4949601"/>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Box 56">
            <a:extLst>
              <a:ext uri="{FF2B5EF4-FFF2-40B4-BE49-F238E27FC236}">
                <a16:creationId xmlns:a16="http://schemas.microsoft.com/office/drawing/2014/main" id="{87DD95E3-61ED-4D1E-8881-AE50A0647A73}"/>
              </a:ext>
            </a:extLst>
          </p:cNvPr>
          <p:cNvSpPr txBox="1"/>
          <p:nvPr/>
        </p:nvSpPr>
        <p:spPr>
          <a:xfrm>
            <a:off x="7162541" y="4497908"/>
            <a:ext cx="1050288" cy="369332"/>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800" dirty="0"/>
              <a:t>Steel tin</a:t>
            </a:r>
            <a:endParaRPr lang="en-GB" sz="1800" dirty="0"/>
          </a:p>
        </p:txBody>
      </p:sp>
      <p:sp>
        <p:nvSpPr>
          <p:cNvPr id="59" name="TextBox 58">
            <a:extLst>
              <a:ext uri="{FF2B5EF4-FFF2-40B4-BE49-F238E27FC236}">
                <a16:creationId xmlns:a16="http://schemas.microsoft.com/office/drawing/2014/main" id="{7262BCB8-1DA4-41B8-8687-415C2F4CE4D3}"/>
              </a:ext>
            </a:extLst>
          </p:cNvPr>
          <p:cNvSpPr txBox="1"/>
          <p:nvPr/>
        </p:nvSpPr>
        <p:spPr>
          <a:xfrm>
            <a:off x="6925166" y="4797328"/>
            <a:ext cx="4829260" cy="325345"/>
          </a:xfrm>
          <a:prstGeom prst="rect">
            <a:avLst/>
          </a:prstGeom>
          <a:noFill/>
        </p:spPr>
        <p:txBody>
          <a:bodyPr wrap="square" rtlCol="0">
            <a:spAutoFit/>
          </a:bodyPr>
          <a:lstStyle>
            <a:defPPr>
              <a:defRPr lang="en-US"/>
            </a:defPPr>
            <a:lvl1pPr marL="457200" fontAlgn="base">
              <a:lnSpc>
                <a:spcPts val="1950"/>
              </a:lnSpc>
              <a:defRPr sz="1200">
                <a:solidFill>
                  <a:schemeClr val="tx1">
                    <a:lumMod val="50000"/>
                    <a:lumOff val="50000"/>
                  </a:schemeClr>
                </a:solidFill>
                <a:effectLst/>
                <a:latin typeface="Calibri" panose="020F0502020204030204" pitchFamily="34" charset="0"/>
                <a:ea typeface="Calibri" panose="020F0502020204030204" pitchFamily="34" charset="0"/>
                <a:cs typeface="Open Sans" panose="020B0606030504020204" pitchFamily="34" charset="0"/>
              </a:defRPr>
            </a:lvl1pPr>
          </a:lstStyle>
          <a:p>
            <a:r>
              <a:rPr lang="en-US" dirty="0"/>
              <a:t>EN 10025-1:2005 Hot rolled products of structural steels</a:t>
            </a:r>
            <a:endParaRPr lang="en-GB" dirty="0"/>
          </a:p>
        </p:txBody>
      </p:sp>
      <p:sp>
        <p:nvSpPr>
          <p:cNvPr id="61" name="Isosceles Triangle 60">
            <a:extLst>
              <a:ext uri="{FF2B5EF4-FFF2-40B4-BE49-F238E27FC236}">
                <a16:creationId xmlns:a16="http://schemas.microsoft.com/office/drawing/2014/main" id="{DFBA0EA6-4B03-416F-97C3-5C986238675B}"/>
              </a:ext>
            </a:extLst>
          </p:cNvPr>
          <p:cNvSpPr/>
          <p:nvPr/>
        </p:nvSpPr>
        <p:spPr>
          <a:xfrm rot="5400000" flipH="1">
            <a:off x="7256799" y="3246367"/>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2" name="TextBox 61">
            <a:extLst>
              <a:ext uri="{FF2B5EF4-FFF2-40B4-BE49-F238E27FC236}">
                <a16:creationId xmlns:a16="http://schemas.microsoft.com/office/drawing/2014/main" id="{C7206915-BBA1-4771-AD57-1E8131D76F13}"/>
              </a:ext>
            </a:extLst>
          </p:cNvPr>
          <p:cNvSpPr txBox="1"/>
          <p:nvPr/>
        </p:nvSpPr>
        <p:spPr>
          <a:xfrm>
            <a:off x="7162541" y="2810595"/>
            <a:ext cx="1638590" cy="369332"/>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800" dirty="0"/>
              <a:t>Aluminum tin</a:t>
            </a:r>
            <a:endParaRPr lang="en-GB" sz="1800" dirty="0"/>
          </a:p>
        </p:txBody>
      </p:sp>
      <p:sp>
        <p:nvSpPr>
          <p:cNvPr id="63" name="TextBox 62">
            <a:extLst>
              <a:ext uri="{FF2B5EF4-FFF2-40B4-BE49-F238E27FC236}">
                <a16:creationId xmlns:a16="http://schemas.microsoft.com/office/drawing/2014/main" id="{CE1257BB-BA80-4879-86F7-FBD86795BB07}"/>
              </a:ext>
            </a:extLst>
          </p:cNvPr>
          <p:cNvSpPr txBox="1"/>
          <p:nvPr/>
        </p:nvSpPr>
        <p:spPr>
          <a:xfrm>
            <a:off x="7026320" y="3135827"/>
            <a:ext cx="4626952" cy="325345"/>
          </a:xfrm>
          <a:prstGeom prst="rect">
            <a:avLst/>
          </a:prstGeom>
          <a:noFill/>
        </p:spPr>
        <p:txBody>
          <a:bodyPr wrap="square" rtlCol="0">
            <a:spAutoFit/>
          </a:bodyPr>
          <a:lstStyle>
            <a:defPPr>
              <a:defRPr lang="en-US"/>
            </a:defPPr>
            <a:lvl1pPr marL="457200" fontAlgn="base">
              <a:lnSpc>
                <a:spcPts val="1950"/>
              </a:lnSpc>
              <a:defRPr sz="1200">
                <a:solidFill>
                  <a:schemeClr val="tx1">
                    <a:lumMod val="50000"/>
                    <a:lumOff val="50000"/>
                  </a:schemeClr>
                </a:solidFill>
                <a:effectLst/>
                <a:latin typeface="Calibri" panose="020F0502020204030204" pitchFamily="34" charset="0"/>
                <a:ea typeface="Calibri" panose="020F0502020204030204" pitchFamily="34" charset="0"/>
                <a:cs typeface="Open Sans" panose="020B0606030504020204" pitchFamily="34" charset="0"/>
              </a:defRPr>
            </a:lvl1pPr>
          </a:lstStyle>
          <a:p>
            <a:r>
              <a:rPr lang="en-US" dirty="0"/>
              <a:t>EN 485-4 aluminum and aluminum alloy sheets</a:t>
            </a:r>
            <a:endParaRPr lang="en-GB" dirty="0"/>
          </a:p>
        </p:txBody>
      </p:sp>
      <p:sp>
        <p:nvSpPr>
          <p:cNvPr id="65" name="Isosceles Triangle 64">
            <a:extLst>
              <a:ext uri="{FF2B5EF4-FFF2-40B4-BE49-F238E27FC236}">
                <a16:creationId xmlns:a16="http://schemas.microsoft.com/office/drawing/2014/main" id="{48F90C2D-81DE-4ACE-812B-5425F6DC0624}"/>
              </a:ext>
            </a:extLst>
          </p:cNvPr>
          <p:cNvSpPr/>
          <p:nvPr/>
        </p:nvSpPr>
        <p:spPr>
          <a:xfrm rot="5400000" flipH="1">
            <a:off x="1792730" y="3814342"/>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B5B5A385-50A7-447E-A44A-9D79D47D4DF0}"/>
              </a:ext>
            </a:extLst>
          </p:cNvPr>
          <p:cNvSpPr txBox="1"/>
          <p:nvPr/>
        </p:nvSpPr>
        <p:spPr>
          <a:xfrm>
            <a:off x="1720408" y="3411357"/>
            <a:ext cx="808235" cy="369332"/>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800" dirty="0"/>
              <a:t>PET G</a:t>
            </a:r>
            <a:endParaRPr lang="en-GB" sz="1800" dirty="0"/>
          </a:p>
        </p:txBody>
      </p:sp>
      <p:sp>
        <p:nvSpPr>
          <p:cNvPr id="67" name="TextBox 66">
            <a:extLst>
              <a:ext uri="{FF2B5EF4-FFF2-40B4-BE49-F238E27FC236}">
                <a16:creationId xmlns:a16="http://schemas.microsoft.com/office/drawing/2014/main" id="{FBAA519B-B0B6-41F9-AAE9-1675F48F36AD}"/>
              </a:ext>
            </a:extLst>
          </p:cNvPr>
          <p:cNvSpPr txBox="1"/>
          <p:nvPr/>
        </p:nvSpPr>
        <p:spPr>
          <a:xfrm>
            <a:off x="1451072" y="3685230"/>
            <a:ext cx="4829260" cy="338811"/>
          </a:xfrm>
          <a:prstGeom prst="rect">
            <a:avLst/>
          </a:prstGeom>
          <a:noFill/>
        </p:spPr>
        <p:txBody>
          <a:bodyPr wrap="square" rtlCol="0">
            <a:spAutoFit/>
          </a:bodyPr>
          <a:lstStyle>
            <a:defPPr>
              <a:defRPr lang="en-US"/>
            </a:defPPr>
            <a:lvl1pPr marL="457200" fontAlgn="base">
              <a:lnSpc>
                <a:spcPts val="1950"/>
              </a:lnSpc>
              <a:defRPr sz="1200">
                <a:solidFill>
                  <a:schemeClr val="tx1">
                    <a:lumMod val="50000"/>
                    <a:lumOff val="50000"/>
                  </a:schemeClr>
                </a:solidFill>
                <a:effectLst/>
                <a:latin typeface="Calibri" panose="020F0502020204030204" pitchFamily="34" charset="0"/>
                <a:ea typeface="Calibri" panose="020F0502020204030204" pitchFamily="34" charset="0"/>
                <a:cs typeface="Open Sans" panose="020B0606030504020204" pitchFamily="34" charset="0"/>
              </a:defRPr>
            </a:lvl1pPr>
          </a:lstStyle>
          <a:p>
            <a:r>
              <a:rPr lang="en-US" sz="1600" dirty="0"/>
              <a:t>DIN EN ISO 11963</a:t>
            </a:r>
            <a:endParaRPr lang="en-GB" sz="1600" dirty="0"/>
          </a:p>
        </p:txBody>
      </p:sp>
      <p:sp>
        <p:nvSpPr>
          <p:cNvPr id="68" name="TextBox 67">
            <a:extLst>
              <a:ext uri="{FF2B5EF4-FFF2-40B4-BE49-F238E27FC236}">
                <a16:creationId xmlns:a16="http://schemas.microsoft.com/office/drawing/2014/main" id="{8938E37E-CC7C-4022-9835-588299367925}"/>
              </a:ext>
            </a:extLst>
          </p:cNvPr>
          <p:cNvSpPr txBox="1"/>
          <p:nvPr/>
        </p:nvSpPr>
        <p:spPr>
          <a:xfrm>
            <a:off x="4259919" y="5257389"/>
            <a:ext cx="813236" cy="369332"/>
          </a:xfrm>
          <a:prstGeom prst="rect">
            <a:avLst/>
          </a:prstGeom>
          <a:noFill/>
        </p:spPr>
        <p:txBody>
          <a:bodyPr wrap="none" rtlCol="0">
            <a:spAutoFit/>
          </a:bodyPr>
          <a:lstStyle>
            <a:defPPr>
              <a:defRPr lang="en-US"/>
            </a:defPPr>
            <a:lvl1pPr>
              <a:defRPr sz="14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800" dirty="0"/>
              <a:t>Wood</a:t>
            </a:r>
            <a:endParaRPr lang="en-GB" sz="1800" dirty="0"/>
          </a:p>
        </p:txBody>
      </p:sp>
      <p:sp>
        <p:nvSpPr>
          <p:cNvPr id="69" name="TextBox 68">
            <a:extLst>
              <a:ext uri="{FF2B5EF4-FFF2-40B4-BE49-F238E27FC236}">
                <a16:creationId xmlns:a16="http://schemas.microsoft.com/office/drawing/2014/main" id="{2C33B4FB-E394-45A6-927F-1B82521B3F63}"/>
              </a:ext>
            </a:extLst>
          </p:cNvPr>
          <p:cNvSpPr txBox="1"/>
          <p:nvPr/>
        </p:nvSpPr>
        <p:spPr>
          <a:xfrm>
            <a:off x="4180595" y="5565165"/>
            <a:ext cx="4829260" cy="338811"/>
          </a:xfrm>
          <a:prstGeom prst="rect">
            <a:avLst/>
          </a:prstGeom>
          <a:noFill/>
        </p:spPr>
        <p:txBody>
          <a:bodyPr wrap="square" rtlCol="0">
            <a:spAutoFit/>
          </a:bodyPr>
          <a:lstStyle>
            <a:defPPr>
              <a:defRPr lang="en-US"/>
            </a:defPPr>
            <a:lvl1pPr marL="457200" fontAlgn="base">
              <a:lnSpc>
                <a:spcPts val="1950"/>
              </a:lnSpc>
              <a:defRPr sz="1200">
                <a:solidFill>
                  <a:schemeClr val="tx1">
                    <a:lumMod val="50000"/>
                    <a:lumOff val="50000"/>
                  </a:schemeClr>
                </a:solidFill>
                <a:effectLst/>
                <a:latin typeface="Calibri" panose="020F0502020204030204" pitchFamily="34" charset="0"/>
                <a:ea typeface="Calibri" panose="020F0502020204030204" pitchFamily="34" charset="0"/>
                <a:cs typeface="Open Sans" panose="020B0606030504020204" pitchFamily="34" charset="0"/>
              </a:defRPr>
            </a:lvl1pPr>
          </a:lstStyle>
          <a:p>
            <a:r>
              <a:rPr lang="en-US" sz="1600" dirty="0"/>
              <a:t>FSC</a:t>
            </a:r>
            <a:endParaRPr lang="en-GB" sz="1600" dirty="0"/>
          </a:p>
        </p:txBody>
      </p:sp>
      <p:sp>
        <p:nvSpPr>
          <p:cNvPr id="70" name="Isosceles Triangle 69">
            <a:extLst>
              <a:ext uri="{FF2B5EF4-FFF2-40B4-BE49-F238E27FC236}">
                <a16:creationId xmlns:a16="http://schemas.microsoft.com/office/drawing/2014/main" id="{AEC461D5-5C3B-45FF-8C1C-4E9E80380919}"/>
              </a:ext>
            </a:extLst>
          </p:cNvPr>
          <p:cNvSpPr/>
          <p:nvPr/>
        </p:nvSpPr>
        <p:spPr>
          <a:xfrm rot="5400000" flipH="1">
            <a:off x="4442003" y="5677261"/>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1" name="Picture 70" descr="Metal texture background Royalty Free Vector Image">
            <a:extLst>
              <a:ext uri="{FF2B5EF4-FFF2-40B4-BE49-F238E27FC236}">
                <a16:creationId xmlns:a16="http://schemas.microsoft.com/office/drawing/2014/main" id="{3A79490C-C4A7-455F-B8A3-71F0D9326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948"/>
          <a:stretch>
            <a:fillRect/>
          </a:stretch>
        </p:blipFill>
        <p:spPr bwMode="auto">
          <a:xfrm>
            <a:off x="6253615" y="3561663"/>
            <a:ext cx="772705" cy="76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Light Wood Grain Background HD Stock Images | Shutterstock">
            <a:extLst>
              <a:ext uri="{FF2B5EF4-FFF2-40B4-BE49-F238E27FC236}">
                <a16:creationId xmlns:a16="http://schemas.microsoft.com/office/drawing/2014/main" id="{A46E447F-9D95-47EC-9077-C27FAA0DA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25183" b="6519"/>
          <a:stretch>
            <a:fillRect/>
          </a:stretch>
        </p:blipFill>
        <p:spPr bwMode="auto">
          <a:xfrm>
            <a:off x="3243591" y="5291413"/>
            <a:ext cx="754333" cy="74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A1CE2CC-663E-4768-BC23-A6DC13BF9822}"/>
              </a:ext>
            </a:extLst>
          </p:cNvPr>
          <p:cNvPicPr>
            <a:picLocks noChangeAspect="1"/>
          </p:cNvPicPr>
          <p:nvPr/>
        </p:nvPicPr>
        <p:blipFill>
          <a:blip r:embed="rId4"/>
          <a:stretch>
            <a:fillRect/>
          </a:stretch>
        </p:blipFill>
        <p:spPr>
          <a:xfrm>
            <a:off x="838199" y="3211142"/>
            <a:ext cx="885825" cy="1076325"/>
          </a:xfrm>
          <a:prstGeom prst="rect">
            <a:avLst/>
          </a:prstGeom>
        </p:spPr>
      </p:pic>
      <p:pic>
        <p:nvPicPr>
          <p:cNvPr id="7" name="Picture 6">
            <a:extLst>
              <a:ext uri="{FF2B5EF4-FFF2-40B4-BE49-F238E27FC236}">
                <a16:creationId xmlns:a16="http://schemas.microsoft.com/office/drawing/2014/main" id="{A833AA1B-C662-4EC4-808E-0B763620CA7E}"/>
              </a:ext>
            </a:extLst>
          </p:cNvPr>
          <p:cNvPicPr>
            <a:picLocks noChangeAspect="1"/>
          </p:cNvPicPr>
          <p:nvPr/>
        </p:nvPicPr>
        <p:blipFill>
          <a:blip r:embed="rId5"/>
          <a:stretch>
            <a:fillRect/>
          </a:stretch>
        </p:blipFill>
        <p:spPr>
          <a:xfrm>
            <a:off x="2111405" y="1412339"/>
            <a:ext cx="1139216" cy="1116007"/>
          </a:xfrm>
          <a:prstGeom prst="rect">
            <a:avLst/>
          </a:prstGeom>
        </p:spPr>
      </p:pic>
      <p:sp>
        <p:nvSpPr>
          <p:cNvPr id="24" name="TextBox 23">
            <a:extLst>
              <a:ext uri="{FF2B5EF4-FFF2-40B4-BE49-F238E27FC236}">
                <a16:creationId xmlns:a16="http://schemas.microsoft.com/office/drawing/2014/main" id="{CC4CE8BF-2AA3-4AC9-B91E-AEDBF7A157DD}"/>
              </a:ext>
            </a:extLst>
          </p:cNvPr>
          <p:cNvSpPr txBox="1"/>
          <p:nvPr/>
        </p:nvSpPr>
        <p:spPr>
          <a:xfrm>
            <a:off x="4180595" y="5791864"/>
            <a:ext cx="4829260" cy="595291"/>
          </a:xfrm>
          <a:prstGeom prst="rect">
            <a:avLst/>
          </a:prstGeom>
          <a:noFill/>
        </p:spPr>
        <p:txBody>
          <a:bodyPr wrap="square" rtlCol="0">
            <a:spAutoFit/>
          </a:bodyPr>
          <a:lstStyle>
            <a:defPPr>
              <a:defRPr lang="en-US"/>
            </a:defPPr>
            <a:lvl1pPr marL="457200" fontAlgn="base">
              <a:lnSpc>
                <a:spcPts val="1950"/>
              </a:lnSpc>
              <a:defRPr sz="1200">
                <a:solidFill>
                  <a:schemeClr val="tx1">
                    <a:lumMod val="50000"/>
                    <a:lumOff val="50000"/>
                  </a:schemeClr>
                </a:solidFill>
                <a:effectLst/>
                <a:latin typeface="Calibri" panose="020F0502020204030204" pitchFamily="34" charset="0"/>
                <a:ea typeface="Calibri" panose="020F0502020204030204" pitchFamily="34" charset="0"/>
                <a:cs typeface="Open Sans" panose="020B0606030504020204" pitchFamily="34" charset="0"/>
              </a:defRPr>
            </a:lvl1pPr>
          </a:lstStyle>
          <a:p>
            <a:r>
              <a:rPr lang="en-GB" sz="1800" dirty="0">
                <a:effectLst/>
                <a:latin typeface="Calibri" panose="020F0502020204030204" pitchFamily="34" charset="0"/>
                <a:ea typeface="Times New Roman" panose="02020603050405020304" pitchFamily="18" charset="0"/>
              </a:rPr>
              <a:t>EN 622-5 (6 - 45 mm) ‐ MDF</a:t>
            </a:r>
            <a:endParaRPr lang="en-GB" sz="1800" dirty="0">
              <a:effectLst/>
              <a:latin typeface="Calibri" panose="020F0502020204030204" pitchFamily="34" charset="0"/>
              <a:ea typeface="Calibri" panose="020F0502020204030204" pitchFamily="34" charset="0"/>
            </a:endParaRPr>
          </a:p>
          <a:p>
            <a:endParaRPr lang="en-GB" sz="1600" dirty="0"/>
          </a:p>
        </p:txBody>
      </p:sp>
      <p:sp>
        <p:nvSpPr>
          <p:cNvPr id="25" name="Isosceles Triangle 24">
            <a:extLst>
              <a:ext uri="{FF2B5EF4-FFF2-40B4-BE49-F238E27FC236}">
                <a16:creationId xmlns:a16="http://schemas.microsoft.com/office/drawing/2014/main" id="{E2AD2A1A-DD86-4C6D-92E9-18AEC329297D}"/>
              </a:ext>
            </a:extLst>
          </p:cNvPr>
          <p:cNvSpPr/>
          <p:nvPr/>
        </p:nvSpPr>
        <p:spPr>
          <a:xfrm rot="5400000" flipH="1">
            <a:off x="4442003" y="5913714"/>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Isosceles Triangle 25">
            <a:extLst>
              <a:ext uri="{FF2B5EF4-FFF2-40B4-BE49-F238E27FC236}">
                <a16:creationId xmlns:a16="http://schemas.microsoft.com/office/drawing/2014/main" id="{7BA6C2C3-B429-426B-B6BB-69B2ACAAE417}"/>
              </a:ext>
            </a:extLst>
          </p:cNvPr>
          <p:cNvSpPr/>
          <p:nvPr/>
        </p:nvSpPr>
        <p:spPr>
          <a:xfrm rot="5400000" flipH="1">
            <a:off x="4442003" y="6153878"/>
            <a:ext cx="128052" cy="101154"/>
          </a:xfrm>
          <a:prstGeom prst="triangle">
            <a:avLst/>
          </a:prstGeom>
          <a:solidFill>
            <a:srgbClr val="33AA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3A80BEDA-FE11-48DB-84BF-636839380875}"/>
              </a:ext>
            </a:extLst>
          </p:cNvPr>
          <p:cNvSpPr txBox="1"/>
          <p:nvPr/>
        </p:nvSpPr>
        <p:spPr>
          <a:xfrm>
            <a:off x="4180595" y="6036211"/>
            <a:ext cx="4829260" cy="595291"/>
          </a:xfrm>
          <a:prstGeom prst="rect">
            <a:avLst/>
          </a:prstGeom>
          <a:noFill/>
        </p:spPr>
        <p:txBody>
          <a:bodyPr wrap="square" rtlCol="0">
            <a:spAutoFit/>
          </a:bodyPr>
          <a:lstStyle>
            <a:defPPr>
              <a:defRPr lang="en-US"/>
            </a:defPPr>
            <a:lvl1pPr marL="457200" fontAlgn="base">
              <a:lnSpc>
                <a:spcPts val="1950"/>
              </a:lnSpc>
              <a:defRPr sz="1200">
                <a:solidFill>
                  <a:schemeClr val="tx1">
                    <a:lumMod val="50000"/>
                    <a:lumOff val="50000"/>
                  </a:schemeClr>
                </a:solidFill>
                <a:effectLst/>
                <a:latin typeface="Calibri" panose="020F0502020204030204" pitchFamily="34" charset="0"/>
                <a:ea typeface="Calibri" panose="020F0502020204030204" pitchFamily="34" charset="0"/>
                <a:cs typeface="Open Sans" panose="020B0606030504020204" pitchFamily="34" charset="0"/>
              </a:defRPr>
            </a:lvl1pPr>
          </a:lstStyle>
          <a:p>
            <a:r>
              <a:rPr lang="en-GB" sz="1800" dirty="0">
                <a:effectLst/>
                <a:latin typeface="Calibri" panose="020F0502020204030204" pitchFamily="34" charset="0"/>
                <a:ea typeface="Times New Roman" panose="02020603050405020304" pitchFamily="18" charset="0"/>
              </a:rPr>
              <a:t>EN 14322 (8 - 28 mm) - </a:t>
            </a:r>
            <a:r>
              <a:rPr lang="en-GB" sz="1800" dirty="0"/>
              <a:t>melamine faced MDF </a:t>
            </a:r>
          </a:p>
          <a:p>
            <a:endParaRPr lang="en-GB" sz="1600" dirty="0"/>
          </a:p>
        </p:txBody>
      </p:sp>
    </p:spTree>
    <p:extLst>
      <p:ext uri="{BB962C8B-B14F-4D97-AF65-F5344CB8AC3E}">
        <p14:creationId xmlns:p14="http://schemas.microsoft.com/office/powerpoint/2010/main" val="36748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300" fill="hold"/>
                                        <p:tgtEl>
                                          <p:spTgt spid="32"/>
                                        </p:tgtEl>
                                        <p:attrNameLst>
                                          <p:attrName>ppt_x</p:attrName>
                                        </p:attrNameLst>
                                      </p:cBhvr>
                                      <p:tavLst>
                                        <p:tav tm="0">
                                          <p:val>
                                            <p:strVal val="0-#ppt_w/2"/>
                                          </p:val>
                                        </p:tav>
                                        <p:tav tm="100000">
                                          <p:val>
                                            <p:strVal val="#ppt_x"/>
                                          </p:val>
                                        </p:tav>
                                      </p:tavLst>
                                    </p:anim>
                                    <p:anim calcmode="lin" valueType="num">
                                      <p:cBhvr additive="base">
                                        <p:cTn id="8" dur="3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300" fill="hold"/>
                                        <p:tgtEl>
                                          <p:spTgt spid="31"/>
                                        </p:tgtEl>
                                        <p:attrNameLst>
                                          <p:attrName>ppt_x</p:attrName>
                                        </p:attrNameLst>
                                      </p:cBhvr>
                                      <p:tavLst>
                                        <p:tav tm="0">
                                          <p:val>
                                            <p:strVal val="0-#ppt_w/2"/>
                                          </p:val>
                                        </p:tav>
                                        <p:tav tm="100000">
                                          <p:val>
                                            <p:strVal val="#ppt_x"/>
                                          </p:val>
                                        </p:tav>
                                      </p:tavLst>
                                    </p:anim>
                                    <p:anim calcmode="lin" valueType="num">
                                      <p:cBhvr additive="base">
                                        <p:cTn id="12" dur="3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300" fill="hold"/>
                                        <p:tgtEl>
                                          <p:spTgt spid="56"/>
                                        </p:tgtEl>
                                        <p:attrNameLst>
                                          <p:attrName>ppt_x</p:attrName>
                                        </p:attrNameLst>
                                      </p:cBhvr>
                                      <p:tavLst>
                                        <p:tav tm="0">
                                          <p:val>
                                            <p:strVal val="0-#ppt_w/2"/>
                                          </p:val>
                                        </p:tav>
                                        <p:tav tm="100000">
                                          <p:val>
                                            <p:strVal val="#ppt_x"/>
                                          </p:val>
                                        </p:tav>
                                      </p:tavLst>
                                    </p:anim>
                                    <p:anim calcmode="lin" valueType="num">
                                      <p:cBhvr additive="base">
                                        <p:cTn id="16" dur="300" fill="hold"/>
                                        <p:tgtEl>
                                          <p:spTgt spid="5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300" fill="hold"/>
                                        <p:tgtEl>
                                          <p:spTgt spid="61"/>
                                        </p:tgtEl>
                                        <p:attrNameLst>
                                          <p:attrName>ppt_x</p:attrName>
                                        </p:attrNameLst>
                                      </p:cBhvr>
                                      <p:tavLst>
                                        <p:tav tm="0">
                                          <p:val>
                                            <p:strVal val="0-#ppt_w/2"/>
                                          </p:val>
                                        </p:tav>
                                        <p:tav tm="100000">
                                          <p:val>
                                            <p:strVal val="#ppt_x"/>
                                          </p:val>
                                        </p:tav>
                                      </p:tavLst>
                                    </p:anim>
                                    <p:anim calcmode="lin" valueType="num">
                                      <p:cBhvr additive="base">
                                        <p:cTn id="20" dur="3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300" fill="hold"/>
                                        <p:tgtEl>
                                          <p:spTgt spid="65"/>
                                        </p:tgtEl>
                                        <p:attrNameLst>
                                          <p:attrName>ppt_x</p:attrName>
                                        </p:attrNameLst>
                                      </p:cBhvr>
                                      <p:tavLst>
                                        <p:tav tm="0">
                                          <p:val>
                                            <p:strVal val="0-#ppt_w/2"/>
                                          </p:val>
                                        </p:tav>
                                        <p:tav tm="100000">
                                          <p:val>
                                            <p:strVal val="#ppt_x"/>
                                          </p:val>
                                        </p:tav>
                                      </p:tavLst>
                                    </p:anim>
                                    <p:anim calcmode="lin" valueType="num">
                                      <p:cBhvr additive="base">
                                        <p:cTn id="24" dur="300" fill="hold"/>
                                        <p:tgtEl>
                                          <p:spTgt spid="6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300" fill="hold"/>
                                        <p:tgtEl>
                                          <p:spTgt spid="70"/>
                                        </p:tgtEl>
                                        <p:attrNameLst>
                                          <p:attrName>ppt_x</p:attrName>
                                        </p:attrNameLst>
                                      </p:cBhvr>
                                      <p:tavLst>
                                        <p:tav tm="0">
                                          <p:val>
                                            <p:strVal val="0-#ppt_w/2"/>
                                          </p:val>
                                        </p:tav>
                                        <p:tav tm="100000">
                                          <p:val>
                                            <p:strVal val="#ppt_x"/>
                                          </p:val>
                                        </p:tav>
                                      </p:tavLst>
                                    </p:anim>
                                    <p:anim calcmode="lin" valueType="num">
                                      <p:cBhvr additive="base">
                                        <p:cTn id="28" dur="300" fill="hold"/>
                                        <p:tgtEl>
                                          <p:spTgt spid="70"/>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2" presetClass="entr" presetSubtype="8"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300" fill="hold"/>
                                        <p:tgtEl>
                                          <p:spTgt spid="25"/>
                                        </p:tgtEl>
                                        <p:attrNameLst>
                                          <p:attrName>ppt_x</p:attrName>
                                        </p:attrNameLst>
                                      </p:cBhvr>
                                      <p:tavLst>
                                        <p:tav tm="0">
                                          <p:val>
                                            <p:strVal val="0-#ppt_w/2"/>
                                          </p:val>
                                        </p:tav>
                                        <p:tav tm="100000">
                                          <p:val>
                                            <p:strVal val="#ppt_x"/>
                                          </p:val>
                                        </p:tav>
                                      </p:tavLst>
                                    </p:anim>
                                    <p:anim calcmode="lin" valueType="num">
                                      <p:cBhvr additive="base">
                                        <p:cTn id="38" dur="3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300" fill="hold"/>
                                        <p:tgtEl>
                                          <p:spTgt spid="26"/>
                                        </p:tgtEl>
                                        <p:attrNameLst>
                                          <p:attrName>ppt_x</p:attrName>
                                        </p:attrNameLst>
                                      </p:cBhvr>
                                      <p:tavLst>
                                        <p:tav tm="0">
                                          <p:val>
                                            <p:strVal val="0-#ppt_w/2"/>
                                          </p:val>
                                        </p:tav>
                                        <p:tav tm="100000">
                                          <p:val>
                                            <p:strVal val="#ppt_x"/>
                                          </p:val>
                                        </p:tav>
                                      </p:tavLst>
                                    </p:anim>
                                    <p:anim calcmode="lin" valueType="num">
                                      <p:cBhvr additive="base">
                                        <p:cTn id="42" dur="3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56" grpId="0" animBg="1"/>
      <p:bldP spid="61" grpId="0" animBg="1"/>
      <p:bldP spid="65" grpId="0" animBg="1"/>
      <p:bldP spid="70"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325DC57E-31BA-47BB-9742-7A3843B46CD4}"/>
              </a:ext>
            </a:extLst>
          </p:cNvPr>
          <p:cNvSpPr txBox="1">
            <a:spLocks noGrp="1"/>
          </p:cNvSpPr>
          <p:nvPr>
            <p:ph type="title"/>
          </p:nvPr>
        </p:nvSpPr>
        <p:spPr>
          <a:xfrm>
            <a:off x="944732" y="673391"/>
            <a:ext cx="7613342" cy="36195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Supplier analysis</a:t>
            </a:r>
            <a:b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Sustainability criteria checklist - example</a:t>
            </a:r>
            <a:br>
              <a:rPr lang="sr-Latn-RS" sz="2800" dirty="0"/>
            </a:br>
            <a:endParaRPr lang="en-GB" sz="28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Čuvar mesta za tekst 1">
            <a:extLst>
              <a:ext uri="{FF2B5EF4-FFF2-40B4-BE49-F238E27FC236}">
                <a16:creationId xmlns:a16="http://schemas.microsoft.com/office/drawing/2014/main" id="{5904F944-AAB1-4818-A552-3D144AD74FA8}"/>
              </a:ext>
            </a:extLst>
          </p:cNvPr>
          <p:cNvSpPr txBox="1">
            <a:spLocks/>
          </p:cNvSpPr>
          <p:nvPr/>
        </p:nvSpPr>
        <p:spPr>
          <a:xfrm>
            <a:off x="1236955" y="1444101"/>
            <a:ext cx="6858000"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RS" sz="1800" dirty="0"/>
          </a:p>
        </p:txBody>
      </p:sp>
      <p:pic>
        <p:nvPicPr>
          <p:cNvPr id="5" name="Picture 4">
            <a:extLst>
              <a:ext uri="{FF2B5EF4-FFF2-40B4-BE49-F238E27FC236}">
                <a16:creationId xmlns:a16="http://schemas.microsoft.com/office/drawing/2014/main" id="{9D3540F5-5F16-425E-9201-549EF103B04F}"/>
              </a:ext>
            </a:extLst>
          </p:cNvPr>
          <p:cNvPicPr>
            <a:picLocks noChangeAspect="1"/>
          </p:cNvPicPr>
          <p:nvPr/>
        </p:nvPicPr>
        <p:blipFill>
          <a:blip r:embed="rId3"/>
          <a:stretch>
            <a:fillRect/>
          </a:stretch>
        </p:blipFill>
        <p:spPr>
          <a:xfrm>
            <a:off x="1387703" y="2366011"/>
            <a:ext cx="9978237" cy="2601802"/>
          </a:xfrm>
          <a:prstGeom prst="rect">
            <a:avLst/>
          </a:prstGeom>
        </p:spPr>
      </p:pic>
    </p:spTree>
    <p:extLst>
      <p:ext uri="{BB962C8B-B14F-4D97-AF65-F5344CB8AC3E}">
        <p14:creationId xmlns:p14="http://schemas.microsoft.com/office/powerpoint/2010/main" val="167936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325DC57E-31BA-47BB-9742-7A3843B46CD4}"/>
              </a:ext>
            </a:extLst>
          </p:cNvPr>
          <p:cNvSpPr txBox="1">
            <a:spLocks noGrp="1"/>
          </p:cNvSpPr>
          <p:nvPr>
            <p:ph type="title"/>
          </p:nvPr>
        </p:nvSpPr>
        <p:spPr>
          <a:xfrm>
            <a:off x="944732" y="673391"/>
            <a:ext cx="7613342" cy="36195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Supplier analysis </a:t>
            </a:r>
            <a:b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List of top 20 raw material suppliers - example</a:t>
            </a:r>
            <a:br>
              <a:rPr lang="sr-Latn-RS" sz="2800" dirty="0"/>
            </a:br>
            <a:endParaRPr lang="en-GB" sz="28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Čuvar mesta za tekst 1">
            <a:extLst>
              <a:ext uri="{FF2B5EF4-FFF2-40B4-BE49-F238E27FC236}">
                <a16:creationId xmlns:a16="http://schemas.microsoft.com/office/drawing/2014/main" id="{5904F944-AAB1-4818-A552-3D144AD74FA8}"/>
              </a:ext>
            </a:extLst>
          </p:cNvPr>
          <p:cNvSpPr txBox="1">
            <a:spLocks/>
          </p:cNvSpPr>
          <p:nvPr/>
        </p:nvSpPr>
        <p:spPr>
          <a:xfrm>
            <a:off x="1236955" y="1444101"/>
            <a:ext cx="6858000"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RS" sz="1800" dirty="0"/>
          </a:p>
        </p:txBody>
      </p:sp>
      <p:sp>
        <p:nvSpPr>
          <p:cNvPr id="31" name="Strelica: nadesno 4">
            <a:extLst>
              <a:ext uri="{FF2B5EF4-FFF2-40B4-BE49-F238E27FC236}">
                <a16:creationId xmlns:a16="http://schemas.microsoft.com/office/drawing/2014/main" id="{F7598FD2-49A3-4E01-99FF-2A19197945BA}"/>
              </a:ext>
            </a:extLst>
          </p:cNvPr>
          <p:cNvSpPr/>
          <p:nvPr/>
        </p:nvSpPr>
        <p:spPr>
          <a:xfrm>
            <a:off x="5928420" y="2720185"/>
            <a:ext cx="256942" cy="180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54" name="Slika 8">
            <a:extLst>
              <a:ext uri="{FF2B5EF4-FFF2-40B4-BE49-F238E27FC236}">
                <a16:creationId xmlns:a16="http://schemas.microsoft.com/office/drawing/2014/main" id="{34DC1966-3E6E-4980-8C0D-7B7711A1B9D0}"/>
              </a:ext>
            </a:extLst>
          </p:cNvPr>
          <p:cNvPicPr>
            <a:picLocks noChangeAspect="1"/>
          </p:cNvPicPr>
          <p:nvPr/>
        </p:nvPicPr>
        <p:blipFill rotWithShape="1">
          <a:blip r:embed="rId2"/>
          <a:srcRect l="2338" t="9400" r="2338" b="9400"/>
          <a:stretch/>
        </p:blipFill>
        <p:spPr>
          <a:xfrm>
            <a:off x="6252452" y="2723519"/>
            <a:ext cx="4006177" cy="1919581"/>
          </a:xfrm>
          <a:prstGeom prst="rect">
            <a:avLst/>
          </a:prstGeom>
          <a:ln>
            <a:solidFill>
              <a:schemeClr val="accent1"/>
            </a:solidFill>
          </a:ln>
        </p:spPr>
      </p:pic>
      <p:pic>
        <p:nvPicPr>
          <p:cNvPr id="5" name="Picture 4">
            <a:extLst>
              <a:ext uri="{FF2B5EF4-FFF2-40B4-BE49-F238E27FC236}">
                <a16:creationId xmlns:a16="http://schemas.microsoft.com/office/drawing/2014/main" id="{A9BE6F22-2FCD-4A08-B912-798283CE5A00}"/>
              </a:ext>
            </a:extLst>
          </p:cNvPr>
          <p:cNvPicPr>
            <a:picLocks noChangeAspect="1"/>
          </p:cNvPicPr>
          <p:nvPr/>
        </p:nvPicPr>
        <p:blipFill>
          <a:blip r:embed="rId3"/>
          <a:stretch>
            <a:fillRect/>
          </a:stretch>
        </p:blipFill>
        <p:spPr>
          <a:xfrm>
            <a:off x="2592372" y="2720185"/>
            <a:ext cx="3268958" cy="1922916"/>
          </a:xfrm>
          <a:prstGeom prst="rect">
            <a:avLst/>
          </a:prstGeom>
        </p:spPr>
      </p:pic>
    </p:spTree>
    <p:extLst>
      <p:ext uri="{BB962C8B-B14F-4D97-AF65-F5344CB8AC3E}">
        <p14:creationId xmlns:p14="http://schemas.microsoft.com/office/powerpoint/2010/main" val="179300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325DC57E-31BA-47BB-9742-7A3843B46CD4}"/>
              </a:ext>
            </a:extLst>
          </p:cNvPr>
          <p:cNvSpPr txBox="1">
            <a:spLocks noGrp="1"/>
          </p:cNvSpPr>
          <p:nvPr>
            <p:ph type="title"/>
          </p:nvPr>
        </p:nvSpPr>
        <p:spPr>
          <a:xfrm>
            <a:off x="944732" y="673391"/>
            <a:ext cx="7613342" cy="36195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Supplier analysis</a:t>
            </a:r>
            <a:br>
              <a:rPr lang="en-GB"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Proving the requests</a:t>
            </a:r>
            <a:br>
              <a:rPr lang="sr-Latn-RS" sz="2800" dirty="0"/>
            </a:br>
            <a:endParaRPr lang="en-GB" sz="28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Čuvar mesta za tekst 1">
            <a:extLst>
              <a:ext uri="{FF2B5EF4-FFF2-40B4-BE49-F238E27FC236}">
                <a16:creationId xmlns:a16="http://schemas.microsoft.com/office/drawing/2014/main" id="{5904F944-AAB1-4818-A552-3D144AD74FA8}"/>
              </a:ext>
            </a:extLst>
          </p:cNvPr>
          <p:cNvSpPr txBox="1">
            <a:spLocks/>
          </p:cNvSpPr>
          <p:nvPr/>
        </p:nvSpPr>
        <p:spPr>
          <a:xfrm>
            <a:off x="1236955" y="1444101"/>
            <a:ext cx="6858000"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RS" sz="1800" dirty="0"/>
          </a:p>
        </p:txBody>
      </p:sp>
      <p:pic>
        <p:nvPicPr>
          <p:cNvPr id="5" name="Slika 8">
            <a:extLst>
              <a:ext uri="{FF2B5EF4-FFF2-40B4-BE49-F238E27FC236}">
                <a16:creationId xmlns:a16="http://schemas.microsoft.com/office/drawing/2014/main" id="{DC4AA423-834F-4E85-A2F5-994937E43DD3}"/>
              </a:ext>
            </a:extLst>
          </p:cNvPr>
          <p:cNvPicPr>
            <a:picLocks noChangeAspect="1"/>
          </p:cNvPicPr>
          <p:nvPr/>
        </p:nvPicPr>
        <p:blipFill rotWithShape="1">
          <a:blip r:embed="rId3"/>
          <a:srcRect l="2338" t="9400" r="2338" b="9400"/>
          <a:stretch/>
        </p:blipFill>
        <p:spPr>
          <a:xfrm>
            <a:off x="1114422" y="1781794"/>
            <a:ext cx="4636153" cy="2221437"/>
          </a:xfrm>
          <a:prstGeom prst="rect">
            <a:avLst/>
          </a:prstGeom>
          <a:ln>
            <a:solidFill>
              <a:schemeClr val="accent1"/>
            </a:solidFill>
          </a:ln>
        </p:spPr>
      </p:pic>
      <p:pic>
        <p:nvPicPr>
          <p:cNvPr id="6" name="Slika 12">
            <a:extLst>
              <a:ext uri="{FF2B5EF4-FFF2-40B4-BE49-F238E27FC236}">
                <a16:creationId xmlns:a16="http://schemas.microsoft.com/office/drawing/2014/main" id="{7DA292AB-0458-43C7-B6A0-78D58CDC2062}"/>
              </a:ext>
            </a:extLst>
          </p:cNvPr>
          <p:cNvPicPr>
            <a:picLocks noChangeAspect="1"/>
          </p:cNvPicPr>
          <p:nvPr/>
        </p:nvPicPr>
        <p:blipFill rotWithShape="1">
          <a:blip r:embed="rId4"/>
          <a:srcRect l="27951" t="16401" r="40550" b="5201"/>
          <a:stretch/>
        </p:blipFill>
        <p:spPr>
          <a:xfrm>
            <a:off x="8952647" y="1781794"/>
            <a:ext cx="2901630" cy="4062282"/>
          </a:xfrm>
          <a:prstGeom prst="rect">
            <a:avLst/>
          </a:prstGeom>
          <a:ln>
            <a:solidFill>
              <a:schemeClr val="tx1"/>
            </a:solidFill>
          </a:ln>
        </p:spPr>
      </p:pic>
      <p:pic>
        <p:nvPicPr>
          <p:cNvPr id="8" name="Slika 4">
            <a:extLst>
              <a:ext uri="{FF2B5EF4-FFF2-40B4-BE49-F238E27FC236}">
                <a16:creationId xmlns:a16="http://schemas.microsoft.com/office/drawing/2014/main" id="{4C5D2FBE-2E93-4E41-9C5E-57D14C4CB6F3}"/>
              </a:ext>
            </a:extLst>
          </p:cNvPr>
          <p:cNvPicPr>
            <a:picLocks noChangeAspect="1"/>
          </p:cNvPicPr>
          <p:nvPr/>
        </p:nvPicPr>
        <p:blipFill rotWithShape="1">
          <a:blip r:embed="rId5"/>
          <a:srcRect l="38187" t="29000" r="38975" b="12165"/>
          <a:stretch/>
        </p:blipFill>
        <p:spPr>
          <a:xfrm>
            <a:off x="6027588" y="1781793"/>
            <a:ext cx="2803228" cy="4062283"/>
          </a:xfrm>
          <a:prstGeom prst="rect">
            <a:avLst/>
          </a:prstGeom>
          <a:ln>
            <a:solidFill>
              <a:schemeClr val="tx1"/>
            </a:solidFill>
          </a:ln>
        </p:spPr>
      </p:pic>
      <p:graphicFrame>
        <p:nvGraphicFramePr>
          <p:cNvPr id="9" name="Objekat 28">
            <a:extLst>
              <a:ext uri="{FF2B5EF4-FFF2-40B4-BE49-F238E27FC236}">
                <a16:creationId xmlns:a16="http://schemas.microsoft.com/office/drawing/2014/main" id="{52F18905-8B4F-4702-898C-EDC089EB1B54}"/>
              </a:ext>
            </a:extLst>
          </p:cNvPr>
          <p:cNvGraphicFramePr>
            <a:graphicFrameLocks noChangeAspect="1"/>
          </p:cNvGraphicFramePr>
          <p:nvPr>
            <p:extLst>
              <p:ext uri="{D42A27DB-BD31-4B8C-83A1-F6EECF244321}">
                <p14:modId xmlns:p14="http://schemas.microsoft.com/office/powerpoint/2010/main" val="4140485299"/>
              </p:ext>
            </p:extLst>
          </p:nvPr>
        </p:nvGraphicFramePr>
        <p:xfrm>
          <a:off x="2893919" y="4353602"/>
          <a:ext cx="914400" cy="792163"/>
        </p:xfrm>
        <a:graphic>
          <a:graphicData uri="http://schemas.openxmlformats.org/presentationml/2006/ole">
            <mc:AlternateContent xmlns:mc="http://schemas.openxmlformats.org/markup-compatibility/2006">
              <mc:Choice xmlns:v="urn:schemas-microsoft-com:vml" Requires="v">
                <p:oleObj spid="_x0000_s1029" name="Acrobat Document" showAsIcon="1" r:id="rId6" imgW="914400" imgH="792360" progId="AcroExch.Document.DC">
                  <p:link updateAutomatic="1"/>
                </p:oleObj>
              </mc:Choice>
              <mc:Fallback>
                <p:oleObj name="Acrobat Document" showAsIcon="1" r:id="rId6" imgW="914400" imgH="792360" progId="AcroExch.Document.DC">
                  <p:link updateAutomatic="1"/>
                  <p:pic>
                    <p:nvPicPr>
                      <p:cNvPr id="29" name="Objekat 28">
                        <a:extLst>
                          <a:ext uri="{FF2B5EF4-FFF2-40B4-BE49-F238E27FC236}">
                            <a16:creationId xmlns:a16="http://schemas.microsoft.com/office/drawing/2014/main" id="{E7790333-FDCE-4225-B8EB-DABFC2300C6E}"/>
                          </a:ext>
                        </a:extLst>
                      </p:cNvPr>
                      <p:cNvPicPr/>
                      <p:nvPr/>
                    </p:nvPicPr>
                    <p:blipFill>
                      <a:blip r:embed="rId7"/>
                      <a:stretch>
                        <a:fillRect/>
                      </a:stretch>
                    </p:blipFill>
                    <p:spPr>
                      <a:xfrm>
                        <a:off x="2893919" y="4353602"/>
                        <a:ext cx="914400" cy="79216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993A1171-4298-4C1D-A4D5-358D2CDAD174}"/>
              </a:ext>
            </a:extLst>
          </p:cNvPr>
          <p:cNvSpPr txBox="1"/>
          <p:nvPr/>
        </p:nvSpPr>
        <p:spPr>
          <a:xfrm>
            <a:off x="2616906" y="5106122"/>
            <a:ext cx="1556836" cy="307777"/>
          </a:xfrm>
          <a:prstGeom prst="rect">
            <a:avLst/>
          </a:prstGeom>
          <a:noFill/>
        </p:spPr>
        <p:txBody>
          <a:bodyPr wrap="none" rtlCol="0">
            <a:spAutoFit/>
          </a:bodyPr>
          <a:lstStyle/>
          <a:p>
            <a:r>
              <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Code of conduct</a:t>
            </a:r>
            <a:endPar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947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CD8C9C-B59F-D149-BF56-3AFD679B0DB0}"/>
              </a:ext>
            </a:extLst>
          </p:cNvPr>
          <p:cNvPicPr>
            <a:picLocks noChangeAspect="1"/>
          </p:cNvPicPr>
          <p:nvPr/>
        </p:nvPicPr>
        <p:blipFill>
          <a:blip r:embed="rId2"/>
          <a:stretch>
            <a:fillRect/>
          </a:stretch>
        </p:blipFill>
        <p:spPr>
          <a:xfrm>
            <a:off x="4261067" y="2607287"/>
            <a:ext cx="319554" cy="1643426"/>
          </a:xfrm>
          <a:prstGeom prst="rect">
            <a:avLst/>
          </a:prstGeom>
        </p:spPr>
      </p:pic>
      <p:pic>
        <p:nvPicPr>
          <p:cNvPr id="7" name="Picture 6">
            <a:extLst>
              <a:ext uri="{FF2B5EF4-FFF2-40B4-BE49-F238E27FC236}">
                <a16:creationId xmlns:a16="http://schemas.microsoft.com/office/drawing/2014/main" id="{2C87DF22-4CA6-CE46-A4C0-B13EE4CA6E60}"/>
              </a:ext>
            </a:extLst>
          </p:cNvPr>
          <p:cNvPicPr>
            <a:picLocks noChangeAspect="1"/>
          </p:cNvPicPr>
          <p:nvPr/>
        </p:nvPicPr>
        <p:blipFill>
          <a:blip r:embed="rId2"/>
          <a:stretch>
            <a:fillRect/>
          </a:stretch>
        </p:blipFill>
        <p:spPr>
          <a:xfrm rot="10800000">
            <a:off x="7105096" y="2620671"/>
            <a:ext cx="319554" cy="1643426"/>
          </a:xfrm>
          <a:prstGeom prst="rect">
            <a:avLst/>
          </a:prstGeom>
        </p:spPr>
      </p:pic>
      <p:sp>
        <p:nvSpPr>
          <p:cNvPr id="8" name="TextBox 7">
            <a:extLst>
              <a:ext uri="{FF2B5EF4-FFF2-40B4-BE49-F238E27FC236}">
                <a16:creationId xmlns:a16="http://schemas.microsoft.com/office/drawing/2014/main" id="{843573DA-9BE0-452D-BEDC-8D478ABFAD3D}"/>
              </a:ext>
            </a:extLst>
          </p:cNvPr>
          <p:cNvSpPr txBox="1"/>
          <p:nvPr/>
        </p:nvSpPr>
        <p:spPr>
          <a:xfrm>
            <a:off x="4420844" y="2951946"/>
            <a:ext cx="2905937" cy="954107"/>
          </a:xfrm>
          <a:prstGeom prst="rect">
            <a:avLst/>
          </a:prstGeom>
          <a:noFill/>
        </p:spPr>
        <p:txBody>
          <a:bodyPr wrap="square">
            <a:spAutoFit/>
          </a:bodyPr>
          <a:lstStyle/>
          <a:p>
            <a:pPr algn="ctr">
              <a:defRPr/>
            </a:pPr>
            <a:r>
              <a:rPr lang="en-GB" sz="28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Calculating CO2 emission</a:t>
            </a:r>
            <a:endParaRPr lang="sr-Latn-ME" sz="28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481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325DC57E-31BA-47BB-9742-7A3843B46CD4}"/>
              </a:ext>
            </a:extLst>
          </p:cNvPr>
          <p:cNvSpPr txBox="1">
            <a:spLocks noGrp="1"/>
          </p:cNvSpPr>
          <p:nvPr>
            <p:ph type="title"/>
          </p:nvPr>
        </p:nvSpPr>
        <p:spPr>
          <a:xfrm>
            <a:off x="944732" y="673391"/>
            <a:ext cx="7613342" cy="36195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2pPr>
            <a:lvl3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3pPr>
            <a:lvl4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4pPr>
            <a:lvl5pPr algn="l" rtl="0" eaLnBrk="0" fontAlgn="base" hangingPunct="0">
              <a:lnSpc>
                <a:spcPct val="90000"/>
              </a:lnSpc>
              <a:spcBef>
                <a:spcPct val="0"/>
              </a:spcBef>
              <a:spcAft>
                <a:spcPct val="0"/>
              </a:spcAft>
              <a:defRPr sz="4400">
                <a:solidFill>
                  <a:schemeClr val="tx1"/>
                </a:solidFill>
                <a:latin typeface="Open Sans" panose="020B0606030504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Definition</a:t>
            </a:r>
            <a:endParaRPr lang="en-GB" sz="28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Čuvar mesta za tekst 1">
            <a:extLst>
              <a:ext uri="{FF2B5EF4-FFF2-40B4-BE49-F238E27FC236}">
                <a16:creationId xmlns:a16="http://schemas.microsoft.com/office/drawing/2014/main" id="{5904F944-AAB1-4818-A552-3D144AD74FA8}"/>
              </a:ext>
            </a:extLst>
          </p:cNvPr>
          <p:cNvSpPr txBox="1">
            <a:spLocks/>
          </p:cNvSpPr>
          <p:nvPr/>
        </p:nvSpPr>
        <p:spPr>
          <a:xfrm>
            <a:off x="1236955" y="1444101"/>
            <a:ext cx="6858000"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RS" sz="1800" dirty="0"/>
          </a:p>
        </p:txBody>
      </p:sp>
      <p:sp>
        <p:nvSpPr>
          <p:cNvPr id="6" name="TextBox 5">
            <a:extLst>
              <a:ext uri="{FF2B5EF4-FFF2-40B4-BE49-F238E27FC236}">
                <a16:creationId xmlns:a16="http://schemas.microsoft.com/office/drawing/2014/main" id="{3BAAC311-B0D5-4222-9CE9-C8B8756ED3B7}"/>
              </a:ext>
            </a:extLst>
          </p:cNvPr>
          <p:cNvSpPr txBox="1"/>
          <p:nvPr/>
        </p:nvSpPr>
        <p:spPr>
          <a:xfrm>
            <a:off x="1509942" y="1761110"/>
            <a:ext cx="9586035" cy="3293209"/>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 carbon footprint is expressed in terms of CO2e, where the CO2e is a sum of fossil-based emissions calculated with help of IPPC</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weighting factors (for 100 years). The CO2e figures exclude the biogenic carbon dioxide emissions, and sequestered carbon</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CO2e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Emission Factor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electricity-related</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emissions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is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calculated</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in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accordance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with</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USA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Energy</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and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Environment</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Equivalencies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Calculator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electricity-related</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emissions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Another useful document for calculating CO2 emission from </a:t>
            </a:r>
          </a:p>
          <a:p>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various materials could be sourced from European ECO2 </a:t>
            </a:r>
          </a:p>
          <a:p>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research project.</a:t>
            </a:r>
          </a:p>
          <a:p>
            <a:pPr marL="285750" indent="-285750">
              <a:buFont typeface="Arial" panose="020B0604020202020204" pitchFamily="34" charset="0"/>
              <a:buChar char="•"/>
            </a:pPr>
            <a:endPar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Okvir za tekst 3">
            <a:extLst>
              <a:ext uri="{FF2B5EF4-FFF2-40B4-BE49-F238E27FC236}">
                <a16:creationId xmlns:a16="http://schemas.microsoft.com/office/drawing/2014/main" id="{D6F5EC3A-890D-4804-A7BE-CFCC153E787D}"/>
              </a:ext>
            </a:extLst>
          </p:cNvPr>
          <p:cNvSpPr txBox="1"/>
          <p:nvPr/>
        </p:nvSpPr>
        <p:spPr>
          <a:xfrm>
            <a:off x="1509942" y="6294883"/>
            <a:ext cx="10515600" cy="553998"/>
          </a:xfrm>
          <a:prstGeom prst="rect">
            <a:avLst/>
          </a:prstGeom>
          <a:noFill/>
        </p:spPr>
        <p:txBody>
          <a:bodyPr wrap="square" rtlCol="0">
            <a:spAutoFit/>
          </a:bodyPr>
          <a:lstStyle/>
          <a:p>
            <a:r>
              <a:rPr lang="sr-Latn-RS" sz="800" dirty="0">
                <a:latin typeface="Arial" panose="020B0604020202020204" pitchFamily="34" charset="0"/>
                <a:cs typeface="Arial" panose="020B0604020202020204" pitchFamily="34" charset="0"/>
              </a:rPr>
              <a:t>* </a:t>
            </a:r>
            <a:r>
              <a:rPr lang="sr-Latn-R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IPPC - </a:t>
            </a:r>
            <a:r>
              <a:rPr lang="en-U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The Intergovernmental Panel on Climate Change is the United Nations body for assessing the science related to climate change</a:t>
            </a:r>
            <a:endParaRPr lang="sr-Latn-R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r-Latn-R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hlinkClick r:id="rId3"/>
              </a:rPr>
              <a:t>https://www.epa.gov/energy/greenhouse-gases-equivalencies-calculator-calculations-and-references</a:t>
            </a:r>
            <a:endParaRPr lang="en-U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r-Latn-RS" sz="1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Object 9">
            <a:extLst>
              <a:ext uri="{FF2B5EF4-FFF2-40B4-BE49-F238E27FC236}">
                <a16:creationId xmlns:a16="http://schemas.microsoft.com/office/drawing/2014/main" id="{E173E062-51DB-4EC4-ABC3-E42B546CE2F2}"/>
              </a:ext>
            </a:extLst>
          </p:cNvPr>
          <p:cNvGraphicFramePr>
            <a:graphicFrameLocks noChangeAspect="1"/>
          </p:cNvGraphicFramePr>
          <p:nvPr>
            <p:extLst>
              <p:ext uri="{D42A27DB-BD31-4B8C-83A1-F6EECF244321}">
                <p14:modId xmlns:p14="http://schemas.microsoft.com/office/powerpoint/2010/main" val="2495311619"/>
              </p:ext>
            </p:extLst>
          </p:nvPr>
        </p:nvGraphicFramePr>
        <p:xfrm>
          <a:off x="8558074" y="3505082"/>
          <a:ext cx="1451911" cy="2062987"/>
        </p:xfrm>
        <a:graphic>
          <a:graphicData uri="http://schemas.openxmlformats.org/presentationml/2006/ole">
            <mc:AlternateContent xmlns:mc="http://schemas.openxmlformats.org/markup-compatibility/2006">
              <mc:Choice xmlns:v="urn:schemas-microsoft-com:vml" Requires="v">
                <p:oleObj spid="_x0000_s2053" name="Acrobat Document" r:id="rId4" imgW="3802203" imgH="5402541" progId="AcroExch.Document.DC">
                  <p:embed/>
                </p:oleObj>
              </mc:Choice>
              <mc:Fallback>
                <p:oleObj name="Acrobat Document" r:id="rId4" imgW="3802203" imgH="5402541" progId="AcroExch.Document.DC">
                  <p:embed/>
                  <p:pic>
                    <p:nvPicPr>
                      <p:cNvPr id="0" name=""/>
                      <p:cNvPicPr/>
                      <p:nvPr/>
                    </p:nvPicPr>
                    <p:blipFill>
                      <a:blip r:embed="rId5"/>
                      <a:stretch>
                        <a:fillRect/>
                      </a:stretch>
                    </p:blipFill>
                    <p:spPr>
                      <a:xfrm>
                        <a:off x="8558074" y="3505082"/>
                        <a:ext cx="1451911" cy="206298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90415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Čuvar mesta za tekst 1">
            <a:extLst>
              <a:ext uri="{FF2B5EF4-FFF2-40B4-BE49-F238E27FC236}">
                <a16:creationId xmlns:a16="http://schemas.microsoft.com/office/drawing/2014/main" id="{5904F944-AAB1-4818-A552-3D144AD74FA8}"/>
              </a:ext>
            </a:extLst>
          </p:cNvPr>
          <p:cNvSpPr txBox="1">
            <a:spLocks/>
          </p:cNvSpPr>
          <p:nvPr/>
        </p:nvSpPr>
        <p:spPr>
          <a:xfrm>
            <a:off x="1236955" y="1444101"/>
            <a:ext cx="6858000"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r-Latn-RS" sz="1800" dirty="0"/>
          </a:p>
        </p:txBody>
      </p:sp>
      <p:sp>
        <p:nvSpPr>
          <p:cNvPr id="12" name="Naslov 1">
            <a:extLst>
              <a:ext uri="{FF2B5EF4-FFF2-40B4-BE49-F238E27FC236}">
                <a16:creationId xmlns:a16="http://schemas.microsoft.com/office/drawing/2014/main" id="{089153AB-80D5-4E36-8AF2-61C8E306AEFF}"/>
              </a:ext>
            </a:extLst>
          </p:cNvPr>
          <p:cNvSpPr txBox="1">
            <a:spLocks/>
          </p:cNvSpPr>
          <p:nvPr/>
        </p:nvSpPr>
        <p:spPr>
          <a:xfrm>
            <a:off x="1013267" y="329692"/>
            <a:ext cx="9472475" cy="7721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eaLnBrk="0" fontAlgn="base" hangingPunct="0">
              <a:spcAft>
                <a:spcPct val="0"/>
              </a:spcAft>
            </a:pPr>
            <a:r>
              <a:rPr lang="en-US" sz="2400" dirty="0"/>
              <a:t>Example on Philips - Carbon footprint CO2e (kg)</a:t>
            </a:r>
            <a:r>
              <a:rPr lang="sr-Latn-RS" sz="2400" dirty="0"/>
              <a:t> by </a:t>
            </a:r>
            <a:r>
              <a:rPr lang="sr-Latn-RS" sz="2400" dirty="0" err="1"/>
              <a:t>materials</a:t>
            </a:r>
            <a:endParaRPr lang="sr-Latn-RS" sz="2400" dirty="0"/>
          </a:p>
        </p:txBody>
      </p:sp>
      <p:sp>
        <p:nvSpPr>
          <p:cNvPr id="13" name="Okvir za tekst 5">
            <a:extLst>
              <a:ext uri="{FF2B5EF4-FFF2-40B4-BE49-F238E27FC236}">
                <a16:creationId xmlns:a16="http://schemas.microsoft.com/office/drawing/2014/main" id="{0A9AF669-2B83-4C57-96E8-C80F581F751A}"/>
              </a:ext>
            </a:extLst>
          </p:cNvPr>
          <p:cNvSpPr txBox="1"/>
          <p:nvPr/>
        </p:nvSpPr>
        <p:spPr>
          <a:xfrm>
            <a:off x="7215488" y="2617935"/>
            <a:ext cx="3917302" cy="584775"/>
          </a:xfrm>
          <a:prstGeom prst="rect">
            <a:avLst/>
          </a:prstGeom>
          <a:noFill/>
        </p:spPr>
        <p:txBody>
          <a:bodyPr wrap="square" rtlCol="0">
            <a:spAutoFit/>
          </a:bodyPr>
          <a:lstStyle/>
          <a:p>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Total </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carbon footprint expressed in terms of CO2e</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is 56</a:t>
            </a:r>
            <a:r>
              <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59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metric</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r>
              <a:rPr lang="sr-Latn-RS" sz="16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tons</a:t>
            </a:r>
            <a:r>
              <a:rPr lang="sr-Latn-R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aphicFrame>
        <p:nvGraphicFramePr>
          <p:cNvPr id="14" name="Grafikon 7">
            <a:extLst>
              <a:ext uri="{FF2B5EF4-FFF2-40B4-BE49-F238E27FC236}">
                <a16:creationId xmlns:a16="http://schemas.microsoft.com/office/drawing/2014/main" id="{11A4CB28-85E9-4E0E-98B5-BD12976B5576}"/>
              </a:ext>
            </a:extLst>
          </p:cNvPr>
          <p:cNvGraphicFramePr>
            <a:graphicFrameLocks/>
          </p:cNvGraphicFramePr>
          <p:nvPr>
            <p:extLst>
              <p:ext uri="{D42A27DB-BD31-4B8C-83A1-F6EECF244321}">
                <p14:modId xmlns:p14="http://schemas.microsoft.com/office/powerpoint/2010/main" val="566282267"/>
              </p:ext>
            </p:extLst>
          </p:nvPr>
        </p:nvGraphicFramePr>
        <p:xfrm>
          <a:off x="141878" y="1890188"/>
          <a:ext cx="6903720" cy="3966210"/>
        </p:xfrm>
        <a:graphic>
          <a:graphicData uri="http://schemas.openxmlformats.org/drawingml/2006/chart">
            <c:chart xmlns:c="http://schemas.openxmlformats.org/drawingml/2006/chart" xmlns:r="http://schemas.openxmlformats.org/officeDocument/2006/relationships" r:id="rId2"/>
          </a:graphicData>
        </a:graphic>
      </p:graphicFrame>
      <p:pic>
        <p:nvPicPr>
          <p:cNvPr id="15" name="Slika 8">
            <a:extLst>
              <a:ext uri="{FF2B5EF4-FFF2-40B4-BE49-F238E27FC236}">
                <a16:creationId xmlns:a16="http://schemas.microsoft.com/office/drawing/2014/main" id="{EF64A5A4-693E-452E-B9C6-C327406D919A}"/>
              </a:ext>
            </a:extLst>
          </p:cNvPr>
          <p:cNvPicPr>
            <a:picLocks noChangeAspect="1"/>
          </p:cNvPicPr>
          <p:nvPr/>
        </p:nvPicPr>
        <p:blipFill>
          <a:blip r:embed="rId3"/>
          <a:stretch>
            <a:fillRect/>
          </a:stretch>
        </p:blipFill>
        <p:spPr>
          <a:xfrm>
            <a:off x="7124878" y="3351546"/>
            <a:ext cx="3680460" cy="2026920"/>
          </a:xfrm>
          <a:prstGeom prst="rect">
            <a:avLst/>
          </a:prstGeom>
        </p:spPr>
      </p:pic>
    </p:spTree>
    <p:extLst>
      <p:ext uri="{BB962C8B-B14F-4D97-AF65-F5344CB8AC3E}">
        <p14:creationId xmlns:p14="http://schemas.microsoft.com/office/powerpoint/2010/main" val="2722428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574</Words>
  <Application>Microsoft Office PowerPoint</Application>
  <PresentationFormat>Widescreen</PresentationFormat>
  <Paragraphs>59</Paragraphs>
  <Slides>12</Slides>
  <Notes>0</Notes>
  <HiddenSlides>0</HiddenSlides>
  <MMClips>0</MMClips>
  <ScaleCrop>false</ScaleCrop>
  <HeadingPairs>
    <vt:vector size="10" baseType="variant">
      <vt:variant>
        <vt:lpstr>Fonts Used</vt:lpstr>
      </vt:variant>
      <vt:variant>
        <vt:i4>5</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Open Sans</vt:lpstr>
      <vt:lpstr>Open Sans </vt:lpstr>
      <vt:lpstr>Office Theme</vt:lpstr>
      <vt:lpstr>file:///C:\Users\darko\Dokumenti\LEAN%20CONSULTING\PROJEKTI\BG%20Reklam\Priprema%20za%20ISO%2026000%20i%20ISO%2020400\2018-05-07_code-of-conduct_en1.pdf</vt:lpstr>
      <vt:lpstr>Acrobat Document</vt:lpstr>
      <vt:lpstr>PowerPoint Presentation</vt:lpstr>
      <vt:lpstr>Strategy on sustainable procurement</vt:lpstr>
      <vt:lpstr>Standards required for different raw materials - example</vt:lpstr>
      <vt:lpstr>Supplier analysis Sustainability criteria checklist - example </vt:lpstr>
      <vt:lpstr>Supplier analysis  List of top 20 raw material suppliers - example </vt:lpstr>
      <vt:lpstr>Supplier analysis Proving the requests </vt:lpstr>
      <vt:lpstr>PowerPoint Presentation</vt:lpstr>
      <vt:lpstr>Definition</vt:lpstr>
      <vt:lpstr>PowerPoint Presentation</vt:lpstr>
      <vt:lpstr>Carbon footprint CO2e (kg) by market</vt:lpstr>
      <vt:lpstr>CO2 Emission Factor for electricity-related emissions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Kalezic</dc:creator>
  <cp:lastModifiedBy>Nemanja Stancic</cp:lastModifiedBy>
  <cp:revision>42</cp:revision>
  <dcterms:created xsi:type="dcterms:W3CDTF">2021-07-15T09:11:55Z</dcterms:created>
  <dcterms:modified xsi:type="dcterms:W3CDTF">2022-01-11T10:12:37Z</dcterms:modified>
</cp:coreProperties>
</file>