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4" r:id="rId2"/>
    <p:sldId id="524" r:id="rId3"/>
    <p:sldId id="486" r:id="rId4"/>
    <p:sldId id="525" r:id="rId5"/>
    <p:sldId id="526" r:id="rId6"/>
    <p:sldId id="527" r:id="rId7"/>
    <p:sldId id="500" r:id="rId8"/>
    <p:sldId id="536" r:id="rId9"/>
    <p:sldId id="384" r:id="rId10"/>
    <p:sldId id="497" r:id="rId11"/>
    <p:sldId id="4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AFB"/>
    <a:srgbClr val="D4F4F6"/>
    <a:srgbClr val="84EAF8"/>
    <a:srgbClr val="60E4F6"/>
    <a:srgbClr val="74DDE2"/>
    <a:srgbClr val="3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>
      <p:cViewPr varScale="1">
        <p:scale>
          <a:sx n="105" d="100"/>
          <a:sy n="105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manja Stancic" userId="fcfb5bd7-e5fc-4a23-94d5-6d0dbacba90a" providerId="ADAL" clId="{3F73A565-56DF-40DA-9031-B16D77148E43}"/>
    <pc:docChg chg="delSld modSld">
      <pc:chgData name="Nemanja Stancic" userId="fcfb5bd7-e5fc-4a23-94d5-6d0dbacba90a" providerId="ADAL" clId="{3F73A565-56DF-40DA-9031-B16D77148E43}" dt="2022-11-03T11:46:13.489" v="2" actId="47"/>
      <pc:docMkLst>
        <pc:docMk/>
      </pc:docMkLst>
      <pc:sldChg chg="modSp mod">
        <pc:chgData name="Nemanja Stancic" userId="fcfb5bd7-e5fc-4a23-94d5-6d0dbacba90a" providerId="ADAL" clId="{3F73A565-56DF-40DA-9031-B16D77148E43}" dt="2022-11-03T11:46:00.013" v="1" actId="20577"/>
        <pc:sldMkLst>
          <pc:docMk/>
          <pc:sldMk cId="1758853932" sldId="384"/>
        </pc:sldMkLst>
        <pc:spChg chg="mod">
          <ac:chgData name="Nemanja Stancic" userId="fcfb5bd7-e5fc-4a23-94d5-6d0dbacba90a" providerId="ADAL" clId="{3F73A565-56DF-40DA-9031-B16D77148E43}" dt="2022-11-03T11:46:00.013" v="1" actId="20577"/>
          <ac:spMkLst>
            <pc:docMk/>
            <pc:sldMk cId="1758853932" sldId="384"/>
            <ac:spMk id="6" creationId="{3DBCB326-F929-441D-9DA7-B19ED18D5870}"/>
          </ac:spMkLst>
        </pc:spChg>
      </pc:sldChg>
      <pc:sldChg chg="del">
        <pc:chgData name="Nemanja Stancic" userId="fcfb5bd7-e5fc-4a23-94d5-6d0dbacba90a" providerId="ADAL" clId="{3F73A565-56DF-40DA-9031-B16D77148E43}" dt="2022-11-03T11:46:13.489" v="2" actId="47"/>
        <pc:sldMkLst>
          <pc:docMk/>
          <pc:sldMk cId="2343593392" sldId="5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ola\AppData\Local\Microsoft\Windows\INetCache\Content.Outlook\4BJVGL9S\BAT%20VYPE%20C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ko\Radna%20povr&#353;ina\Tezine%20materijala%20za%20JTI%20R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/>
              <a:t>Carbon footprint CO2e (kg)</a:t>
            </a:r>
            <a:r>
              <a:rPr lang="sr-Latn-RS" sz="1600" b="1" u="sng"/>
              <a:t> by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7-4856-A9C7-8C129C05350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7-4856-A9C7-8C129C05350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7-4856-A9C7-8C129C05350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77-4856-A9C7-8C129C05350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77-4856-A9C7-8C129C05350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77-4856-A9C7-8C129C05350B}"/>
              </c:ext>
            </c:extLst>
          </c:dPt>
          <c:dLbls>
            <c:dLbl>
              <c:idx val="0"/>
              <c:layout>
                <c:manualLayout>
                  <c:x val="0.12881355932203381"/>
                  <c:y val="-8.36470096194064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7-4856-A9C7-8C129C05350B}"/>
                </c:ext>
              </c:extLst>
            </c:dLbl>
            <c:dLbl>
              <c:idx val="1"/>
              <c:layout>
                <c:manualLayout>
                  <c:x val="0.25762711864406773"/>
                  <c:y val="4.18235048097022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7-4856-A9C7-8C129C05350B}"/>
                </c:ext>
              </c:extLst>
            </c:dLbl>
            <c:dLbl>
              <c:idx val="2"/>
              <c:layout>
                <c:manualLayout>
                  <c:x val="-0.16949152542372881"/>
                  <c:y val="9.20117105813467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77-4856-A9C7-8C129C05350B}"/>
                </c:ext>
              </c:extLst>
            </c:dLbl>
            <c:dLbl>
              <c:idx val="3"/>
              <c:layout>
                <c:manualLayout>
                  <c:x val="-0.23736180435072735"/>
                  <c:y val="0.11163319139687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7-4856-A9C7-8C129C05350B}"/>
                </c:ext>
              </c:extLst>
            </c:dLbl>
            <c:dLbl>
              <c:idx val="4"/>
              <c:layout>
                <c:manualLayout>
                  <c:x val="-0.26553814671471149"/>
                  <c:y val="-3.74853864722367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77-4856-A9C7-8C129C05350B}"/>
                </c:ext>
              </c:extLst>
            </c:dLbl>
            <c:dLbl>
              <c:idx val="5"/>
              <c:layout>
                <c:manualLayout>
                  <c:x val="0.2441567685395257"/>
                  <c:y val="-6.7665820317002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77-4856-A9C7-8C129C053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VYPE!$A$17:$A$22</c:f>
              <c:strCache>
                <c:ptCount val="6"/>
                <c:pt idx="0">
                  <c:v>STEEL</c:v>
                </c:pt>
                <c:pt idx="1">
                  <c:v>POLYMETHYL METHACRYLATE</c:v>
                </c:pt>
                <c:pt idx="2">
                  <c:v>ALUMINIUM</c:v>
                </c:pt>
                <c:pt idx="3">
                  <c:v>OTHER SHEET MATERIALS</c:v>
                </c:pt>
                <c:pt idx="4">
                  <c:v>RIGID PVC FOAM SHEET</c:v>
                </c:pt>
                <c:pt idx="5">
                  <c:v>PETG</c:v>
                </c:pt>
              </c:strCache>
            </c:strRef>
          </c:cat>
          <c:val>
            <c:numRef>
              <c:f>VYPE!$B$17:$B$22</c:f>
              <c:numCache>
                <c:formatCode>_(* #,##0_);_(* \(#,##0\);_(* "-"??_);_(@_)</c:formatCode>
                <c:ptCount val="6"/>
                <c:pt idx="0">
                  <c:v>57133.767199999973</c:v>
                </c:pt>
                <c:pt idx="1">
                  <c:v>41565.102127500017</c:v>
                </c:pt>
                <c:pt idx="2">
                  <c:v>38682.850752000006</c:v>
                </c:pt>
                <c:pt idx="3">
                  <c:v>7321.62</c:v>
                </c:pt>
                <c:pt idx="4">
                  <c:v>6551.7185999999974</c:v>
                </c:pt>
                <c:pt idx="5">
                  <c:v>1319.0167168000003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77-4856-A9C7-8C129C053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[Tezine materijala za JTI RN.xlsx]List1 (2)!Izvedena tabela1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7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Carbon footprint CO2e (kg)</a:t>
            </a:r>
          </a:p>
        </c:rich>
      </c:tx>
      <c:layout>
        <c:manualLayout>
          <c:xMode val="edge"/>
          <c:yMode val="edge"/>
          <c:x val="0.39496173469387746"/>
          <c:y val="0.94749922336129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80000"/>
              <a:lumOff val="2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4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6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1020408163265307E-2"/>
              <c:y val="-4.0385212799005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5731292517006804"/>
              <c:y val="-6.523765144454803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41028911564625836"/>
              <c:y val="-0.1304753028890959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6998299319727881"/>
              <c:y val="-9.319664492078287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8069727891156448"/>
              <c:y val="-9.009009009009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775510204081634E-2"/>
              <c:y val="-8.69835352593973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9285714285714329E-2"/>
              <c:y val="-7.766387076731903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35714285714285715"/>
              <c:y val="1.24262193227710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'List1 (2)'!$B$3</c:f>
              <c:strCache>
                <c:ptCount val="1"/>
                <c:pt idx="0">
                  <c:v>Zbir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1-4AFC-B8FB-34C7D31737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1-4AFC-B8FB-34C7D31737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1-4AFC-B8FB-34C7D31737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1-4AFC-B8FB-34C7D31737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91-4AFC-B8FB-34C7D31737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91-4AFC-B8FB-34C7D31737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91-4AFC-B8FB-34C7D317378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91-4AFC-B8FB-34C7D317378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91-4AFC-B8FB-34C7D317378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191-4AFC-B8FB-34C7D317378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191-4AFC-B8FB-34C7D317378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191-4AFC-B8FB-34C7D317378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191-4AFC-B8FB-34C7D3173785}"/>
              </c:ext>
            </c:extLst>
          </c:dPt>
          <c:dLbls>
            <c:dLbl>
              <c:idx val="5"/>
              <c:layout>
                <c:manualLayout>
                  <c:x val="-5.1020408163265307E-2"/>
                  <c:y val="-4.038521279900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91-4AFC-B8FB-34C7D3173785}"/>
                </c:ext>
              </c:extLst>
            </c:dLbl>
            <c:dLbl>
              <c:idx val="6"/>
              <c:layout>
                <c:manualLayout>
                  <c:x val="-0.15731292517006804"/>
                  <c:y val="-6.52376514445480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91-4AFC-B8FB-34C7D3173785}"/>
                </c:ext>
              </c:extLst>
            </c:dLbl>
            <c:dLbl>
              <c:idx val="7"/>
              <c:layout>
                <c:manualLayout>
                  <c:x val="0.41028911564625836"/>
                  <c:y val="-0.130475302889095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91-4AFC-B8FB-34C7D3173785}"/>
                </c:ext>
              </c:extLst>
            </c:dLbl>
            <c:dLbl>
              <c:idx val="8"/>
              <c:layout>
                <c:manualLayout>
                  <c:x val="0.26998299319727881"/>
                  <c:y val="-9.319664492078287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91-4AFC-B8FB-34C7D3173785}"/>
                </c:ext>
              </c:extLst>
            </c:dLbl>
            <c:dLbl>
              <c:idx val="9"/>
              <c:layout>
                <c:manualLayout>
                  <c:x val="0.18069727891156448"/>
                  <c:y val="-9.00900900900900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91-4AFC-B8FB-34C7D3173785}"/>
                </c:ext>
              </c:extLst>
            </c:dLbl>
            <c:dLbl>
              <c:idx val="10"/>
              <c:layout>
                <c:manualLayout>
                  <c:x val="6.3775510204081634E-2"/>
                  <c:y val="-8.69835352593973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91-4AFC-B8FB-34C7D3173785}"/>
                </c:ext>
              </c:extLst>
            </c:dLbl>
            <c:dLbl>
              <c:idx val="11"/>
              <c:layout>
                <c:manualLayout>
                  <c:x val="-8.9285714285714329E-2"/>
                  <c:y val="-7.76638707673190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91-4AFC-B8FB-34C7D3173785}"/>
                </c:ext>
              </c:extLst>
            </c:dLbl>
            <c:dLbl>
              <c:idx val="12"/>
              <c:layout>
                <c:manualLayout>
                  <c:x val="0.35714285714285715"/>
                  <c:y val="1.24262193227710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91-4AFC-B8FB-34C7D3173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'List1 (2)'!$A$4:$A$17</c:f>
              <c:strCache>
                <c:ptCount val="13"/>
                <c:pt idx="0">
                  <c:v>STEEL</c:v>
                </c:pt>
                <c:pt idx="1">
                  <c:v>POLYMETHYL METHACRYLATE</c:v>
                </c:pt>
                <c:pt idx="2">
                  <c:v>RIGID PVC FOAM SHEET</c:v>
                </c:pt>
                <c:pt idx="3">
                  <c:v>PVC</c:v>
                </c:pt>
                <c:pt idx="4">
                  <c:v>OTHER SHEET MATERIALS</c:v>
                </c:pt>
                <c:pt idx="5">
                  <c:v>PETG</c:v>
                </c:pt>
                <c:pt idx="6">
                  <c:v>POLYURETHANE FOAM</c:v>
                </c:pt>
                <c:pt idx="7">
                  <c:v>PAINTS</c:v>
                </c:pt>
                <c:pt idx="8">
                  <c:v>PLYWOOD</c:v>
                </c:pt>
                <c:pt idx="9">
                  <c:v>MDF</c:v>
                </c:pt>
                <c:pt idx="10">
                  <c:v>ALUMINIUM</c:v>
                </c:pt>
                <c:pt idx="11">
                  <c:v>POWDER (POWDER COATINGS)</c:v>
                </c:pt>
                <c:pt idx="12">
                  <c:v>COPPER</c:v>
                </c:pt>
              </c:strCache>
            </c:strRef>
          </c:cat>
          <c:val>
            <c:numRef>
              <c:f>'List1 (2)'!$B$4:$B$17</c:f>
              <c:numCache>
                <c:formatCode>#,##0</c:formatCode>
                <c:ptCount val="13"/>
                <c:pt idx="0">
                  <c:v>154399.33793039987</c:v>
                </c:pt>
                <c:pt idx="1">
                  <c:v>66580.901624999984</c:v>
                </c:pt>
                <c:pt idx="2">
                  <c:v>19659.853500000005</c:v>
                </c:pt>
                <c:pt idx="3">
                  <c:v>14263.499713999998</c:v>
                </c:pt>
                <c:pt idx="4">
                  <c:v>11636.941249999998</c:v>
                </c:pt>
                <c:pt idx="5">
                  <c:v>10495.267880389994</c:v>
                </c:pt>
                <c:pt idx="6">
                  <c:v>7273.4340000000011</c:v>
                </c:pt>
                <c:pt idx="7">
                  <c:v>4704.8264299999992</c:v>
                </c:pt>
                <c:pt idx="8">
                  <c:v>4287.7175456250006</c:v>
                </c:pt>
                <c:pt idx="9">
                  <c:v>2474.2219086000005</c:v>
                </c:pt>
                <c:pt idx="10">
                  <c:v>2222.6503040000007</c:v>
                </c:pt>
                <c:pt idx="11">
                  <c:v>303.17</c:v>
                </c:pt>
                <c:pt idx="12">
                  <c:v>207.05349312000018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191-4AFC-B8FB-34C7D3173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AEB4-EEE9-416B-A7CD-AD03E8DBA77F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6FA4-B660-40BB-90CB-D400BC68B6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D381311E-0672-0042-B027-BF2ECCAC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4A35A4-D520-7B41-A831-5724DB4CD1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5232CB-891B-DB49-BD8D-8335D9A8226C}"/>
              </a:ext>
            </a:extLst>
          </p:cNvPr>
          <p:cNvGrpSpPr/>
          <p:nvPr userDrawn="1"/>
        </p:nvGrpSpPr>
        <p:grpSpPr>
          <a:xfrm>
            <a:off x="4480051" y="2786493"/>
            <a:ext cx="2973687" cy="1643426"/>
            <a:chOff x="5161969" y="2688804"/>
            <a:chExt cx="1880177" cy="1039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B3E33A-54F6-374E-A742-118A7A97A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1969" y="2688804"/>
              <a:ext cx="202045" cy="10390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286272-1D77-964B-A78B-83668666CB26}"/>
                </a:ext>
              </a:extLst>
            </p:cNvPr>
            <p:cNvSpPr txBox="1"/>
            <p:nvPr/>
          </p:nvSpPr>
          <p:spPr>
            <a:xfrm>
              <a:off x="5207573" y="2766603"/>
              <a:ext cx="1788968" cy="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PREMIUM</a:t>
              </a:r>
            </a:p>
            <a:p>
              <a:pPr algn="ctr"/>
              <a:r>
                <a:rPr lang="en-RS" sz="2800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POS</a:t>
              </a:r>
            </a:p>
            <a:p>
              <a:pPr algn="ctr"/>
              <a:r>
                <a:rPr lang="en-RS" sz="2800" b="1" spc="300" dirty="0">
                  <a:solidFill>
                    <a:schemeClr val="bg1"/>
                  </a:solidFill>
                  <a:latin typeface="Open Sans "/>
                  <a:ea typeface="Palatino" pitchFamily="2" charset="77"/>
                  <a:cs typeface="Verdana" panose="020B0604030504040204" pitchFamily="34" charset="0"/>
                </a:rPr>
                <a:t>INDUSTRY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5F96DC-0FAF-F34B-B14C-0836687D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840101" y="2688804"/>
              <a:ext cx="202045" cy="1039091"/>
            </a:xfrm>
            <a:prstGeom prst="rect">
              <a:avLst/>
            </a:prstGeom>
          </p:spPr>
        </p:pic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6B736D69-480D-D74F-AB4D-E8393C3E8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2"/>
            <a:ext cx="1633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BF71F7-381B-AD47-91B9-D9075F2D2B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09520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10A273-75DA-EF40-BD0F-FF41FFBCBA6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067223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10152354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E8054-289B-5643-8DAF-BBD1916750B9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D4E21-5D00-244F-AA0F-285173465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BA822A-2FB6-2245-88E1-236CF1A2F170}"/>
              </a:ext>
            </a:extLst>
          </p:cNvPr>
          <p:cNvSpPr/>
          <p:nvPr userDrawn="1"/>
        </p:nvSpPr>
        <p:spPr>
          <a:xfrm>
            <a:off x="0" y="0"/>
            <a:ext cx="546397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86C51-100C-9743-A1B2-3E33CE807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829" y="271606"/>
            <a:ext cx="352893" cy="4170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3D4B7C1-E54F-944D-9593-8C7C46A7E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73F947-62D2-174F-A73C-7B2806448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330568"/>
            <a:ext cx="10515599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002A3-4AB2-FC4F-A9D6-0FE1713CF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" y="6295291"/>
            <a:ext cx="465734" cy="5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8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0316E-FD3F-4F9F-AFCE-B618C5BB3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1432" y="1330568"/>
            <a:ext cx="5149515" cy="4964723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DA9CB-D65F-1A47-90E3-2644ABEBEA35}"/>
              </a:ext>
            </a:extLst>
          </p:cNvPr>
          <p:cNvSpPr/>
          <p:nvPr userDrawn="1"/>
        </p:nvSpPr>
        <p:spPr>
          <a:xfrm rot="5400000">
            <a:off x="11338772" y="-115660"/>
            <a:ext cx="505010" cy="1201445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B6E141-16E8-FC43-9015-9B0616C52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362586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A60CD-0139-1D46-99EA-E2A5BF6C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330568"/>
            <a:ext cx="5257800" cy="496472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6E615-323E-3149-BDB3-CABDE1A71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04" y="265572"/>
            <a:ext cx="385070" cy="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AA87F4-8B98-6543-9FCD-ACD13C3DB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M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506C2-46E2-404A-A0A1-718135E6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61" y="2786493"/>
            <a:ext cx="319554" cy="1643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838CC-7947-254B-99BF-4B61372B4764}"/>
              </a:ext>
            </a:extLst>
          </p:cNvPr>
          <p:cNvSpPr txBox="1"/>
          <p:nvPr/>
        </p:nvSpPr>
        <p:spPr>
          <a:xfrm>
            <a:off x="4670099" y="3152489"/>
            <a:ext cx="2829432" cy="95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THANK</a:t>
            </a:r>
          </a:p>
          <a:p>
            <a:pPr algn="ctr"/>
            <a:r>
              <a:rPr lang="en-RS" sz="2800" b="1" spc="300" dirty="0">
                <a:solidFill>
                  <a:schemeClr val="bg1"/>
                </a:solidFill>
                <a:latin typeface="Open Sans "/>
                <a:ea typeface="Palatino" pitchFamily="2" charset="77"/>
                <a:cs typeface="Verdana" panose="020B0604030504040204" pitchFamily="34" charset="0"/>
              </a:rPr>
              <a:t>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1C37B-4295-EA4B-86EE-9258B03A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63285" y="2786493"/>
            <a:ext cx="319554" cy="1643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54D288-E3E9-D749-9D6B-F7C4C7DA52D7}"/>
              </a:ext>
            </a:extLst>
          </p:cNvPr>
          <p:cNvSpPr txBox="1"/>
          <p:nvPr userDrawn="1"/>
        </p:nvSpPr>
        <p:spPr>
          <a:xfrm>
            <a:off x="5108028" y="6203205"/>
            <a:ext cx="1975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73544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98D-CFC9-4408-B8F5-A1E04D78EBFA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71F4-A4A8-4F14-8279-0DD0F8AE5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92830-467A-47C8-8A1C-BE96E724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1469-854D-41BE-989E-E26E3631C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343D-EFDC-4390-814F-79B142BF6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8E10-3269-4272-98C6-54BF70F8EA01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47750-CCEB-4E86-9322-F22E1EBA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882A-8986-435A-A04F-3939DF63C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54B8-17AC-4CCA-8F7D-C19C91B8E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7" r:id="rId5"/>
    <p:sldLayoutId id="2147483659" r:id="rId6"/>
    <p:sldLayoutId id="2147483655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meo.com/474723155/579f19289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49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B73AB0F-9B86-478D-A751-6AD534C4F2CF}"/>
              </a:ext>
            </a:extLst>
          </p:cNvPr>
          <p:cNvGrpSpPr/>
          <p:nvPr/>
        </p:nvGrpSpPr>
        <p:grpSpPr>
          <a:xfrm>
            <a:off x="1035050" y="3198641"/>
            <a:ext cx="1836738" cy="1762125"/>
            <a:chOff x="1035050" y="3299828"/>
            <a:chExt cx="1836738" cy="17621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E0BDF0-94F0-4623-A15F-E25613C5185A}"/>
                </a:ext>
              </a:extLst>
            </p:cNvPr>
            <p:cNvSpPr/>
            <p:nvPr/>
          </p:nvSpPr>
          <p:spPr>
            <a:xfrm>
              <a:off x="1035050" y="3299828"/>
              <a:ext cx="1836738" cy="176212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976B8F2A-B38C-426F-9619-7DF10DEBA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084" r="19084"/>
            <a:stretch/>
          </p:blipFill>
          <p:spPr>
            <a:xfrm>
              <a:off x="1443635" y="3695053"/>
              <a:ext cx="1019568" cy="971676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accent6"/>
              </a:solidFill>
            </a:ln>
            <a:effectLst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A729FE-57C7-405C-B38C-5D588CFDDB39}"/>
              </a:ext>
            </a:extLst>
          </p:cNvPr>
          <p:cNvGrpSpPr/>
          <p:nvPr/>
        </p:nvGrpSpPr>
        <p:grpSpPr>
          <a:xfrm>
            <a:off x="3216799" y="3198641"/>
            <a:ext cx="1831975" cy="1762125"/>
            <a:chOff x="3008313" y="3269665"/>
            <a:chExt cx="1831975" cy="17621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664352C-70BE-4A32-BB9B-F8D1D92BEF9E}"/>
                </a:ext>
              </a:extLst>
            </p:cNvPr>
            <p:cNvSpPr/>
            <p:nvPr/>
          </p:nvSpPr>
          <p:spPr>
            <a:xfrm>
              <a:off x="3008313" y="3269665"/>
              <a:ext cx="1831975" cy="176212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1" name="Picture 30" descr="A picture containing circle&#10;&#10;Description automatically generated">
              <a:extLst>
                <a:ext uri="{FF2B5EF4-FFF2-40B4-BE49-F238E27FC236}">
                  <a16:creationId xmlns:a16="http://schemas.microsoft.com/office/drawing/2014/main" id="{BEDB7702-FCE1-4D60-B7BA-2F69B4895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8625" y="3695052"/>
              <a:ext cx="911350" cy="911350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accent6"/>
              </a:solidFill>
            </a:ln>
            <a:effectLst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7A1ADB-4627-40C1-8311-4BA04514D6D1}"/>
              </a:ext>
            </a:extLst>
          </p:cNvPr>
          <p:cNvGrpSpPr/>
          <p:nvPr/>
        </p:nvGrpSpPr>
        <p:grpSpPr>
          <a:xfrm>
            <a:off x="7557733" y="3228803"/>
            <a:ext cx="1831975" cy="1762125"/>
            <a:chOff x="7072313" y="3261728"/>
            <a:chExt cx="1831975" cy="17621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B3FCD6-A65D-42C0-8C1B-2CDEDCB89E80}"/>
                </a:ext>
              </a:extLst>
            </p:cNvPr>
            <p:cNvSpPr/>
            <p:nvPr/>
          </p:nvSpPr>
          <p:spPr>
            <a:xfrm>
              <a:off x="7072313" y="3261728"/>
              <a:ext cx="1831975" cy="176212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4" name="Picture 33" descr="Logo, company name&#10;&#10;Description automatically generated">
              <a:extLst>
                <a:ext uri="{FF2B5EF4-FFF2-40B4-BE49-F238E27FC236}">
                  <a16:creationId xmlns:a16="http://schemas.microsoft.com/office/drawing/2014/main" id="{BAE5F900-CA42-4C73-98F9-2CFD3E9C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6490" y="3772174"/>
              <a:ext cx="1306660" cy="741232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accent6"/>
              </a:solidFill>
            </a:ln>
            <a:effectLst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E710D4-1849-4932-ADCA-7F06F386E8E9}"/>
              </a:ext>
            </a:extLst>
          </p:cNvPr>
          <p:cNvGrpSpPr/>
          <p:nvPr/>
        </p:nvGrpSpPr>
        <p:grpSpPr>
          <a:xfrm>
            <a:off x="5387266" y="3198641"/>
            <a:ext cx="1831975" cy="1762125"/>
            <a:chOff x="5008563" y="3222040"/>
            <a:chExt cx="1831975" cy="17621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64BB3A3-7B16-4F81-B4B2-BAD18817D4C4}"/>
                </a:ext>
              </a:extLst>
            </p:cNvPr>
            <p:cNvSpPr/>
            <p:nvPr/>
          </p:nvSpPr>
          <p:spPr>
            <a:xfrm>
              <a:off x="5008563" y="3222040"/>
              <a:ext cx="1831975" cy="176212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7" name="Picture 36" descr="Logo, company name&#10;&#10;Description automatically generated">
              <a:extLst>
                <a:ext uri="{FF2B5EF4-FFF2-40B4-BE49-F238E27FC236}">
                  <a16:creationId xmlns:a16="http://schemas.microsoft.com/office/drawing/2014/main" id="{398061DB-211A-46FC-B840-B2E44F0F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08" r="19608"/>
            <a:stretch/>
          </p:blipFill>
          <p:spPr>
            <a:xfrm>
              <a:off x="5495925" y="3634561"/>
              <a:ext cx="857250" cy="937084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accent6"/>
              </a:solidFill>
            </a:ln>
            <a:effectLst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003B0D-4685-4EB5-BFB6-37839387A86C}"/>
              </a:ext>
            </a:extLst>
          </p:cNvPr>
          <p:cNvGrpSpPr/>
          <p:nvPr/>
        </p:nvGrpSpPr>
        <p:grpSpPr>
          <a:xfrm>
            <a:off x="9728200" y="3234518"/>
            <a:ext cx="1831975" cy="1762125"/>
            <a:chOff x="9174163" y="3222040"/>
            <a:chExt cx="1831975" cy="17621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C1C6052-B5D6-411D-B69F-8B44174D2530}"/>
                </a:ext>
              </a:extLst>
            </p:cNvPr>
            <p:cNvSpPr/>
            <p:nvPr/>
          </p:nvSpPr>
          <p:spPr>
            <a:xfrm>
              <a:off x="9174163" y="3222040"/>
              <a:ext cx="1831975" cy="1762125"/>
            </a:xfrm>
            <a:prstGeom prst="ellipse">
              <a:avLst/>
            </a:prstGeom>
            <a:grpFill/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0" name="Picture 39" descr="Logo, company name&#10;&#10;Description automatically generated">
              <a:extLst>
                <a:ext uri="{FF2B5EF4-FFF2-40B4-BE49-F238E27FC236}">
                  <a16:creationId xmlns:a16="http://schemas.microsoft.com/office/drawing/2014/main" id="{DB181DC6-F56F-48F7-BBA3-A462312C3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2899" y="3783684"/>
              <a:ext cx="1554503" cy="638837"/>
            </a:xfrm>
            <a:prstGeom prst="roundRect">
              <a:avLst>
                <a:gd name="adj" fmla="val 8594"/>
              </a:avLst>
            </a:prstGeom>
            <a:grpFill/>
            <a:ln w="19050">
              <a:solidFill>
                <a:schemeClr val="accent6"/>
              </a:solidFill>
            </a:ln>
            <a:effectLst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1FEA31-56D2-48F0-9138-C9204248D193}"/>
              </a:ext>
            </a:extLst>
          </p:cNvPr>
          <p:cNvGrpSpPr/>
          <p:nvPr/>
        </p:nvGrpSpPr>
        <p:grpSpPr>
          <a:xfrm>
            <a:off x="1061430" y="5124486"/>
            <a:ext cx="1795789" cy="583660"/>
            <a:chOff x="1061430" y="5271433"/>
            <a:chExt cx="1795789" cy="5836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85F90C6-F17E-4D8B-899B-7E4717E36D0F}"/>
                </a:ext>
              </a:extLst>
            </p:cNvPr>
            <p:cNvSpPr/>
            <p:nvPr/>
          </p:nvSpPr>
          <p:spPr>
            <a:xfrm>
              <a:off x="1061430" y="5271433"/>
              <a:ext cx="1795789" cy="58366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3D0002-3F75-44A3-AD2F-E044B0969FC3}"/>
                </a:ext>
              </a:extLst>
            </p:cNvPr>
            <p:cNvSpPr txBox="1"/>
            <p:nvPr/>
          </p:nvSpPr>
          <p:spPr>
            <a:xfrm>
              <a:off x="1146176" y="5333972"/>
              <a:ext cx="1614487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QUALITY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MANAGEMENT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8C9886-CCEB-4F97-B892-67AC1F81C74C}"/>
              </a:ext>
            </a:extLst>
          </p:cNvPr>
          <p:cNvGrpSpPr/>
          <p:nvPr/>
        </p:nvGrpSpPr>
        <p:grpSpPr>
          <a:xfrm>
            <a:off x="3219031" y="5124486"/>
            <a:ext cx="1795789" cy="583660"/>
            <a:chOff x="3219031" y="5271433"/>
            <a:chExt cx="1795789" cy="5836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3B925D-F7D2-4A24-B018-DE965CC1AD92}"/>
                </a:ext>
              </a:extLst>
            </p:cNvPr>
            <p:cNvSpPr/>
            <p:nvPr/>
          </p:nvSpPr>
          <p:spPr>
            <a:xfrm>
              <a:off x="3219031" y="5271433"/>
              <a:ext cx="1795789" cy="58366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196B2-B73A-4BD2-9E60-04166B0D4E56}"/>
                </a:ext>
              </a:extLst>
            </p:cNvPr>
            <p:cNvSpPr txBox="1"/>
            <p:nvPr/>
          </p:nvSpPr>
          <p:spPr>
            <a:xfrm>
              <a:off x="3380398" y="5333972"/>
              <a:ext cx="163442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ENVIRONMENTAL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MANEGEMENT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1053E2-0259-4BA6-842C-96CE93E01E77}"/>
              </a:ext>
            </a:extLst>
          </p:cNvPr>
          <p:cNvGrpSpPr/>
          <p:nvPr/>
        </p:nvGrpSpPr>
        <p:grpSpPr>
          <a:xfrm>
            <a:off x="7575825" y="5124486"/>
            <a:ext cx="1795789" cy="583660"/>
            <a:chOff x="7575825" y="5271433"/>
            <a:chExt cx="1795789" cy="5836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BD77CD6-1717-4AAF-B22C-A67683D4A586}"/>
                </a:ext>
              </a:extLst>
            </p:cNvPr>
            <p:cNvSpPr/>
            <p:nvPr/>
          </p:nvSpPr>
          <p:spPr>
            <a:xfrm>
              <a:off x="7575825" y="5271433"/>
              <a:ext cx="1795789" cy="58366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9546DC-C22E-43BF-AF52-2AEA21654A9E}"/>
                </a:ext>
              </a:extLst>
            </p:cNvPr>
            <p:cNvSpPr txBox="1"/>
            <p:nvPr/>
          </p:nvSpPr>
          <p:spPr>
            <a:xfrm>
              <a:off x="7783986" y="5349221"/>
              <a:ext cx="137947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SUSTAINABLE PROCUREMENT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199D93-FFAC-40D2-A2A3-04F3D4F5958B}"/>
              </a:ext>
            </a:extLst>
          </p:cNvPr>
          <p:cNvGrpSpPr/>
          <p:nvPr/>
        </p:nvGrpSpPr>
        <p:grpSpPr>
          <a:xfrm>
            <a:off x="5405358" y="5124486"/>
            <a:ext cx="1795790" cy="583660"/>
            <a:chOff x="5405358" y="5271433"/>
            <a:chExt cx="1795790" cy="5836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0884C8-7A4A-4488-AF2F-282E2C5BAC4C}"/>
                </a:ext>
              </a:extLst>
            </p:cNvPr>
            <p:cNvSpPr/>
            <p:nvPr/>
          </p:nvSpPr>
          <p:spPr>
            <a:xfrm>
              <a:off x="5405358" y="5271433"/>
              <a:ext cx="1795789" cy="58366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DB083C-CAEB-4F60-8246-B089F69288D7}"/>
                </a:ext>
              </a:extLst>
            </p:cNvPr>
            <p:cNvSpPr txBox="1"/>
            <p:nvPr/>
          </p:nvSpPr>
          <p:spPr>
            <a:xfrm>
              <a:off x="5405360" y="5349221"/>
              <a:ext cx="179578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HEALTH AND SAFETY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MANAGEMENT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C1965A-3B8B-4E80-A8AA-BBC81047F14C}"/>
              </a:ext>
            </a:extLst>
          </p:cNvPr>
          <p:cNvGrpSpPr/>
          <p:nvPr/>
        </p:nvGrpSpPr>
        <p:grpSpPr>
          <a:xfrm>
            <a:off x="9770105" y="5124486"/>
            <a:ext cx="1795789" cy="583660"/>
            <a:chOff x="9746292" y="5271433"/>
            <a:chExt cx="1795789" cy="5836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7946D9-AB12-4D0B-8616-F867525DB9A8}"/>
                </a:ext>
              </a:extLst>
            </p:cNvPr>
            <p:cNvSpPr/>
            <p:nvPr/>
          </p:nvSpPr>
          <p:spPr>
            <a:xfrm>
              <a:off x="9746292" y="5271433"/>
              <a:ext cx="1795789" cy="58366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651CBF-9BEE-41B6-93A8-F285F84C25DC}"/>
                </a:ext>
              </a:extLst>
            </p:cNvPr>
            <p:cNvSpPr txBox="1"/>
            <p:nvPr/>
          </p:nvSpPr>
          <p:spPr>
            <a:xfrm>
              <a:off x="9894976" y="5353859"/>
              <a:ext cx="156226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</a:t>
              </a:r>
            </a:p>
            <a:p>
              <a:pPr algn="ctr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RESPONSIBILITY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C7AA76-B1A2-4520-8B8A-2071B2D3909D}"/>
              </a:ext>
            </a:extLst>
          </p:cNvPr>
          <p:cNvGrpSpPr/>
          <p:nvPr/>
        </p:nvGrpSpPr>
        <p:grpSpPr>
          <a:xfrm>
            <a:off x="1026171" y="1412571"/>
            <a:ext cx="10612454" cy="703173"/>
            <a:chOff x="422645" y="1095169"/>
            <a:chExt cx="12160897" cy="1176682"/>
          </a:xfrm>
          <a:solidFill>
            <a:srgbClr val="33AAB7"/>
          </a:solidFill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098BE7-F415-4541-A87E-6C564CACF9FB}"/>
                </a:ext>
              </a:extLst>
            </p:cNvPr>
            <p:cNvSpPr txBox="1"/>
            <p:nvPr/>
          </p:nvSpPr>
          <p:spPr>
            <a:xfrm>
              <a:off x="422646" y="1095169"/>
              <a:ext cx="12160896" cy="117668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sr-Latn-R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903337-1B33-4689-8067-9F61D776340D}"/>
                </a:ext>
              </a:extLst>
            </p:cNvPr>
            <p:cNvSpPr txBox="1"/>
            <p:nvPr/>
          </p:nvSpPr>
          <p:spPr>
            <a:xfrm>
              <a:off x="422645" y="1131267"/>
              <a:ext cx="12160896" cy="98274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sr-Latn-R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</a:t>
              </a:r>
              <a:r>
                <a:rPr lang="en-GB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CERTIFICATIONS PROVE OUR COMMITMENT TO SUSTAINABILITY. </a:t>
              </a:r>
              <a:endParaRPr lang="sr-Latn-R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FB6D377-D97F-4FB5-93AB-CB0BAEC8AB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12" y="5949654"/>
            <a:ext cx="781213" cy="7812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FBB56A8-3E5F-4053-8693-2553EF1E6D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>
          <a:xfrm>
            <a:off x="4890269" y="5890198"/>
            <a:ext cx="937479" cy="93747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D5D960E5-0B84-4DD1-A2BE-8377334AB94A}"/>
              </a:ext>
            </a:extLst>
          </p:cNvPr>
          <p:cNvGrpSpPr/>
          <p:nvPr/>
        </p:nvGrpSpPr>
        <p:grpSpPr>
          <a:xfrm>
            <a:off x="4805465" y="2401460"/>
            <a:ext cx="2879386" cy="543280"/>
            <a:chOff x="4698460" y="2538919"/>
            <a:chExt cx="3093396" cy="58366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8D37604-0372-4F3D-892D-A85F38A289F9}"/>
                </a:ext>
              </a:extLst>
            </p:cNvPr>
            <p:cNvSpPr/>
            <p:nvPr/>
          </p:nvSpPr>
          <p:spPr>
            <a:xfrm>
              <a:off x="4698460" y="2538919"/>
              <a:ext cx="3093396" cy="583660"/>
            </a:xfrm>
            <a:prstGeom prst="rect">
              <a:avLst/>
            </a:prstGeom>
            <a:solidFill>
              <a:srgbClr val="33AAB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5B2D5E-1918-4526-B3D9-0ECAED50C51A}"/>
                </a:ext>
              </a:extLst>
            </p:cNvPr>
            <p:cNvSpPr txBox="1"/>
            <p:nvPr/>
          </p:nvSpPr>
          <p:spPr>
            <a:xfrm>
              <a:off x="4863830" y="2626244"/>
              <a:ext cx="2762655" cy="39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ALREADY HAVE:</a:t>
              </a:r>
              <a:endParaRPr lang="sr-Latn-R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325DC57E-31BA-47BB-9742-7A3843B46C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72161" cy="361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sr-Latn-R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3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6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9F0A5B-4204-45A6-B867-2C4FD97CF6E6}"/>
              </a:ext>
            </a:extLst>
          </p:cNvPr>
          <p:cNvGrpSpPr/>
          <p:nvPr/>
        </p:nvGrpSpPr>
        <p:grpSpPr>
          <a:xfrm>
            <a:off x="2016118" y="2051889"/>
            <a:ext cx="4366039" cy="548224"/>
            <a:chOff x="1729960" y="4629299"/>
            <a:chExt cx="3453641" cy="5482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8C7EB1-38ED-4E75-8B3B-22726FED80A4}"/>
                </a:ext>
              </a:extLst>
            </p:cNvPr>
            <p:cNvSpPr/>
            <p:nvPr/>
          </p:nvSpPr>
          <p:spPr>
            <a:xfrm>
              <a:off x="1729960" y="4629299"/>
              <a:ext cx="3453641" cy="548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4F66F4-D595-4C2E-9793-29CB430DDBAF}"/>
                </a:ext>
              </a:extLst>
            </p:cNvPr>
            <p:cNvSpPr txBox="1"/>
            <p:nvPr/>
          </p:nvSpPr>
          <p:spPr>
            <a:xfrm>
              <a:off x="1899018" y="4749459"/>
              <a:ext cx="311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ENVIRONMENTAL SUSTAINABILITY</a:t>
              </a:r>
              <a:endParaRPr lang="en-US" sz="1600" b="1" dirty="0">
                <a:solidFill>
                  <a:srgbClr val="33AA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8DD06EF-D1F4-437A-9727-624BF4AA74C1}"/>
              </a:ext>
            </a:extLst>
          </p:cNvPr>
          <p:cNvSpPr/>
          <p:nvPr/>
        </p:nvSpPr>
        <p:spPr>
          <a:xfrm rot="5400000">
            <a:off x="1859213" y="2117377"/>
            <a:ext cx="417697" cy="417247"/>
          </a:xfrm>
          <a:prstGeom prst="triangle">
            <a:avLst/>
          </a:prstGeom>
          <a:solidFill>
            <a:srgbClr val="33AA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F63F3C-84DF-4D16-88EF-18F1BAA2D16B}"/>
              </a:ext>
            </a:extLst>
          </p:cNvPr>
          <p:cNvGrpSpPr/>
          <p:nvPr/>
        </p:nvGrpSpPr>
        <p:grpSpPr>
          <a:xfrm>
            <a:off x="2016118" y="2904840"/>
            <a:ext cx="4366039" cy="548224"/>
            <a:chOff x="1729960" y="4629299"/>
            <a:chExt cx="3453641" cy="5482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1261B2-AEE1-4494-87F3-37B164B588C1}"/>
                </a:ext>
              </a:extLst>
            </p:cNvPr>
            <p:cNvSpPr/>
            <p:nvPr/>
          </p:nvSpPr>
          <p:spPr>
            <a:xfrm>
              <a:off x="1729960" y="4629299"/>
              <a:ext cx="3453641" cy="548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3D5542-4694-488D-9B8A-DECD93D0CD34}"/>
                </a:ext>
              </a:extLst>
            </p:cNvPr>
            <p:cNvSpPr txBox="1"/>
            <p:nvPr/>
          </p:nvSpPr>
          <p:spPr>
            <a:xfrm>
              <a:off x="1899018" y="4752614"/>
              <a:ext cx="311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HOW WE CARE?</a:t>
              </a:r>
              <a:endParaRPr lang="en-US" sz="1600" b="1" dirty="0">
                <a:solidFill>
                  <a:srgbClr val="33AA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628B00A-13A5-4820-A494-F0A39D182BD5}"/>
              </a:ext>
            </a:extLst>
          </p:cNvPr>
          <p:cNvSpPr/>
          <p:nvPr/>
        </p:nvSpPr>
        <p:spPr>
          <a:xfrm rot="5400000">
            <a:off x="1859213" y="2970328"/>
            <a:ext cx="417697" cy="417247"/>
          </a:xfrm>
          <a:prstGeom prst="triangle">
            <a:avLst/>
          </a:prstGeom>
          <a:solidFill>
            <a:srgbClr val="33AA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D0845-9EC1-4A53-BE64-35F40832E361}"/>
              </a:ext>
            </a:extLst>
          </p:cNvPr>
          <p:cNvGrpSpPr/>
          <p:nvPr/>
        </p:nvGrpSpPr>
        <p:grpSpPr>
          <a:xfrm>
            <a:off x="2016118" y="3790930"/>
            <a:ext cx="4366039" cy="548224"/>
            <a:chOff x="1729960" y="4629299"/>
            <a:chExt cx="3453641" cy="5482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2C5B1-D3DD-4A2E-A9C3-3888A4F48F45}"/>
                </a:ext>
              </a:extLst>
            </p:cNvPr>
            <p:cNvSpPr/>
            <p:nvPr/>
          </p:nvSpPr>
          <p:spPr>
            <a:xfrm>
              <a:off x="1729960" y="4629299"/>
              <a:ext cx="3453641" cy="548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C42163-D888-471A-828D-F9BA3DAC4B38}"/>
                </a:ext>
              </a:extLst>
            </p:cNvPr>
            <p:cNvSpPr txBox="1"/>
            <p:nvPr/>
          </p:nvSpPr>
          <p:spPr>
            <a:xfrm>
              <a:off x="1899018" y="4702324"/>
              <a:ext cx="311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MATERIALS EFFICENCY EXAMPLE</a:t>
              </a:r>
              <a:r>
                <a:rPr lang="en-US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81D0483-4851-4D96-A144-B06AD2892C56}"/>
              </a:ext>
            </a:extLst>
          </p:cNvPr>
          <p:cNvSpPr/>
          <p:nvPr/>
        </p:nvSpPr>
        <p:spPr>
          <a:xfrm rot="5400000">
            <a:off x="1859213" y="3856418"/>
            <a:ext cx="417697" cy="417247"/>
          </a:xfrm>
          <a:prstGeom prst="triangle">
            <a:avLst/>
          </a:prstGeom>
          <a:solidFill>
            <a:srgbClr val="33AA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6BF868-74F1-4CE7-A5EA-855C1C4DECD7}"/>
              </a:ext>
            </a:extLst>
          </p:cNvPr>
          <p:cNvGrpSpPr/>
          <p:nvPr/>
        </p:nvGrpSpPr>
        <p:grpSpPr>
          <a:xfrm>
            <a:off x="2016118" y="4572692"/>
            <a:ext cx="4366039" cy="548224"/>
            <a:chOff x="1729960" y="4629299"/>
            <a:chExt cx="3453641" cy="5482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26A09B-80D5-414B-9902-34B82004931E}"/>
                </a:ext>
              </a:extLst>
            </p:cNvPr>
            <p:cNvSpPr/>
            <p:nvPr/>
          </p:nvSpPr>
          <p:spPr>
            <a:xfrm>
              <a:off x="1729960" y="4629299"/>
              <a:ext cx="3453641" cy="548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C4C490-4674-4158-9219-749C246A60B7}"/>
                </a:ext>
              </a:extLst>
            </p:cNvPr>
            <p:cNvSpPr txBox="1"/>
            <p:nvPr/>
          </p:nvSpPr>
          <p:spPr>
            <a:xfrm>
              <a:off x="1899018" y="4702324"/>
              <a:ext cx="311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TECHNOLOGY EFFICENCY EXAMPLE</a:t>
              </a:r>
              <a:r>
                <a:rPr lang="en-US" sz="1600" b="1" dirty="0">
                  <a:solidFill>
                    <a:srgbClr val="33AAB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39F5191-637D-4BB3-8AD3-B752D13D9011}"/>
              </a:ext>
            </a:extLst>
          </p:cNvPr>
          <p:cNvSpPr/>
          <p:nvPr/>
        </p:nvSpPr>
        <p:spPr>
          <a:xfrm rot="5400000">
            <a:off x="1859213" y="4638180"/>
            <a:ext cx="417697" cy="417247"/>
          </a:xfrm>
          <a:prstGeom prst="triangle">
            <a:avLst/>
          </a:prstGeom>
          <a:solidFill>
            <a:srgbClr val="33AA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2612802-6348-4E4A-9102-17D2EB67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15" y="1695635"/>
            <a:ext cx="3835153" cy="38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6CA32C-D827-47B6-BB67-8346DB96220A}"/>
              </a:ext>
            </a:extLst>
          </p:cNvPr>
          <p:cNvSpPr/>
          <p:nvPr/>
        </p:nvSpPr>
        <p:spPr>
          <a:xfrm>
            <a:off x="949912" y="1644360"/>
            <a:ext cx="10804124" cy="44354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AA24F7-4BA9-4624-8609-F05C6FAF10FE}"/>
              </a:ext>
            </a:extLst>
          </p:cNvPr>
          <p:cNvGrpSpPr/>
          <p:nvPr/>
        </p:nvGrpSpPr>
        <p:grpSpPr>
          <a:xfrm>
            <a:off x="1866323" y="2855223"/>
            <a:ext cx="4219073" cy="640080"/>
            <a:chOff x="1656407" y="2968123"/>
            <a:chExt cx="4640980" cy="5097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0709D8-2F8F-46D8-9A3D-559B11E09169}"/>
                </a:ext>
              </a:extLst>
            </p:cNvPr>
            <p:cNvSpPr/>
            <p:nvPr/>
          </p:nvSpPr>
          <p:spPr>
            <a:xfrm>
              <a:off x="1656407" y="2968123"/>
              <a:ext cx="4640980" cy="50973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7F0ED9-F4E2-4535-BE01-7D7F8E1604AF}"/>
                </a:ext>
              </a:extLst>
            </p:cNvPr>
            <p:cNvSpPr txBox="1"/>
            <p:nvPr/>
          </p:nvSpPr>
          <p:spPr>
            <a:xfrm>
              <a:off x="2456301" y="3135844"/>
              <a:ext cx="3041192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REDUCING C02 FOOTPRINT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1438D-CE83-4FAF-A26E-00E0AED3BBC6}"/>
              </a:ext>
            </a:extLst>
          </p:cNvPr>
          <p:cNvGrpSpPr/>
          <p:nvPr/>
        </p:nvGrpSpPr>
        <p:grpSpPr>
          <a:xfrm>
            <a:off x="1866323" y="3605518"/>
            <a:ext cx="4229677" cy="640080"/>
            <a:chOff x="1629336" y="3599659"/>
            <a:chExt cx="4652644" cy="5097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81B343-F1B6-4CCA-8078-338A5007510A}"/>
                </a:ext>
              </a:extLst>
            </p:cNvPr>
            <p:cNvSpPr/>
            <p:nvPr/>
          </p:nvSpPr>
          <p:spPr>
            <a:xfrm>
              <a:off x="1629336" y="3599659"/>
              <a:ext cx="4652644" cy="50973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9908E6-6551-4068-8520-1DBBEBC209A1}"/>
                </a:ext>
              </a:extLst>
            </p:cNvPr>
            <p:cNvSpPr txBox="1"/>
            <p:nvPr/>
          </p:nvSpPr>
          <p:spPr>
            <a:xfrm>
              <a:off x="1707855" y="3759685"/>
              <a:ext cx="4507270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RECYCABLE AND RECYCLED MATERIALS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923756-880A-434C-8EA3-6EB03CF1AE04}"/>
              </a:ext>
            </a:extLst>
          </p:cNvPr>
          <p:cNvGrpSpPr/>
          <p:nvPr/>
        </p:nvGrpSpPr>
        <p:grpSpPr>
          <a:xfrm>
            <a:off x="1866843" y="4361221"/>
            <a:ext cx="4219073" cy="640080"/>
            <a:chOff x="1645886" y="4177472"/>
            <a:chExt cx="4640980" cy="5097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63BC7F-7596-41E5-96C1-24B91E4B2A2B}"/>
                </a:ext>
              </a:extLst>
            </p:cNvPr>
            <p:cNvSpPr/>
            <p:nvPr/>
          </p:nvSpPr>
          <p:spPr>
            <a:xfrm>
              <a:off x="1645886" y="4177472"/>
              <a:ext cx="4640980" cy="50973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6B8C91-5F44-4708-9FAC-BDB8249F7388}"/>
                </a:ext>
              </a:extLst>
            </p:cNvPr>
            <p:cNvSpPr txBox="1"/>
            <p:nvPr/>
          </p:nvSpPr>
          <p:spPr>
            <a:xfrm>
              <a:off x="2305135" y="4331905"/>
              <a:ext cx="3321338" cy="232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DECREASE ENERGY CONSUMPTION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9A0CB5-B587-43D6-B225-006C7AFDCA38}"/>
              </a:ext>
            </a:extLst>
          </p:cNvPr>
          <p:cNvGrpSpPr/>
          <p:nvPr/>
        </p:nvGrpSpPr>
        <p:grpSpPr>
          <a:xfrm>
            <a:off x="1866323" y="5116426"/>
            <a:ext cx="4219073" cy="640080"/>
            <a:chOff x="1645886" y="4778931"/>
            <a:chExt cx="4640980" cy="50973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F2F752-5DEA-4CF8-A36E-A599F767A4B1}"/>
                </a:ext>
              </a:extLst>
            </p:cNvPr>
            <p:cNvSpPr/>
            <p:nvPr/>
          </p:nvSpPr>
          <p:spPr>
            <a:xfrm>
              <a:off x="1645886" y="4778931"/>
              <a:ext cx="4640980" cy="50973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0C8E3B-44BE-497B-ADA0-436A56EF1EDC}"/>
                </a:ext>
              </a:extLst>
            </p:cNvPr>
            <p:cNvSpPr txBox="1"/>
            <p:nvPr/>
          </p:nvSpPr>
          <p:spPr>
            <a:xfrm>
              <a:off x="2181349" y="4923900"/>
              <a:ext cx="3570051" cy="232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REDUCE SCRAP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4D2019-C98B-49C1-B9BE-243577C38FC6}"/>
              </a:ext>
            </a:extLst>
          </p:cNvPr>
          <p:cNvSpPr txBox="1"/>
          <p:nvPr/>
        </p:nvSpPr>
        <p:spPr>
          <a:xfrm>
            <a:off x="7102347" y="6246564"/>
            <a:ext cx="3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70A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check our sustainability video:</a:t>
            </a:r>
            <a:br>
              <a:rPr lang="sr-Latn-RS" sz="1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b="1" dirty="0">
                <a:solidFill>
                  <a:srgbClr val="70A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https://vimeo.com/474723155/579f192891</a:t>
            </a:r>
            <a:r>
              <a:rPr lang="en-US" sz="1000" b="1" dirty="0">
                <a:solidFill>
                  <a:srgbClr val="70A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000" b="1" dirty="0">
              <a:solidFill>
                <a:srgbClr val="70AD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C30A9B-427C-44F5-92A6-67AEB22D4D6D}"/>
              </a:ext>
            </a:extLst>
          </p:cNvPr>
          <p:cNvSpPr/>
          <p:nvPr/>
        </p:nvSpPr>
        <p:spPr>
          <a:xfrm>
            <a:off x="1158806" y="1916339"/>
            <a:ext cx="4978457" cy="7438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SUSTAINABILITY COMMITMENT</a:t>
            </a:r>
          </a:p>
        </p:txBody>
      </p:sp>
      <p:pic>
        <p:nvPicPr>
          <p:cNvPr id="22" name="Picture 2" descr="Environmental Sustainability">
            <a:extLst>
              <a:ext uri="{FF2B5EF4-FFF2-40B4-BE49-F238E27FC236}">
                <a16:creationId xmlns:a16="http://schemas.microsoft.com/office/drawing/2014/main" id="{2BE2F108-AD90-4807-AECB-93D0910A1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8660" r="22474" b="10205"/>
          <a:stretch/>
        </p:blipFill>
        <p:spPr bwMode="auto">
          <a:xfrm>
            <a:off x="6544012" y="1917491"/>
            <a:ext cx="4978457" cy="38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6C251CB-EC69-4C83-9EA2-EEE7AD267BED}"/>
              </a:ext>
            </a:extLst>
          </p:cNvPr>
          <p:cNvSpPr txBox="1">
            <a:spLocks/>
          </p:cNvSpPr>
          <p:nvPr/>
        </p:nvSpPr>
        <p:spPr>
          <a:xfrm>
            <a:off x="726101" y="306032"/>
            <a:ext cx="10153068" cy="506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sr-Latn-R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SUSTAINABILITY 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5991BF2D-1C73-4B84-887C-B628D146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14" y="773162"/>
            <a:ext cx="81160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TOMORROW THROUGH SUSTAINABILITY COMMITMENT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98CEA9-B002-4DF6-97B9-7C592FB32AB8}"/>
              </a:ext>
            </a:extLst>
          </p:cNvPr>
          <p:cNvSpPr/>
          <p:nvPr/>
        </p:nvSpPr>
        <p:spPr>
          <a:xfrm>
            <a:off x="1332687" y="2936324"/>
            <a:ext cx="428017" cy="471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05B945-16CE-4DC5-AD82-9B3CD67B76C7}"/>
              </a:ext>
            </a:extLst>
          </p:cNvPr>
          <p:cNvSpPr/>
          <p:nvPr/>
        </p:nvSpPr>
        <p:spPr>
          <a:xfrm>
            <a:off x="1332687" y="5183329"/>
            <a:ext cx="428017" cy="471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C66DB7-4EA1-4760-89D5-86DDB786A672}"/>
              </a:ext>
            </a:extLst>
          </p:cNvPr>
          <p:cNvSpPr/>
          <p:nvPr/>
        </p:nvSpPr>
        <p:spPr>
          <a:xfrm>
            <a:off x="1343444" y="4432128"/>
            <a:ext cx="428017" cy="471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29CF07-EF8E-45E7-AE80-6CA914526563}"/>
              </a:ext>
            </a:extLst>
          </p:cNvPr>
          <p:cNvSpPr/>
          <p:nvPr/>
        </p:nvSpPr>
        <p:spPr>
          <a:xfrm>
            <a:off x="1332687" y="3684226"/>
            <a:ext cx="428017" cy="4717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4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 animBg="1"/>
      <p:bldP spid="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C2AEA3-DC89-4B99-824B-852C2BA9D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281039" cy="361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 CARE?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200A35-8ED3-444C-841C-9C199D19F165}"/>
              </a:ext>
            </a:extLst>
          </p:cNvPr>
          <p:cNvGrpSpPr/>
          <p:nvPr/>
        </p:nvGrpSpPr>
        <p:grpSpPr>
          <a:xfrm>
            <a:off x="876903" y="5447102"/>
            <a:ext cx="3513506" cy="1216091"/>
            <a:chOff x="951780" y="3157430"/>
            <a:chExt cx="3123301" cy="12160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2FF366-DDA9-45AF-9A6E-CF958A169F6D}"/>
                </a:ext>
              </a:extLst>
            </p:cNvPr>
            <p:cNvSpPr/>
            <p:nvPr/>
          </p:nvSpPr>
          <p:spPr>
            <a:xfrm>
              <a:off x="951780" y="3157430"/>
              <a:ext cx="3109410" cy="1216091"/>
            </a:xfrm>
            <a:prstGeom prst="rect">
              <a:avLst/>
            </a:prstGeom>
            <a:solidFill>
              <a:srgbClr val="FFC000"/>
            </a:solidFill>
            <a:ln w="127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5539F4-28E7-47A9-A9D0-861E9A5AE17E}"/>
                </a:ext>
              </a:extLst>
            </p:cNvPr>
            <p:cNvSpPr txBox="1"/>
            <p:nvPr/>
          </p:nvSpPr>
          <p:spPr>
            <a:xfrm>
              <a:off x="965669" y="3283474"/>
              <a:ext cx="31094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R"/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SCRAP – engineering and technology</a:t>
              </a:r>
            </a:p>
            <a:p>
              <a:pPr marL="228600" indent="-228600">
                <a:buAutoNum type="arabicParenR"/>
              </a:pP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600" indent="-228600">
                <a:buAutoNum type="arabicParenR"/>
              </a:pP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600" indent="-228600">
                <a:buAutoNum type="arabicParenR"/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ENERGY CONSUMPTION – technology </a:t>
              </a:r>
              <a:br>
                <a:rPr lang="sr-Latn-R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9AA3E6-E5FE-4FCE-8162-4A62B14CAAEC}"/>
              </a:ext>
            </a:extLst>
          </p:cNvPr>
          <p:cNvGrpSpPr/>
          <p:nvPr/>
        </p:nvGrpSpPr>
        <p:grpSpPr>
          <a:xfrm>
            <a:off x="4595629" y="5457830"/>
            <a:ext cx="3498330" cy="1201023"/>
            <a:chOff x="4362695" y="3157430"/>
            <a:chExt cx="3109410" cy="12010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C64A68-4CAF-4BAD-9808-8C296CCC8CD8}"/>
                </a:ext>
              </a:extLst>
            </p:cNvPr>
            <p:cNvSpPr/>
            <p:nvPr/>
          </p:nvSpPr>
          <p:spPr>
            <a:xfrm>
              <a:off x="4362695" y="3157430"/>
              <a:ext cx="3109410" cy="1201023"/>
            </a:xfrm>
            <a:prstGeom prst="rect">
              <a:avLst/>
            </a:prstGeom>
            <a:solidFill>
              <a:srgbClr val="ED7D31"/>
            </a:solidFill>
            <a:ln w="127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2BC05-EDDC-4C6B-895F-8A351CD534C6}"/>
                </a:ext>
              </a:extLst>
            </p:cNvPr>
            <p:cNvSpPr txBox="1"/>
            <p:nvPr/>
          </p:nvSpPr>
          <p:spPr>
            <a:xfrm>
              <a:off x="4362695" y="3289440"/>
              <a:ext cx="3109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R"/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PERMANENT SOLUTIONS (3-5Ys) – last longer </a:t>
              </a:r>
            </a:p>
            <a:p>
              <a:pPr marL="228600" indent="-228600">
                <a:buAutoNum type="arabicParenR"/>
              </a:pPr>
              <a:endParaRPr lang="en-GB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600" indent="-228600">
                <a:buAutoNum type="arabicParenR"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REBRENDABLE POSM – use more times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E0889C-67F3-4DA8-B5BA-BF6F95FDBBDF}"/>
              </a:ext>
            </a:extLst>
          </p:cNvPr>
          <p:cNvGrpSpPr/>
          <p:nvPr/>
        </p:nvGrpSpPr>
        <p:grpSpPr>
          <a:xfrm>
            <a:off x="8357721" y="5446272"/>
            <a:ext cx="3498330" cy="1217745"/>
            <a:chOff x="7936532" y="3158712"/>
            <a:chExt cx="3109410" cy="13572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4BF3DA-C135-4776-B7B8-E30F5F986F98}"/>
                </a:ext>
              </a:extLst>
            </p:cNvPr>
            <p:cNvSpPr/>
            <p:nvPr/>
          </p:nvSpPr>
          <p:spPr>
            <a:xfrm>
              <a:off x="7936532" y="3158712"/>
              <a:ext cx="3109410" cy="1357295"/>
            </a:xfrm>
            <a:prstGeom prst="rect">
              <a:avLst/>
            </a:prstGeom>
            <a:solidFill>
              <a:srgbClr val="AFCA0B"/>
            </a:solidFill>
            <a:ln w="127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1A7DBC-173E-4514-B5BF-FF92D9C83D6B}"/>
                </a:ext>
              </a:extLst>
            </p:cNvPr>
            <p:cNvSpPr txBox="1"/>
            <p:nvPr/>
          </p:nvSpPr>
          <p:spPr>
            <a:xfrm>
              <a:off x="7944075" y="3310964"/>
              <a:ext cx="3094325" cy="113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R"/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 OF FULLY RECYCLABLE MATERIALS</a:t>
              </a:r>
            </a:p>
            <a:p>
              <a:pPr marL="228600" indent="-228600">
                <a:buAutoNum type="arabicParenR"/>
              </a:pPr>
              <a:endParaRPr lang="en-GB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600" indent="-228600">
                <a:buAutoNum type="arabicParenR"/>
              </a:pPr>
              <a:endParaRPr lang="en-GB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28600" indent="-228600">
                <a:buAutoNum type="arabicParenR"/>
              </a:pPr>
              <a:r>
                <a:rPr lang="en-GB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EASY TO SORT MATERIALS AT THE END-OF-PRODUCT’ S LIFE CYCLE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FFCE2-16F7-4CC3-978D-12837B5C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892527" y="2086194"/>
            <a:ext cx="3482256" cy="3163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text, indoor, person, electronics&#10;&#10;Description automatically generated">
            <a:extLst>
              <a:ext uri="{FF2B5EF4-FFF2-40B4-BE49-F238E27FC236}">
                <a16:creationId xmlns:a16="http://schemas.microsoft.com/office/drawing/2014/main" id="{D5BCD9C9-EE2E-4776-BD1A-F8A6EC00CC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286"/>
          <a:stretch/>
        </p:blipFill>
        <p:spPr>
          <a:xfrm>
            <a:off x="4604116" y="2086195"/>
            <a:ext cx="3489843" cy="3159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628616-D112-4F24-8B58-51A467E25A52}"/>
              </a:ext>
            </a:extLst>
          </p:cNvPr>
          <p:cNvGrpSpPr/>
          <p:nvPr/>
        </p:nvGrpSpPr>
        <p:grpSpPr>
          <a:xfrm>
            <a:off x="8357721" y="2099660"/>
            <a:ext cx="3498330" cy="3126683"/>
            <a:chOff x="8000634" y="2221752"/>
            <a:chExt cx="3890599" cy="34772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EF6EF0-4F92-42C5-8FC7-8BF5D1B21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634" y="2221752"/>
              <a:ext cx="3890599" cy="3477279"/>
            </a:xfrm>
            <a:prstGeom prst="rect">
              <a:avLst/>
            </a:prstGeom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D60F7F-E7A5-4F02-8876-EB8E26BE1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55184" r="18332" b="1204"/>
            <a:stretch/>
          </p:blipFill>
          <p:spPr>
            <a:xfrm>
              <a:off x="8000634" y="2224088"/>
              <a:ext cx="1838691" cy="1333500"/>
            </a:xfrm>
            <a:prstGeom prst="rect">
              <a:avLst/>
            </a:prstGeom>
            <a:effectLst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FCA9B-B156-442E-8BEE-607CE875C7EC}"/>
              </a:ext>
            </a:extLst>
          </p:cNvPr>
          <p:cNvGrpSpPr/>
          <p:nvPr/>
        </p:nvGrpSpPr>
        <p:grpSpPr>
          <a:xfrm>
            <a:off x="8181333" y="1292020"/>
            <a:ext cx="1166240" cy="1185342"/>
            <a:chOff x="8595323" y="940048"/>
            <a:chExt cx="1262262" cy="12829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A60A58-EE49-42B5-AEAE-1B9567778842}"/>
                </a:ext>
              </a:extLst>
            </p:cNvPr>
            <p:cNvSpPr/>
            <p:nvPr/>
          </p:nvSpPr>
          <p:spPr>
            <a:xfrm>
              <a:off x="8685776" y="1035177"/>
              <a:ext cx="1110754" cy="1110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A2D07E40-5DD6-4DCD-B93A-02D931C50E6D}"/>
                </a:ext>
              </a:extLst>
            </p:cNvPr>
            <p:cNvSpPr/>
            <p:nvPr/>
          </p:nvSpPr>
          <p:spPr>
            <a:xfrm>
              <a:off x="8677546" y="1107517"/>
              <a:ext cx="1081356" cy="9832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D498E2E3-CF7A-48ED-961A-CF892D8CC1F0}"/>
                </a:ext>
              </a:extLst>
            </p:cNvPr>
            <p:cNvSpPr/>
            <p:nvPr/>
          </p:nvSpPr>
          <p:spPr>
            <a:xfrm>
              <a:off x="8595323" y="940048"/>
              <a:ext cx="1262262" cy="1282938"/>
            </a:xfrm>
            <a:prstGeom prst="donut">
              <a:avLst>
                <a:gd name="adj" fmla="val 8753"/>
              </a:avLst>
            </a:prstGeom>
            <a:solidFill>
              <a:srgbClr val="AFCA0B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0F0B8D-49EE-46DC-AE07-FAE980D48BFB}"/>
              </a:ext>
            </a:extLst>
          </p:cNvPr>
          <p:cNvGrpSpPr/>
          <p:nvPr/>
        </p:nvGrpSpPr>
        <p:grpSpPr>
          <a:xfrm>
            <a:off x="4441946" y="1294558"/>
            <a:ext cx="1166240" cy="1185342"/>
            <a:chOff x="5208960" y="868662"/>
            <a:chExt cx="1262262" cy="12829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178FA5C-D153-4AEC-95B2-539D57AD61DE}"/>
                </a:ext>
              </a:extLst>
            </p:cNvPr>
            <p:cNvSpPr/>
            <p:nvPr/>
          </p:nvSpPr>
          <p:spPr>
            <a:xfrm>
              <a:off x="5284714" y="968623"/>
              <a:ext cx="1110754" cy="1110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E8B9E4C3-DC38-474F-8FAE-C2003EAECC03}"/>
                </a:ext>
              </a:extLst>
            </p:cNvPr>
            <p:cNvSpPr/>
            <p:nvPr/>
          </p:nvSpPr>
          <p:spPr>
            <a:xfrm>
              <a:off x="5289914" y="1104566"/>
              <a:ext cx="982566" cy="8960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C1AC9409-2AE4-4F88-9FDB-8BB3D1C8E634}"/>
                </a:ext>
              </a:extLst>
            </p:cNvPr>
            <p:cNvSpPr/>
            <p:nvPr/>
          </p:nvSpPr>
          <p:spPr>
            <a:xfrm>
              <a:off x="5208960" y="868662"/>
              <a:ext cx="1262262" cy="1282938"/>
            </a:xfrm>
            <a:prstGeom prst="donut">
              <a:avLst>
                <a:gd name="adj" fmla="val 8753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527F17-C337-4F2B-8AE6-6DD51D156710}"/>
              </a:ext>
            </a:extLst>
          </p:cNvPr>
          <p:cNvGrpSpPr/>
          <p:nvPr/>
        </p:nvGrpSpPr>
        <p:grpSpPr>
          <a:xfrm>
            <a:off x="701695" y="1294558"/>
            <a:ext cx="1166240" cy="1185342"/>
            <a:chOff x="2115921" y="882517"/>
            <a:chExt cx="1262262" cy="12829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DE152C-0047-4D92-A035-DC00B5691434}"/>
                </a:ext>
              </a:extLst>
            </p:cNvPr>
            <p:cNvSpPr/>
            <p:nvPr/>
          </p:nvSpPr>
          <p:spPr>
            <a:xfrm>
              <a:off x="2197348" y="968623"/>
              <a:ext cx="1110754" cy="1110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D8FE29B6-0A2E-4B8F-956F-E538370B4AC7}"/>
                </a:ext>
              </a:extLst>
            </p:cNvPr>
            <p:cNvSpPr/>
            <p:nvPr/>
          </p:nvSpPr>
          <p:spPr>
            <a:xfrm>
              <a:off x="2178690" y="1125653"/>
              <a:ext cx="1017442" cy="8980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CF211F12-BB21-463D-8AF8-BA4C09801FF5}"/>
                </a:ext>
              </a:extLst>
            </p:cNvPr>
            <p:cNvSpPr/>
            <p:nvPr/>
          </p:nvSpPr>
          <p:spPr>
            <a:xfrm>
              <a:off x="2115921" y="882517"/>
              <a:ext cx="1262262" cy="1282938"/>
            </a:xfrm>
            <a:prstGeom prst="donut">
              <a:avLst>
                <a:gd name="adj" fmla="val 8753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66801E7E-1D34-4211-8CC6-87C581507F19}"/>
              </a:ext>
            </a:extLst>
          </p:cNvPr>
          <p:cNvSpPr txBox="1">
            <a:spLocks/>
          </p:cNvSpPr>
          <p:nvPr/>
        </p:nvSpPr>
        <p:spPr>
          <a:xfrm>
            <a:off x="838200" y="747625"/>
            <a:ext cx="4497280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C207F8AA-63A3-43DF-A2B2-2EDDB15D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395" y="2663218"/>
            <a:ext cx="113188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 </a:t>
            </a:r>
            <a:endParaRPr lang="en-ID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ersegi Panjang 24">
            <a:extLst>
              <a:ext uri="{FF2B5EF4-FFF2-40B4-BE49-F238E27FC236}">
                <a16:creationId xmlns:a16="http://schemas.microsoft.com/office/drawing/2014/main" id="{44F3DA9F-8A64-42B6-8D18-4049FB92236A}"/>
              </a:ext>
            </a:extLst>
          </p:cNvPr>
          <p:cNvSpPr/>
          <p:nvPr/>
        </p:nvSpPr>
        <p:spPr>
          <a:xfrm>
            <a:off x="6413834" y="4479616"/>
            <a:ext cx="2089143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strength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durable (up to 10x than other materials)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Recyclable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9A1D805-699D-4D9A-9EA5-4D1C25EF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561" y="2660178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WOOD</a:t>
            </a:r>
            <a:endParaRPr lang="en-ID" altLang="en-US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ersegi Panjang 24">
            <a:extLst>
              <a:ext uri="{FF2B5EF4-FFF2-40B4-BE49-F238E27FC236}">
                <a16:creationId xmlns:a16="http://schemas.microsoft.com/office/drawing/2014/main" id="{DEA9AB0C-14D4-4EF6-808E-D16BB6BC8017}"/>
              </a:ext>
            </a:extLst>
          </p:cNvPr>
          <p:cNvSpPr/>
          <p:nvPr/>
        </p:nvSpPr>
        <p:spPr>
          <a:xfrm>
            <a:off x="9393473" y="4479616"/>
            <a:ext cx="2145914" cy="158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Renewable, recyclable, natural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energy production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FSC Certificate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added formaldehyde MDF</a:t>
            </a:r>
          </a:p>
        </p:txBody>
      </p:sp>
      <p:pic>
        <p:nvPicPr>
          <p:cNvPr id="8" name="Picture 4" descr="co2 icon - Google Search | Infographic, Icon, Google search">
            <a:extLst>
              <a:ext uri="{FF2B5EF4-FFF2-40B4-BE49-F238E27FC236}">
                <a16:creationId xmlns:a16="http://schemas.microsoft.com/office/drawing/2014/main" id="{6556BB51-AC9A-48BD-ABE3-66D7F936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42" y="3171358"/>
            <a:ext cx="1180960" cy="11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etal texture background Royalty Free Vector Image">
            <a:extLst>
              <a:ext uri="{FF2B5EF4-FFF2-40B4-BE49-F238E27FC236}">
                <a16:creationId xmlns:a16="http://schemas.microsoft.com/office/drawing/2014/main" id="{9041CB74-6CA8-490F-98F3-DE041C68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8"/>
          <a:stretch>
            <a:fillRect/>
          </a:stretch>
        </p:blipFill>
        <p:spPr bwMode="auto">
          <a:xfrm>
            <a:off x="6847397" y="3033106"/>
            <a:ext cx="11318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ight Wood Grain Background HD Stock Images | Shutterstock">
            <a:extLst>
              <a:ext uri="{FF2B5EF4-FFF2-40B4-BE49-F238E27FC236}">
                <a16:creationId xmlns:a16="http://schemas.microsoft.com/office/drawing/2014/main" id="{75920E97-89C7-46A3-B044-AC1891A6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5183" b="6519"/>
          <a:stretch>
            <a:fillRect/>
          </a:stretch>
        </p:blipFill>
        <p:spPr bwMode="auto">
          <a:xfrm>
            <a:off x="9749424" y="3052156"/>
            <a:ext cx="11303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ow to Reduce the Carbon Footprint in Your New Home">
            <a:extLst>
              <a:ext uri="{FF2B5EF4-FFF2-40B4-BE49-F238E27FC236}">
                <a16:creationId xmlns:a16="http://schemas.microsoft.com/office/drawing/2014/main" id="{3040ECFF-F3C2-4195-9DC7-0B57AD6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16269" r="19623" b="22569"/>
          <a:stretch>
            <a:fillRect/>
          </a:stretch>
        </p:blipFill>
        <p:spPr bwMode="auto">
          <a:xfrm>
            <a:off x="2998537" y="5670038"/>
            <a:ext cx="10239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2789AD-0A8E-4AE0-B27C-E8608F05D836}"/>
              </a:ext>
            </a:extLst>
          </p:cNvPr>
          <p:cNvGrpSpPr/>
          <p:nvPr/>
        </p:nvGrpSpPr>
        <p:grpSpPr>
          <a:xfrm>
            <a:off x="967666" y="1187962"/>
            <a:ext cx="10471189" cy="852220"/>
            <a:chOff x="932154" y="1187962"/>
            <a:chExt cx="10471189" cy="852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46EE0A-B923-4EF1-A273-A418FED994A9}"/>
                </a:ext>
              </a:extLst>
            </p:cNvPr>
            <p:cNvSpPr/>
            <p:nvPr/>
          </p:nvSpPr>
          <p:spPr>
            <a:xfrm>
              <a:off x="932154" y="1187962"/>
              <a:ext cx="10471189" cy="852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F03C87-0A0C-450F-BC62-F3AEA9E5083A}"/>
                </a:ext>
              </a:extLst>
            </p:cNvPr>
            <p:cNvSpPr txBox="1"/>
            <p:nvPr/>
          </p:nvSpPr>
          <p:spPr>
            <a:xfrm>
              <a:off x="932155" y="1280294"/>
              <a:ext cx="103359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</a:t>
              </a:r>
              <a:r>
                <a:rPr lang="sr-Latn-R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ARE</a:t>
              </a:r>
              <a:r>
                <a:rPr lang="en-GB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MANAGING TO REDUCE CARBON FOOTPRINT BY CAREFUL SELECTION OF MATERIALS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B589E6-83F7-450E-AAC1-3E1F5C2E475C}"/>
              </a:ext>
            </a:extLst>
          </p:cNvPr>
          <p:cNvGrpSpPr/>
          <p:nvPr/>
        </p:nvGrpSpPr>
        <p:grpSpPr>
          <a:xfrm>
            <a:off x="1402328" y="2803581"/>
            <a:ext cx="4265543" cy="1137678"/>
            <a:chOff x="933078" y="2289508"/>
            <a:chExt cx="4265543" cy="11376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786611-DE9C-4DD3-9147-7FFBDFC9A02B}"/>
                </a:ext>
              </a:extLst>
            </p:cNvPr>
            <p:cNvSpPr/>
            <p:nvPr/>
          </p:nvSpPr>
          <p:spPr>
            <a:xfrm>
              <a:off x="933078" y="2289508"/>
              <a:ext cx="4265543" cy="11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50CEBC-73F9-463D-B225-1BB45676DE3C}"/>
                </a:ext>
              </a:extLst>
            </p:cNvPr>
            <p:cNvSpPr txBox="1"/>
            <p:nvPr/>
          </p:nvSpPr>
          <p:spPr>
            <a:xfrm>
              <a:off x="1046447" y="2537186"/>
              <a:ext cx="39896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70AD4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SUSTAINABLE MATERIALS IN FOCUS</a:t>
              </a:r>
              <a:endParaRPr lang="en-GB" sz="2400" b="1" dirty="0">
                <a:solidFill>
                  <a:srgbClr val="70A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949767-6F56-43CB-9EF3-8A6F13569CB1}"/>
              </a:ext>
            </a:extLst>
          </p:cNvPr>
          <p:cNvGrpSpPr/>
          <p:nvPr/>
        </p:nvGrpSpPr>
        <p:grpSpPr>
          <a:xfrm>
            <a:off x="1402328" y="4301903"/>
            <a:ext cx="4265543" cy="1137678"/>
            <a:chOff x="933078" y="3718216"/>
            <a:chExt cx="4265543" cy="11376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F1D682-2411-4C86-B1E4-4A331E243C5C}"/>
                </a:ext>
              </a:extLst>
            </p:cNvPr>
            <p:cNvSpPr/>
            <p:nvPr/>
          </p:nvSpPr>
          <p:spPr>
            <a:xfrm>
              <a:off x="933078" y="3718216"/>
              <a:ext cx="4265543" cy="11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089E6A-6842-431B-A81A-E11DE5FF11BC}"/>
                </a:ext>
              </a:extLst>
            </p:cNvPr>
            <p:cNvSpPr txBox="1"/>
            <p:nvPr/>
          </p:nvSpPr>
          <p:spPr>
            <a:xfrm>
              <a:off x="1076994" y="3855796"/>
              <a:ext cx="39896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METAL AND WOOD USAGE DECREASING C02 EMISSION UP TO 25% 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AFA33994-BC53-4CA1-B711-E1AD2DB6E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010775" cy="361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TERIALS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EFFICIENCY EXAMPLE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F84362-1195-49A9-9642-9745038367C3}"/>
              </a:ext>
            </a:extLst>
          </p:cNvPr>
          <p:cNvGrpSpPr/>
          <p:nvPr/>
        </p:nvGrpSpPr>
        <p:grpSpPr>
          <a:xfrm>
            <a:off x="1176527" y="2729067"/>
            <a:ext cx="4265543" cy="1137678"/>
            <a:chOff x="933078" y="5130496"/>
            <a:chExt cx="4265543" cy="11376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B7B67D-0F43-4C4D-81E9-0F84D1C44640}"/>
                </a:ext>
              </a:extLst>
            </p:cNvPr>
            <p:cNvSpPr/>
            <p:nvPr/>
          </p:nvSpPr>
          <p:spPr>
            <a:xfrm>
              <a:off x="933078" y="5130496"/>
              <a:ext cx="4265543" cy="11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683BE-C0A7-437C-944C-642414F0CB94}"/>
                </a:ext>
              </a:extLst>
            </p:cNvPr>
            <p:cNvSpPr txBox="1"/>
            <p:nvPr/>
          </p:nvSpPr>
          <p:spPr>
            <a:xfrm>
              <a:off x="1059153" y="5376169"/>
              <a:ext cx="4139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70AD4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ARE ALWAYS LOOKING FOR MORE SUSTAINABLE TECHNOLOGY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D76D6C-047E-4AD7-B811-091A9D4E39D9}"/>
              </a:ext>
            </a:extLst>
          </p:cNvPr>
          <p:cNvGrpSpPr/>
          <p:nvPr/>
        </p:nvGrpSpPr>
        <p:grpSpPr>
          <a:xfrm>
            <a:off x="1176528" y="4778770"/>
            <a:ext cx="4265543" cy="1137678"/>
            <a:chOff x="984227" y="5663746"/>
            <a:chExt cx="4265543" cy="11376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D54A47-6445-4EDC-BAC4-B500EE0E938D}"/>
                </a:ext>
              </a:extLst>
            </p:cNvPr>
            <p:cNvSpPr/>
            <p:nvPr/>
          </p:nvSpPr>
          <p:spPr>
            <a:xfrm>
              <a:off x="984227" y="5663746"/>
              <a:ext cx="4265543" cy="113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CF2ADA-57D7-47E8-8CAB-F5915612836D}"/>
                </a:ext>
              </a:extLst>
            </p:cNvPr>
            <p:cNvSpPr txBox="1"/>
            <p:nvPr/>
          </p:nvSpPr>
          <p:spPr>
            <a:xfrm>
              <a:off x="1197114" y="5735969"/>
              <a:ext cx="39896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r-Latn-R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</a:t>
              </a: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2020 WE SAVE</a:t>
              </a:r>
              <a:r>
                <a:rPr lang="sr-Latn-R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sr-Latn-R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7544 </a:t>
              </a:r>
              <a:r>
                <a:rPr lang="sr-Latn-R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TONES</a:t>
              </a: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C02 THROUGH NEW TECHNOLOGY  </a:t>
              </a:r>
            </a:p>
          </p:txBody>
        </p:sp>
      </p:grpSp>
      <p:pic>
        <p:nvPicPr>
          <p:cNvPr id="15" name="Picture 20">
            <a:extLst>
              <a:ext uri="{FF2B5EF4-FFF2-40B4-BE49-F238E27FC236}">
                <a16:creationId xmlns:a16="http://schemas.microsoft.com/office/drawing/2014/main" id="{6F763738-E87F-41D6-A036-FE9D0377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47" y="2283775"/>
            <a:ext cx="5715570" cy="399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48D47F53-D03B-488B-B03A-ADCB662F824F}"/>
              </a:ext>
            </a:extLst>
          </p:cNvPr>
          <p:cNvSpPr/>
          <p:nvPr/>
        </p:nvSpPr>
        <p:spPr>
          <a:xfrm>
            <a:off x="9817950" y="4850993"/>
            <a:ext cx="300038" cy="30797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BA2F7D-515D-407B-A57A-3740361AF8EC}"/>
              </a:ext>
            </a:extLst>
          </p:cNvPr>
          <p:cNvGrpSpPr/>
          <p:nvPr/>
        </p:nvGrpSpPr>
        <p:grpSpPr>
          <a:xfrm>
            <a:off x="8747766" y="5233572"/>
            <a:ext cx="2440407" cy="794366"/>
            <a:chOff x="8825970" y="5233572"/>
            <a:chExt cx="2440407" cy="8771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E905AE-7817-4C74-866B-D72BA264FBCC}"/>
                </a:ext>
              </a:extLst>
            </p:cNvPr>
            <p:cNvSpPr/>
            <p:nvPr/>
          </p:nvSpPr>
          <p:spPr>
            <a:xfrm>
              <a:off x="8825970" y="5233572"/>
              <a:ext cx="2440407" cy="877163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65074-109C-4750-A7A6-98B6D3D86AD7}"/>
                </a:ext>
              </a:extLst>
            </p:cNvPr>
            <p:cNvSpPr txBox="1"/>
            <p:nvPr/>
          </p:nvSpPr>
          <p:spPr>
            <a:xfrm>
              <a:off x="8825970" y="5279739"/>
              <a:ext cx="244040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CO2 EMISSION IS ZERO!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D25FC4-2B85-4D8B-A4B0-BCC327D00283}"/>
              </a:ext>
            </a:extLst>
          </p:cNvPr>
          <p:cNvGrpSpPr/>
          <p:nvPr/>
        </p:nvGrpSpPr>
        <p:grpSpPr>
          <a:xfrm>
            <a:off x="8669998" y="4281351"/>
            <a:ext cx="2716935" cy="461666"/>
            <a:chOff x="9071235" y="4281351"/>
            <a:chExt cx="2370236" cy="4616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0EDC1E-F4B2-4D65-967A-F06BC1918516}"/>
                </a:ext>
              </a:extLst>
            </p:cNvPr>
            <p:cNvSpPr/>
            <p:nvPr/>
          </p:nvSpPr>
          <p:spPr>
            <a:xfrm>
              <a:off x="9139079" y="4281351"/>
              <a:ext cx="2128995" cy="461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75B59-FAF4-4520-976C-0D5064581EEA}"/>
                </a:ext>
              </a:extLst>
            </p:cNvPr>
            <p:cNvSpPr txBox="1"/>
            <p:nvPr/>
          </p:nvSpPr>
          <p:spPr>
            <a:xfrm>
              <a:off x="9071235" y="4340313"/>
              <a:ext cx="23702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 FIBBER LASER</a:t>
              </a:r>
              <a:endPara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F89774-07A9-4E6A-A08B-61697B248E90}"/>
              </a:ext>
            </a:extLst>
          </p:cNvPr>
          <p:cNvGrpSpPr/>
          <p:nvPr/>
        </p:nvGrpSpPr>
        <p:grpSpPr>
          <a:xfrm>
            <a:off x="933254" y="1187962"/>
            <a:ext cx="10505601" cy="852220"/>
            <a:chOff x="932154" y="1187962"/>
            <a:chExt cx="10471189" cy="8522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B2E1C2-5385-4F93-B620-0A34C57CBF72}"/>
                </a:ext>
              </a:extLst>
            </p:cNvPr>
            <p:cNvSpPr/>
            <p:nvPr/>
          </p:nvSpPr>
          <p:spPr>
            <a:xfrm>
              <a:off x="932154" y="1187962"/>
              <a:ext cx="10471189" cy="852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275F64-1C76-44E4-A2B8-E490EBCCF647}"/>
                </a:ext>
              </a:extLst>
            </p:cNvPr>
            <p:cNvSpPr txBox="1"/>
            <p:nvPr/>
          </p:nvSpPr>
          <p:spPr>
            <a:xfrm>
              <a:off x="932154" y="1443798"/>
              <a:ext cx="103557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ACHIEVING SIGNIFICANT ENERGY SAVINGS BY INVESTING IN GREEN TECHNOLOGY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88D6D81E-2757-444C-B7E9-2A80435DC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010775" cy="361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sr-Latn-R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EFFICIENCY EXAMPLE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FA33994-BC53-4CA1-B711-E1AD2DB6E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TERIALS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EFFICIENCY EXAMPLE – BAT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3" name="Grafikon 2">
            <a:extLst>
              <a:ext uri="{FF2B5EF4-FFF2-40B4-BE49-F238E27FC236}">
                <a16:creationId xmlns:a16="http://schemas.microsoft.com/office/drawing/2014/main" id="{B0BB521A-C03F-4ED9-8379-D7756D327702}"/>
              </a:ext>
            </a:extLst>
          </p:cNvPr>
          <p:cNvGraphicFramePr>
            <a:graphicFrameLocks/>
          </p:cNvGraphicFramePr>
          <p:nvPr/>
        </p:nvGraphicFramePr>
        <p:xfrm>
          <a:off x="5560609" y="1324515"/>
          <a:ext cx="6015085" cy="321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30">
            <a:extLst>
              <a:ext uri="{FF2B5EF4-FFF2-40B4-BE49-F238E27FC236}">
                <a16:creationId xmlns:a16="http://schemas.microsoft.com/office/drawing/2014/main" id="{58D2C04D-0664-49EF-B694-532AB527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03" y="727712"/>
            <a:ext cx="81160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“CLOONEY”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463801-4B86-477F-976F-735099242DC8}"/>
              </a:ext>
            </a:extLst>
          </p:cNvPr>
          <p:cNvSpPr/>
          <p:nvPr/>
        </p:nvSpPr>
        <p:spPr>
          <a:xfrm>
            <a:off x="729976" y="4742070"/>
            <a:ext cx="11298777" cy="2017942"/>
          </a:xfrm>
          <a:prstGeom prst="rect">
            <a:avLst/>
          </a:prstGeom>
          <a:solidFill>
            <a:srgbClr val="D4F4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 selecting optimal materials and making ‘ecology re-engineering’ during the early stage of this project, we managed to achieve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12% decrease in CO2 emission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Main substitutes were made in transferring acrylic components with metal ones where possible, without impacting the visual or structural requirements.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partnering with suppliers that are fully certified and compliant with eco-standards, we are managing to decrease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CO2 emission by 9% as an average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all materials. This has been ratified through ISO 20400 standard that BG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Reklam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obtained during 2020, which proofs our selection of suppliers and their material sourcing.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In total, we have managed to achieve </a:t>
            </a:r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21% of CO2 savings or total of 32 tones CO2!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7" name="Picture 34">
            <a:extLst>
              <a:ext uri="{FF2B5EF4-FFF2-40B4-BE49-F238E27FC236}">
                <a16:creationId xmlns:a16="http://schemas.microsoft.com/office/drawing/2014/main" id="{EF25890D-47F6-4327-8392-6F4A5FA3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65" y="353433"/>
            <a:ext cx="610496" cy="2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47A6B507-CF32-4329-B745-E7BC6B1A3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61" y="1315087"/>
            <a:ext cx="1616175" cy="3232349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C09B1F4B-97CD-4B76-A272-CA5772E10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/>
          <a:stretch/>
        </p:blipFill>
        <p:spPr>
          <a:xfrm>
            <a:off x="1220597" y="1310094"/>
            <a:ext cx="1772091" cy="11607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9E3E55-6C26-4E80-A5DC-4A51384596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1"/>
          <a:stretch/>
        </p:blipFill>
        <p:spPr>
          <a:xfrm>
            <a:off x="1220597" y="2587137"/>
            <a:ext cx="1772091" cy="19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Down 15">
            <a:extLst>
              <a:ext uri="{FF2B5EF4-FFF2-40B4-BE49-F238E27FC236}">
                <a16:creationId xmlns:a16="http://schemas.microsoft.com/office/drawing/2014/main" id="{48D47F53-D03B-488B-B03A-ADCB662F824F}"/>
              </a:ext>
            </a:extLst>
          </p:cNvPr>
          <p:cNvSpPr/>
          <p:nvPr/>
        </p:nvSpPr>
        <p:spPr>
          <a:xfrm>
            <a:off x="9817950" y="4850993"/>
            <a:ext cx="300038" cy="30797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8D6D81E-2757-444C-B7E9-2A80435DC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010775" cy="3619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on BAT Project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211D5-77E7-47DA-8996-2F527678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9" y="1560760"/>
            <a:ext cx="2364762" cy="444669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899C34-297C-4CF9-958C-36CDD6AA3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05792"/>
              </p:ext>
            </p:extLst>
          </p:nvPr>
        </p:nvGraphicFramePr>
        <p:xfrm>
          <a:off x="3454661" y="1560760"/>
          <a:ext cx="7997688" cy="44466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0839">
                  <a:extLst>
                    <a:ext uri="{9D8B030D-6E8A-4147-A177-3AD203B41FA5}">
                      <a16:colId xmlns:a16="http://schemas.microsoft.com/office/drawing/2014/main" val="157062417"/>
                    </a:ext>
                  </a:extLst>
                </a:gridCol>
                <a:gridCol w="622746">
                  <a:extLst>
                    <a:ext uri="{9D8B030D-6E8A-4147-A177-3AD203B41FA5}">
                      <a16:colId xmlns:a16="http://schemas.microsoft.com/office/drawing/2014/main" val="927839279"/>
                    </a:ext>
                  </a:extLst>
                </a:gridCol>
                <a:gridCol w="1383879">
                  <a:extLst>
                    <a:ext uri="{9D8B030D-6E8A-4147-A177-3AD203B41FA5}">
                      <a16:colId xmlns:a16="http://schemas.microsoft.com/office/drawing/2014/main" val="3685008710"/>
                    </a:ext>
                  </a:extLst>
                </a:gridCol>
                <a:gridCol w="726499">
                  <a:extLst>
                    <a:ext uri="{9D8B030D-6E8A-4147-A177-3AD203B41FA5}">
                      <a16:colId xmlns:a16="http://schemas.microsoft.com/office/drawing/2014/main" val="1133503752"/>
                    </a:ext>
                  </a:extLst>
                </a:gridCol>
                <a:gridCol w="1434575">
                  <a:extLst>
                    <a:ext uri="{9D8B030D-6E8A-4147-A177-3AD203B41FA5}">
                      <a16:colId xmlns:a16="http://schemas.microsoft.com/office/drawing/2014/main" val="1517440321"/>
                    </a:ext>
                  </a:extLst>
                </a:gridCol>
                <a:gridCol w="1434575">
                  <a:extLst>
                    <a:ext uri="{9D8B030D-6E8A-4147-A177-3AD203B41FA5}">
                      <a16:colId xmlns:a16="http://schemas.microsoft.com/office/drawing/2014/main" val="1305275815"/>
                    </a:ext>
                  </a:extLst>
                </a:gridCol>
                <a:gridCol w="1434575">
                  <a:extLst>
                    <a:ext uri="{9D8B030D-6E8A-4147-A177-3AD203B41FA5}">
                      <a16:colId xmlns:a16="http://schemas.microsoft.com/office/drawing/2014/main" val="3541443814"/>
                    </a:ext>
                  </a:extLst>
                </a:gridCol>
              </a:tblGrid>
              <a:tr h="1112329">
                <a:tc>
                  <a:txBody>
                    <a:bodyPr/>
                    <a:lstStyle/>
                    <a:p>
                      <a:r>
                        <a:rPr lang="en-GB" sz="1050" dirty="0"/>
                        <a:t>Unit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Does the material include recycled content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Weight of recycled content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Is the unit able to be recycled at end of life?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Weight able to be recycled (kg)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28895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Carcass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45.72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Steel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42911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Shelves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Steel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067902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3.656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3.656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Yes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3.656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9729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Topper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Yes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19965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Electric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2.136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Steel, Aluminium,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19921"/>
                  </a:ext>
                </a:extLst>
              </a:tr>
              <a:tr h="555728">
                <a:tc>
                  <a:txBody>
                    <a:bodyPr/>
                    <a:lstStyle/>
                    <a:p>
                      <a:r>
                        <a:rPr lang="en-GB" sz="1050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Cardboard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2.133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Yes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2.37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13013"/>
                  </a:ext>
                </a:extLst>
              </a:tr>
            </a:tbl>
          </a:graphicData>
        </a:graphic>
      </p:graphicFrame>
      <p:pic>
        <p:nvPicPr>
          <p:cNvPr id="7" name="Picture 34">
            <a:extLst>
              <a:ext uri="{FF2B5EF4-FFF2-40B4-BE49-F238E27FC236}">
                <a16:creationId xmlns:a16="http://schemas.microsoft.com/office/drawing/2014/main" id="{9F9769BD-9AC9-4FAF-82C0-E9614A7D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65" y="353433"/>
            <a:ext cx="610496" cy="2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657C9F-8477-4D65-82CB-2291674DE770}"/>
              </a:ext>
            </a:extLst>
          </p:cNvPr>
          <p:cNvSpPr/>
          <p:nvPr/>
        </p:nvSpPr>
        <p:spPr>
          <a:xfrm>
            <a:off x="0" y="4396"/>
            <a:ext cx="546755" cy="6853603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DBCB326-F929-441D-9DA7-B19ED18D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811" y="-23767"/>
            <a:ext cx="872675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Impact" panose="020B0806030902050204" pitchFamily="34" charset="0"/>
                <a:ea typeface="+mn-ea"/>
                <a:cs typeface="+mn-cs"/>
              </a:rPr>
              <a:t>CO2e </a:t>
            </a:r>
            <a:r>
              <a:rPr lang="en-GB" sz="2800" b="1" dirty="0">
                <a:latin typeface="Impact" panose="020B0806030902050204" pitchFamily="34" charset="0"/>
                <a:ea typeface="+mn-ea"/>
                <a:cs typeface="+mn-cs"/>
              </a:rPr>
              <a:t>BY</a:t>
            </a:r>
            <a:r>
              <a:rPr lang="sr-Latn-RS" sz="2800" b="1" dirty="0"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en-GB" sz="2800" b="1" dirty="0">
                <a:latin typeface="Impact" panose="020B0806030902050204" pitchFamily="34" charset="0"/>
                <a:ea typeface="+mn-ea"/>
                <a:cs typeface="+mn-cs"/>
              </a:rPr>
              <a:t>MATERIAL – BAT OVERALL H1 2022</a:t>
            </a:r>
            <a:endParaRPr lang="sr-Latn-RS" sz="2800" b="1" dirty="0"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8" name="Okvir za tekst 5">
            <a:extLst>
              <a:ext uri="{FF2B5EF4-FFF2-40B4-BE49-F238E27FC236}">
                <a16:creationId xmlns:a16="http://schemas.microsoft.com/office/drawing/2014/main" id="{6069FFD2-8961-4800-8F25-E0A03A1DD912}"/>
              </a:ext>
            </a:extLst>
          </p:cNvPr>
          <p:cNvSpPr txBox="1"/>
          <p:nvPr/>
        </p:nvSpPr>
        <p:spPr>
          <a:xfrm>
            <a:off x="1834987" y="5184910"/>
            <a:ext cx="496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Total 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carbon </a:t>
            </a:r>
            <a:r>
              <a:rPr lang="en-US" sz="14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footprint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expressed in terms of CO2e</a:t>
            </a:r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is 298,51 metric tons </a:t>
            </a:r>
          </a:p>
        </p:txBody>
      </p:sp>
      <p:graphicFrame>
        <p:nvGraphicFramePr>
          <p:cNvPr id="9" name="Grafikon 6">
            <a:extLst>
              <a:ext uri="{FF2B5EF4-FFF2-40B4-BE49-F238E27FC236}">
                <a16:creationId xmlns:a16="http://schemas.microsoft.com/office/drawing/2014/main" id="{C26A645A-41AE-439A-98EB-5CBABA43594D}"/>
              </a:ext>
            </a:extLst>
          </p:cNvPr>
          <p:cNvGraphicFramePr>
            <a:graphicFrameLocks/>
          </p:cNvGraphicFramePr>
          <p:nvPr/>
        </p:nvGraphicFramePr>
        <p:xfrm>
          <a:off x="1475139" y="1160575"/>
          <a:ext cx="5179334" cy="3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3DED0E57-72E8-4876-A650-135892C8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606" y="1500715"/>
            <a:ext cx="5804155" cy="3412909"/>
          </a:xfrm>
          <a:prstGeom prst="rect">
            <a:avLst/>
          </a:prstGeom>
        </p:spPr>
      </p:pic>
      <p:sp>
        <p:nvSpPr>
          <p:cNvPr id="10" name="Okvir za tekst 5">
            <a:extLst>
              <a:ext uri="{FF2B5EF4-FFF2-40B4-BE49-F238E27FC236}">
                <a16:creationId xmlns:a16="http://schemas.microsoft.com/office/drawing/2014/main" id="{F9567101-204C-4D85-9619-6D4B5DC9CE75}"/>
              </a:ext>
            </a:extLst>
          </p:cNvPr>
          <p:cNvSpPr txBox="1"/>
          <p:nvPr/>
        </p:nvSpPr>
        <p:spPr>
          <a:xfrm>
            <a:off x="6954309" y="4883097"/>
            <a:ext cx="5071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Total </a:t>
            </a:r>
            <a:r>
              <a:rPr lang="en-U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carbon footprint (expressed in terms of CO2e)</a:t>
            </a:r>
            <a:r>
              <a:rPr lang="sr-Latn-RS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 </a:t>
            </a:r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would be 367.16 metric tons if we hadn’t used RECYCABLE MATERIALS and/or alternatives to acrylic, PVC and PETG</a:t>
            </a:r>
            <a:endParaRPr lang="sr-Latn-RS" sz="1600" cap="all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EF60-F06C-42A5-B647-3D21F1E510BD}"/>
              </a:ext>
            </a:extLst>
          </p:cNvPr>
          <p:cNvSpPr/>
          <p:nvPr/>
        </p:nvSpPr>
        <p:spPr>
          <a:xfrm>
            <a:off x="3810605" y="5995705"/>
            <a:ext cx="5687735" cy="659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AB9E6-DBF2-4D21-A4ED-983125897280}"/>
              </a:ext>
            </a:extLst>
          </p:cNvPr>
          <p:cNvSpPr txBox="1"/>
          <p:nvPr/>
        </p:nvSpPr>
        <p:spPr>
          <a:xfrm>
            <a:off x="4477949" y="6027002"/>
            <a:ext cx="4721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68.65 metric tones of CO2e saved;</a:t>
            </a:r>
          </a:p>
          <a:p>
            <a:r>
              <a:rPr lang="en-GB" sz="1600" cap="all" dirty="0">
                <a:latin typeface="Franklin Gothic Demi" panose="020B0703020102020204" pitchFamily="34" charset="0"/>
                <a:cs typeface="Arial" panose="020B0604020202020204" pitchFamily="34" charset="0"/>
              </a:rPr>
              <a:t>19% saving – on track with our 5 YEAR plan!</a:t>
            </a:r>
          </a:p>
          <a:p>
            <a:endParaRPr lang="en-GB" sz="1600" cap="all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5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622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Franklin Gothic Demi</vt:lpstr>
      <vt:lpstr>Impact</vt:lpstr>
      <vt:lpstr>Open Sans</vt:lpstr>
      <vt:lpstr>Open Sans </vt:lpstr>
      <vt:lpstr>Wingdings</vt:lpstr>
      <vt:lpstr>Office Theme</vt:lpstr>
      <vt:lpstr>PowerPoint Presentation</vt:lpstr>
      <vt:lpstr>PowerPoint Presentation</vt:lpstr>
      <vt:lpstr>PowerPoint Presentation</vt:lpstr>
      <vt:lpstr>HOW WE CARE?</vt:lpstr>
      <vt:lpstr>MATERIALS EFFICIENCY EXAMPLE</vt:lpstr>
      <vt:lpstr>TECHNOLOGY EFFICIENCY EXAMPLE</vt:lpstr>
      <vt:lpstr>MATERIALS EFFICIENCY EXAMPLE – BAT</vt:lpstr>
      <vt:lpstr>Example on BAT Project</vt:lpstr>
      <vt:lpstr>CO2e BY MATERIAL – BAT OVERALL H1 2022</vt:lpstr>
      <vt:lpstr>ACCREDITATIONS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Kalezic</dc:creator>
  <cp:lastModifiedBy>Nemanja Stancic</cp:lastModifiedBy>
  <cp:revision>80</cp:revision>
  <dcterms:created xsi:type="dcterms:W3CDTF">2021-07-15T09:11:55Z</dcterms:created>
  <dcterms:modified xsi:type="dcterms:W3CDTF">2022-11-03T11:46:18Z</dcterms:modified>
</cp:coreProperties>
</file>