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500" r:id="rId2"/>
    <p:sldId id="38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AFB"/>
    <a:srgbClr val="D4F4F6"/>
    <a:srgbClr val="84EAF8"/>
    <a:srgbClr val="60E4F6"/>
    <a:srgbClr val="74DDE2"/>
    <a:srgbClr val="33A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5"/>
    <p:restoredTop sz="94674"/>
  </p:normalViewPr>
  <p:slideViewPr>
    <p:cSldViewPr snapToGrid="0">
      <p:cViewPr varScale="1">
        <p:scale>
          <a:sx n="106" d="100"/>
          <a:sy n="106" d="100"/>
        </p:scale>
        <p:origin x="9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kola\AppData\Local\Microsoft\Windows\INetCache\Content.Outlook\4BJVGL9S\BAT%20VYPE%20CO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rko\Radna%20povr&#353;ina\Tezine%20materijala%20za%20JTI%20R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sng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u="sng"/>
              <a:t>Carbon footprint CO2e (kg)</a:t>
            </a:r>
            <a:r>
              <a:rPr lang="sr-Latn-RS" sz="1600" b="1" u="sng"/>
              <a:t> by materials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sng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R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077-4856-A9C7-8C129C05350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077-4856-A9C7-8C129C05350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B077-4856-A9C7-8C129C05350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B077-4856-A9C7-8C129C05350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B077-4856-A9C7-8C129C05350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B077-4856-A9C7-8C129C05350B}"/>
              </c:ext>
            </c:extLst>
          </c:dPt>
          <c:dLbls>
            <c:dLbl>
              <c:idx val="0"/>
              <c:layout>
                <c:manualLayout>
                  <c:x val="0.12881355932203381"/>
                  <c:y val="-8.364700961940649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77-4856-A9C7-8C129C05350B}"/>
                </c:ext>
              </c:extLst>
            </c:dLbl>
            <c:dLbl>
              <c:idx val="1"/>
              <c:layout>
                <c:manualLayout>
                  <c:x val="0.25762711864406773"/>
                  <c:y val="4.182350480970228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77-4856-A9C7-8C129C05350B}"/>
                </c:ext>
              </c:extLst>
            </c:dLbl>
            <c:dLbl>
              <c:idx val="2"/>
              <c:layout>
                <c:manualLayout>
                  <c:x val="-0.16949152542372881"/>
                  <c:y val="9.201171058134671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77-4856-A9C7-8C129C05350B}"/>
                </c:ext>
              </c:extLst>
            </c:dLbl>
            <c:dLbl>
              <c:idx val="3"/>
              <c:layout>
                <c:manualLayout>
                  <c:x val="-0.23736180435072735"/>
                  <c:y val="0.1116331913968721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77-4856-A9C7-8C129C05350B}"/>
                </c:ext>
              </c:extLst>
            </c:dLbl>
            <c:dLbl>
              <c:idx val="4"/>
              <c:layout>
                <c:manualLayout>
                  <c:x val="-0.26553814671471149"/>
                  <c:y val="-3.748538647223676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77-4856-A9C7-8C129C05350B}"/>
                </c:ext>
              </c:extLst>
            </c:dLbl>
            <c:dLbl>
              <c:idx val="5"/>
              <c:layout>
                <c:manualLayout>
                  <c:x val="0.2441567685395257"/>
                  <c:y val="-6.766582031700242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077-4856-A9C7-8C129C0535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R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VYPE!$A$17:$A$22</c:f>
              <c:strCache>
                <c:ptCount val="6"/>
                <c:pt idx="0">
                  <c:v>STEEL</c:v>
                </c:pt>
                <c:pt idx="1">
                  <c:v>POLYMETHYL METHACRYLATE</c:v>
                </c:pt>
                <c:pt idx="2">
                  <c:v>ALUMINIUM</c:v>
                </c:pt>
                <c:pt idx="3">
                  <c:v>OTHER SHEET MATERIALS</c:v>
                </c:pt>
                <c:pt idx="4">
                  <c:v>RIGID PVC FOAM SHEET</c:v>
                </c:pt>
                <c:pt idx="5">
                  <c:v>PETG</c:v>
                </c:pt>
              </c:strCache>
            </c:strRef>
          </c:cat>
          <c:val>
            <c:numRef>
              <c:f>VYPE!$B$17:$B$22</c:f>
              <c:numCache>
                <c:formatCode>_(* #,##0_);_(* \(#,##0\);_(* "-"??_);_(@_)</c:formatCode>
                <c:ptCount val="6"/>
                <c:pt idx="0">
                  <c:v>57133.767199999973</c:v>
                </c:pt>
                <c:pt idx="1">
                  <c:v>41565.102127500017</c:v>
                </c:pt>
                <c:pt idx="2">
                  <c:v>38682.850752000006</c:v>
                </c:pt>
                <c:pt idx="3">
                  <c:v>7321.62</c:v>
                </c:pt>
                <c:pt idx="4">
                  <c:v>6551.7185999999974</c:v>
                </c:pt>
                <c:pt idx="5">
                  <c:v>1319.0167168000003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077-4856-A9C7-8C129C0535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bg1">
          <a:lumMod val="50000"/>
        </a:schemeClr>
      </a:solidFill>
    </a:ln>
    <a:effectLst>
      <a:outerShdw blurRad="50800" dist="38100" dir="8100000" algn="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sr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[Tezine materijala za JTI RN.xlsx]List1 (2)!Izvedena tabela1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7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/>
              <a:t>Carbon footprint CO2e (kg)</a:t>
            </a:r>
          </a:p>
        </c:rich>
      </c:tx>
      <c:layout>
        <c:manualLayout>
          <c:xMode val="edge"/>
          <c:yMode val="edge"/>
          <c:x val="0.39496173469387746"/>
          <c:y val="0.947499223361292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r-RS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r-R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>
              <a:lumMod val="80000"/>
              <a:lumOff val="20000"/>
            </a:schemeClr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35714285714285715"/>
              <c:y val="1.242621932277104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r-R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6">
              <a:lumMod val="60000"/>
            </a:schemeClr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8.9285714285714329E-2"/>
              <c:y val="-7.766387076731903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r-R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5">
              <a:lumMod val="60000"/>
            </a:schemeClr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6.3775510204081634E-2"/>
              <c:y val="-8.698353525939735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r-R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4">
              <a:lumMod val="60000"/>
            </a:schemeClr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18069727891156448"/>
              <c:y val="-9.009009009009008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r-R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3">
              <a:lumMod val="60000"/>
            </a:schemeClr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26998299319727881"/>
              <c:y val="-9.319664492078287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r-R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>
              <a:lumMod val="60000"/>
            </a:schemeClr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41028911564625836"/>
              <c:y val="-0.1304753028890959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r-R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>
              <a:lumMod val="60000"/>
            </a:schemeClr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15731292517006804"/>
              <c:y val="-6.523765144454803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r-R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5.1020408163265307E-2"/>
              <c:y val="-4.0385212799005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r-R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r-R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5.1020408163265307E-2"/>
              <c:y val="-4.0385212799005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r-R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15731292517006804"/>
              <c:y val="-6.523765144454803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r-R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41028911564625836"/>
              <c:y val="-0.1304753028890959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r-R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26998299319727881"/>
              <c:y val="-9.319664492078287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r-R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18069727891156448"/>
              <c:y val="-9.009009009009008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r-R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6.3775510204081634E-2"/>
              <c:y val="-8.698353525939735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r-R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8.9285714285714329E-2"/>
              <c:y val="-7.766387076731903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r-R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35714285714285715"/>
              <c:y val="1.242621932277104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r-R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r-R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5.1020408163265307E-2"/>
              <c:y val="-4.0385212799005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r-R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15731292517006804"/>
              <c:y val="-6.523765144454803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r-R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41028911564625836"/>
              <c:y val="-0.1304753028890959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r-R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26998299319727881"/>
              <c:y val="-9.319664492078287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r-R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18069727891156448"/>
              <c:y val="-9.009009009009008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r-R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6.3775510204081634E-2"/>
              <c:y val="-8.698353525939735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r-R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8.9285714285714329E-2"/>
              <c:y val="-7.766387076731903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r-R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35714285714285715"/>
              <c:y val="1.242621932277104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r-R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</c:pivotFmts>
    <c:plotArea>
      <c:layout/>
      <c:doughnutChart>
        <c:varyColors val="1"/>
        <c:ser>
          <c:idx val="0"/>
          <c:order val="0"/>
          <c:tx>
            <c:strRef>
              <c:f>'List1 (2)'!$B$3</c:f>
              <c:strCache>
                <c:ptCount val="1"/>
                <c:pt idx="0">
                  <c:v>Zbir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91-4AFC-B8FB-34C7D31737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91-4AFC-B8FB-34C7D31737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91-4AFC-B8FB-34C7D317378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191-4AFC-B8FB-34C7D317378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191-4AFC-B8FB-34C7D317378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191-4AFC-B8FB-34C7D317378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191-4AFC-B8FB-34C7D317378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191-4AFC-B8FB-34C7D317378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191-4AFC-B8FB-34C7D317378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191-4AFC-B8FB-34C7D317378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191-4AFC-B8FB-34C7D317378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9191-4AFC-B8FB-34C7D3173785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9191-4AFC-B8FB-34C7D3173785}"/>
              </c:ext>
            </c:extLst>
          </c:dPt>
          <c:dLbls>
            <c:dLbl>
              <c:idx val="5"/>
              <c:layout>
                <c:manualLayout>
                  <c:x val="-5.1020408163265307E-2"/>
                  <c:y val="-4.0385212799005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91-4AFC-B8FB-34C7D3173785}"/>
                </c:ext>
              </c:extLst>
            </c:dLbl>
            <c:dLbl>
              <c:idx val="6"/>
              <c:layout>
                <c:manualLayout>
                  <c:x val="-0.15731292517006804"/>
                  <c:y val="-6.523765144454803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91-4AFC-B8FB-34C7D3173785}"/>
                </c:ext>
              </c:extLst>
            </c:dLbl>
            <c:dLbl>
              <c:idx val="7"/>
              <c:layout>
                <c:manualLayout>
                  <c:x val="0.41028911564625836"/>
                  <c:y val="-0.1304753028890959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191-4AFC-B8FB-34C7D3173785}"/>
                </c:ext>
              </c:extLst>
            </c:dLbl>
            <c:dLbl>
              <c:idx val="8"/>
              <c:layout>
                <c:manualLayout>
                  <c:x val="0.26998299319727881"/>
                  <c:y val="-9.319664492078287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191-4AFC-B8FB-34C7D3173785}"/>
                </c:ext>
              </c:extLst>
            </c:dLbl>
            <c:dLbl>
              <c:idx val="9"/>
              <c:layout>
                <c:manualLayout>
                  <c:x val="0.18069727891156448"/>
                  <c:y val="-9.009009009009008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191-4AFC-B8FB-34C7D3173785}"/>
                </c:ext>
              </c:extLst>
            </c:dLbl>
            <c:dLbl>
              <c:idx val="10"/>
              <c:layout>
                <c:manualLayout>
                  <c:x val="6.3775510204081634E-2"/>
                  <c:y val="-8.698353525939735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191-4AFC-B8FB-34C7D3173785}"/>
                </c:ext>
              </c:extLst>
            </c:dLbl>
            <c:dLbl>
              <c:idx val="11"/>
              <c:layout>
                <c:manualLayout>
                  <c:x val="-8.9285714285714329E-2"/>
                  <c:y val="-7.766387076731903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191-4AFC-B8FB-34C7D3173785}"/>
                </c:ext>
              </c:extLst>
            </c:dLbl>
            <c:dLbl>
              <c:idx val="12"/>
              <c:layout>
                <c:manualLayout>
                  <c:x val="0.35714285714285715"/>
                  <c:y val="1.242621932277104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191-4AFC-B8FB-34C7D31737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R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'List1 (2)'!$A$4:$A$17</c:f>
              <c:strCache>
                <c:ptCount val="13"/>
                <c:pt idx="0">
                  <c:v>STEEL</c:v>
                </c:pt>
                <c:pt idx="1">
                  <c:v>POLYMETHYL METHACRYLATE</c:v>
                </c:pt>
                <c:pt idx="2">
                  <c:v>RIGID PVC FOAM SHEET</c:v>
                </c:pt>
                <c:pt idx="3">
                  <c:v>PVC</c:v>
                </c:pt>
                <c:pt idx="4">
                  <c:v>OTHER SHEET MATERIALS</c:v>
                </c:pt>
                <c:pt idx="5">
                  <c:v>PETG</c:v>
                </c:pt>
                <c:pt idx="6">
                  <c:v>POLYURETHANE FOAM</c:v>
                </c:pt>
                <c:pt idx="7">
                  <c:v>PAINTS</c:v>
                </c:pt>
                <c:pt idx="8">
                  <c:v>PLYWOOD</c:v>
                </c:pt>
                <c:pt idx="9">
                  <c:v>MDF</c:v>
                </c:pt>
                <c:pt idx="10">
                  <c:v>ALUMINIUM</c:v>
                </c:pt>
                <c:pt idx="11">
                  <c:v>POWDER (POWDER COATINGS)</c:v>
                </c:pt>
                <c:pt idx="12">
                  <c:v>COPPER</c:v>
                </c:pt>
              </c:strCache>
            </c:strRef>
          </c:cat>
          <c:val>
            <c:numRef>
              <c:f>'List1 (2)'!$B$4:$B$17</c:f>
              <c:numCache>
                <c:formatCode>#,##0</c:formatCode>
                <c:ptCount val="13"/>
                <c:pt idx="0">
                  <c:v>154399.33793039987</c:v>
                </c:pt>
                <c:pt idx="1">
                  <c:v>66580.901624999984</c:v>
                </c:pt>
                <c:pt idx="2">
                  <c:v>19659.853500000005</c:v>
                </c:pt>
                <c:pt idx="3">
                  <c:v>14263.499713999998</c:v>
                </c:pt>
                <c:pt idx="4">
                  <c:v>11636.941249999998</c:v>
                </c:pt>
                <c:pt idx="5">
                  <c:v>10495.267880389994</c:v>
                </c:pt>
                <c:pt idx="6">
                  <c:v>7273.4340000000011</c:v>
                </c:pt>
                <c:pt idx="7">
                  <c:v>4704.8264299999992</c:v>
                </c:pt>
                <c:pt idx="8">
                  <c:v>4287.7175456250006</c:v>
                </c:pt>
                <c:pt idx="9">
                  <c:v>2474.2219086000005</c:v>
                </c:pt>
                <c:pt idx="10">
                  <c:v>2222.6503040000007</c:v>
                </c:pt>
                <c:pt idx="11">
                  <c:v>303.17</c:v>
                </c:pt>
                <c:pt idx="12">
                  <c:v>207.05349312000018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9191-4AFC-B8FB-34C7D3173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600">
          <a:latin typeface="Arial" panose="020B0604020202020204" pitchFamily="34" charset="0"/>
          <a:cs typeface="Arial" panose="020B0604020202020204" pitchFamily="34" charset="0"/>
        </a:defRPr>
      </a:pPr>
      <a:endParaRPr lang="sr-R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8AEB4-EEE9-416B-A7CD-AD03E8DBA77F}" type="datetimeFigureOut">
              <a:rPr lang="en-GB" smtClean="0"/>
              <a:t>01/02/2023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B6FA4-B660-40BB-90CB-D400BC68B6F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246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>
            <a:extLst>
              <a:ext uri="{FF2B5EF4-FFF2-40B4-BE49-F238E27FC236}">
                <a16:creationId xmlns:a16="http://schemas.microsoft.com/office/drawing/2014/main" id="{D381311E-0672-0042-B027-BF2ECCACEB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672"/>
            <a:ext cx="1633538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34A35A4-D520-7B41-A831-5724DB4CD1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ME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5232CB-891B-DB49-BD8D-8335D9A8226C}"/>
              </a:ext>
            </a:extLst>
          </p:cNvPr>
          <p:cNvGrpSpPr/>
          <p:nvPr userDrawn="1"/>
        </p:nvGrpSpPr>
        <p:grpSpPr>
          <a:xfrm>
            <a:off x="4480051" y="2786493"/>
            <a:ext cx="2973687" cy="1643426"/>
            <a:chOff x="5161969" y="2688804"/>
            <a:chExt cx="1880177" cy="103909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2B3E33A-54F6-374E-A742-118A7A97A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1969" y="2688804"/>
              <a:ext cx="202045" cy="103909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286272-1D77-964B-A78B-83668666CB26}"/>
                </a:ext>
              </a:extLst>
            </p:cNvPr>
            <p:cNvSpPr txBox="1"/>
            <p:nvPr/>
          </p:nvSpPr>
          <p:spPr>
            <a:xfrm>
              <a:off x="5207573" y="2766603"/>
              <a:ext cx="1788968" cy="875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RS" sz="2800" b="1" spc="300" dirty="0">
                  <a:solidFill>
                    <a:schemeClr val="bg1"/>
                  </a:solidFill>
                  <a:latin typeface="Open Sans "/>
                  <a:ea typeface="Palatino" pitchFamily="2" charset="77"/>
                  <a:cs typeface="Verdana" panose="020B0604030504040204" pitchFamily="34" charset="0"/>
                </a:rPr>
                <a:t>PREMIUM</a:t>
              </a:r>
            </a:p>
            <a:p>
              <a:pPr algn="ctr"/>
              <a:r>
                <a:rPr lang="en-RS" sz="2800" spc="300" dirty="0">
                  <a:solidFill>
                    <a:schemeClr val="bg1"/>
                  </a:solidFill>
                  <a:latin typeface="Open Sans "/>
                  <a:ea typeface="Palatino" pitchFamily="2" charset="77"/>
                  <a:cs typeface="Verdana" panose="020B0604030504040204" pitchFamily="34" charset="0"/>
                </a:rPr>
                <a:t>POS</a:t>
              </a:r>
            </a:p>
            <a:p>
              <a:pPr algn="ctr"/>
              <a:r>
                <a:rPr lang="en-RS" sz="2800" b="1" spc="300" dirty="0">
                  <a:solidFill>
                    <a:schemeClr val="bg1"/>
                  </a:solidFill>
                  <a:latin typeface="Open Sans "/>
                  <a:ea typeface="Palatino" pitchFamily="2" charset="77"/>
                  <a:cs typeface="Verdana" panose="020B0604030504040204" pitchFamily="34" charset="0"/>
                </a:rPr>
                <a:t>INDUSTRY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D5F96DC-0FAF-F34B-B14C-0836687DB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6840101" y="2688804"/>
              <a:ext cx="202045" cy="1039091"/>
            </a:xfrm>
            <a:prstGeom prst="rect">
              <a:avLst/>
            </a:prstGeom>
          </p:spPr>
        </p:pic>
      </p:grpSp>
      <p:pic>
        <p:nvPicPr>
          <p:cNvPr id="18" name="Picture 5">
            <a:extLst>
              <a:ext uri="{FF2B5EF4-FFF2-40B4-BE49-F238E27FC236}">
                <a16:creationId xmlns:a16="http://schemas.microsoft.com/office/drawing/2014/main" id="{6B736D69-480D-D74F-AB4D-E8393C3E84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672"/>
            <a:ext cx="1633538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72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BF71F7-381B-AD47-91B9-D9075F2D2BD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309520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10A273-75DA-EF40-BD0F-FF41FFBCBA65}"/>
              </a:ext>
            </a:extLst>
          </p:cNvPr>
          <p:cNvSpPr/>
          <p:nvPr userDrawn="1"/>
        </p:nvSpPr>
        <p:spPr>
          <a:xfrm rot="5400000">
            <a:off x="11338772" y="-115660"/>
            <a:ext cx="505010" cy="1201445"/>
          </a:xfrm>
          <a:prstGeom prst="rect">
            <a:avLst/>
          </a:prstGeom>
          <a:solidFill>
            <a:srgbClr val="33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M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3D4B7C1-E54F-944D-9593-8C7C46A7E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067223" cy="362586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673F947-62D2-174F-A73C-7B2806448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330568"/>
            <a:ext cx="10152354" cy="496472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6E8054-289B-5643-8DAF-BBD1916750B9}"/>
              </a:ext>
            </a:extLst>
          </p:cNvPr>
          <p:cNvSpPr/>
          <p:nvPr userDrawn="1"/>
        </p:nvSpPr>
        <p:spPr>
          <a:xfrm>
            <a:off x="0" y="0"/>
            <a:ext cx="546397" cy="6858000"/>
          </a:xfrm>
          <a:prstGeom prst="rect">
            <a:avLst/>
          </a:prstGeom>
          <a:solidFill>
            <a:srgbClr val="33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M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BD4E21-5D00-244F-AA0F-285173465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104" y="265572"/>
            <a:ext cx="385070" cy="43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5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0BA822A-2FB6-2245-88E1-236CF1A2F170}"/>
              </a:ext>
            </a:extLst>
          </p:cNvPr>
          <p:cNvSpPr/>
          <p:nvPr userDrawn="1"/>
        </p:nvSpPr>
        <p:spPr>
          <a:xfrm>
            <a:off x="0" y="0"/>
            <a:ext cx="546397" cy="6858000"/>
          </a:xfrm>
          <a:prstGeom prst="rect">
            <a:avLst/>
          </a:prstGeom>
          <a:solidFill>
            <a:srgbClr val="33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M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E86C51-100C-9743-A1B2-3E33CE8071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85829" y="271606"/>
            <a:ext cx="352893" cy="41705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3D4B7C1-E54F-944D-9593-8C7C46A7E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362586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673F947-62D2-174F-A73C-7B2806448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199" y="1330568"/>
            <a:ext cx="10515599" cy="496472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C002A3-4AB2-FC4F-A9D6-0FE1713CFD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1" y="6295291"/>
            <a:ext cx="465734" cy="53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2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30316E-FD3F-4F9F-AFCE-B618C5BB3B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1432" y="1330568"/>
            <a:ext cx="5149515" cy="4964723"/>
          </a:xfrm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0B6E141-16E8-FC43-9015-9B0616C52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362586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39A60CD-0139-1D46-99EA-E2A5BF6C9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330568"/>
            <a:ext cx="5257800" cy="496472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287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30316E-FD3F-4F9F-AFCE-B618C5BB3B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1432" y="1330568"/>
            <a:ext cx="5149515" cy="4964723"/>
          </a:xfrm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DA9CB-D65F-1A47-90E3-2644ABEBEA35}"/>
              </a:ext>
            </a:extLst>
          </p:cNvPr>
          <p:cNvSpPr/>
          <p:nvPr userDrawn="1"/>
        </p:nvSpPr>
        <p:spPr>
          <a:xfrm rot="5400000">
            <a:off x="11338772" y="-115660"/>
            <a:ext cx="505010" cy="1201445"/>
          </a:xfrm>
          <a:prstGeom prst="rect">
            <a:avLst/>
          </a:prstGeom>
          <a:solidFill>
            <a:srgbClr val="33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M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0B6E141-16E8-FC43-9015-9B0616C52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362586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39A60CD-0139-1D46-99EA-E2A5BF6C9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330568"/>
            <a:ext cx="5257800" cy="496472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16E615-323E-3149-BDB3-CABDE1A713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104" y="265572"/>
            <a:ext cx="385070" cy="43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8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AA87F4-8B98-6543-9FCD-ACD13C3DBD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M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506C2-46E2-404A-A0A1-718135E62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161" y="2786493"/>
            <a:ext cx="319554" cy="16434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5838CC-7947-254B-99BF-4B61372B4764}"/>
              </a:ext>
            </a:extLst>
          </p:cNvPr>
          <p:cNvSpPr txBox="1"/>
          <p:nvPr/>
        </p:nvSpPr>
        <p:spPr>
          <a:xfrm>
            <a:off x="4670099" y="3152489"/>
            <a:ext cx="2829432" cy="954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RS" sz="2800" b="1" spc="300" dirty="0">
                <a:solidFill>
                  <a:schemeClr val="bg1"/>
                </a:solidFill>
                <a:latin typeface="Open Sans "/>
                <a:ea typeface="Palatino" pitchFamily="2" charset="77"/>
                <a:cs typeface="Verdana" panose="020B0604030504040204" pitchFamily="34" charset="0"/>
              </a:rPr>
              <a:t>THANK</a:t>
            </a:r>
          </a:p>
          <a:p>
            <a:pPr algn="ctr"/>
            <a:r>
              <a:rPr lang="en-RS" sz="2800" b="1" spc="300" dirty="0">
                <a:solidFill>
                  <a:schemeClr val="bg1"/>
                </a:solidFill>
                <a:latin typeface="Open Sans "/>
                <a:ea typeface="Palatino" pitchFamily="2" charset="77"/>
                <a:cs typeface="Verdana" panose="020B0604030504040204" pitchFamily="34" charset="0"/>
              </a:rPr>
              <a:t>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91C37B-4295-EA4B-86EE-9258B03A7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263285" y="2786493"/>
            <a:ext cx="319554" cy="16434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54D288-E3E9-D749-9D6B-F7C4C7DA52D7}"/>
              </a:ext>
            </a:extLst>
          </p:cNvPr>
          <p:cNvSpPr txBox="1"/>
          <p:nvPr userDrawn="1"/>
        </p:nvSpPr>
        <p:spPr>
          <a:xfrm>
            <a:off x="5108028" y="6203205"/>
            <a:ext cx="1975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R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www.bgreklam.com</a:t>
            </a:r>
          </a:p>
        </p:txBody>
      </p:sp>
    </p:spTree>
    <p:extLst>
      <p:ext uri="{BB962C8B-B14F-4D97-AF65-F5344CB8AC3E}">
        <p14:creationId xmlns:p14="http://schemas.microsoft.com/office/powerpoint/2010/main" val="373544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498D-CFC9-4408-B8F5-A1E04D78EBFA}" type="datetimeFigureOut">
              <a:rPr lang="en-GB" smtClean="0"/>
              <a:t>01/02/2023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71F4-A4A8-4F14-8279-0DD0F8AE53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35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92830-467A-47C8-8A1C-BE96E724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51469-854D-41BE-989E-E26E3631C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2343D-EFDC-4390-814F-79B142BF6D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A8E10-3269-4272-98C6-54BF70F8EA01}" type="datetimeFigureOut">
              <a:rPr lang="en-GB" smtClean="0"/>
              <a:t>01/02/2023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47750-CCEB-4E86-9322-F22E1EBAB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1882A-8986-435A-A04F-3939DF63C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B54B8-17AC-4CCA-8F7D-C19C91B8E1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25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7" r:id="rId5"/>
    <p:sldLayoutId id="2147483659" r:id="rId6"/>
    <p:sldLayoutId id="2147483655" r:id="rId7"/>
    <p:sldLayoutId id="214748366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AFA33994-BC53-4CA1-B711-E1AD2DB6E7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TERIALS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EFFICIENCY EXAMPLE – BAT</a:t>
            </a:r>
            <a:endParaRPr lang="en-GB" sz="28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3" name="Grafikon 2">
            <a:extLst>
              <a:ext uri="{FF2B5EF4-FFF2-40B4-BE49-F238E27FC236}">
                <a16:creationId xmlns:a16="http://schemas.microsoft.com/office/drawing/2014/main" id="{B0BB521A-C03F-4ED9-8379-D7756D327702}"/>
              </a:ext>
            </a:extLst>
          </p:cNvPr>
          <p:cNvGraphicFramePr>
            <a:graphicFrameLocks/>
          </p:cNvGraphicFramePr>
          <p:nvPr/>
        </p:nvGraphicFramePr>
        <p:xfrm>
          <a:off x="5560609" y="1324515"/>
          <a:ext cx="6015085" cy="3213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30">
            <a:extLst>
              <a:ext uri="{FF2B5EF4-FFF2-40B4-BE49-F238E27FC236}">
                <a16:creationId xmlns:a16="http://schemas.microsoft.com/office/drawing/2014/main" id="{58D2C04D-0664-49EF-B694-532AB5272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303" y="727712"/>
            <a:ext cx="811600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“CLOONEY”</a:t>
            </a:r>
            <a:endParaRPr lang="en-GB" sz="2000" b="1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463801-4B86-477F-976F-735099242DC8}"/>
              </a:ext>
            </a:extLst>
          </p:cNvPr>
          <p:cNvSpPr/>
          <p:nvPr/>
        </p:nvSpPr>
        <p:spPr>
          <a:xfrm>
            <a:off x="729976" y="4742070"/>
            <a:ext cx="11298777" cy="2017942"/>
          </a:xfrm>
          <a:prstGeom prst="rect">
            <a:avLst/>
          </a:prstGeom>
          <a:solidFill>
            <a:srgbClr val="D4F4F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By selecting optimal materials and making ‘ecology re-engineering’ during the early stage of this project, we managed to achieve </a:t>
            </a:r>
            <a:r>
              <a:rPr lang="en-US" sz="1400" b="1" u="sng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12% decrease in CO2 emission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Main substitutes were made in transferring acrylic components with metal ones where possible, without impacting the visual or structural requirements. 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Through partnering with suppliers that are fully certified and compliant with eco-standards, we are managing to decrease </a:t>
            </a:r>
            <a:r>
              <a:rPr lang="en-US" sz="1400" b="1" u="sng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CO2 emission by 9% as an average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of all materials. This has been ratified through ISO 20400 standard that BG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Reklam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obtained during 2020, which proofs our selection of suppliers and their material sourcing.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In total, we have managed to achieve </a:t>
            </a:r>
            <a:r>
              <a:rPr lang="en-US" sz="1400" b="1" u="sng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21% of CO2 savings or total of 32 tones CO2!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7" name="Picture 34">
            <a:extLst>
              <a:ext uri="{FF2B5EF4-FFF2-40B4-BE49-F238E27FC236}">
                <a16:creationId xmlns:a16="http://schemas.microsoft.com/office/drawing/2014/main" id="{EF25890D-47F6-4327-8392-6F4A5FA3F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065" y="353433"/>
            <a:ext cx="610496" cy="26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A picture containing text, floor, indoor&#10;&#10;Description automatically generated">
            <a:extLst>
              <a:ext uri="{FF2B5EF4-FFF2-40B4-BE49-F238E27FC236}">
                <a16:creationId xmlns:a16="http://schemas.microsoft.com/office/drawing/2014/main" id="{47A6B507-CF32-4329-B745-E7BC6B1A3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61" y="1315087"/>
            <a:ext cx="1616175" cy="3232349"/>
          </a:xfrm>
          <a:prstGeom prst="rect">
            <a:avLst/>
          </a:prstGeom>
        </p:spPr>
      </p:pic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C09B1F4B-97CD-4B76-A272-CA5772E108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5"/>
          <a:stretch/>
        </p:blipFill>
        <p:spPr>
          <a:xfrm>
            <a:off x="1220597" y="1310094"/>
            <a:ext cx="1772091" cy="11607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79E3E55-6C26-4E80-A5DC-4A51384596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61"/>
          <a:stretch/>
        </p:blipFill>
        <p:spPr>
          <a:xfrm>
            <a:off x="1220597" y="2587137"/>
            <a:ext cx="1772091" cy="197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19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657C9F-8477-4D65-82CB-2291674DE770}"/>
              </a:ext>
            </a:extLst>
          </p:cNvPr>
          <p:cNvSpPr/>
          <p:nvPr/>
        </p:nvSpPr>
        <p:spPr>
          <a:xfrm>
            <a:off x="0" y="4396"/>
            <a:ext cx="546755" cy="6853603"/>
          </a:xfrm>
          <a:prstGeom prst="rect">
            <a:avLst/>
          </a:prstGeom>
          <a:solidFill>
            <a:srgbClr val="33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3DBCB326-F929-441D-9DA7-B19ED18D5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811" y="-23767"/>
            <a:ext cx="872675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Impact" panose="020B0806030902050204" pitchFamily="34" charset="0"/>
                <a:ea typeface="+mn-ea"/>
                <a:cs typeface="+mn-cs"/>
              </a:rPr>
              <a:t>CO2e </a:t>
            </a:r>
            <a:r>
              <a:rPr lang="en-GB" sz="2800" b="1" dirty="0">
                <a:latin typeface="Impact" panose="020B0806030902050204" pitchFamily="34" charset="0"/>
                <a:ea typeface="+mn-ea"/>
                <a:cs typeface="+mn-cs"/>
              </a:rPr>
              <a:t>BY</a:t>
            </a:r>
            <a:r>
              <a:rPr lang="sr-Latn-RS" sz="2800" b="1" dirty="0">
                <a:latin typeface="Impact" panose="020B0806030902050204" pitchFamily="34" charset="0"/>
                <a:ea typeface="+mn-ea"/>
                <a:cs typeface="+mn-cs"/>
              </a:rPr>
              <a:t> </a:t>
            </a:r>
            <a:r>
              <a:rPr lang="en-GB" sz="2800" b="1" dirty="0">
                <a:latin typeface="Impact" panose="020B0806030902050204" pitchFamily="34" charset="0"/>
                <a:ea typeface="+mn-ea"/>
                <a:cs typeface="+mn-cs"/>
              </a:rPr>
              <a:t>MATERIAL – BAT OVERALL H1 2022</a:t>
            </a:r>
            <a:endParaRPr lang="sr-Latn-RS" sz="2800" b="1" dirty="0"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8" name="Okvir za tekst 5">
            <a:extLst>
              <a:ext uri="{FF2B5EF4-FFF2-40B4-BE49-F238E27FC236}">
                <a16:creationId xmlns:a16="http://schemas.microsoft.com/office/drawing/2014/main" id="{6069FFD2-8961-4800-8F25-E0A03A1DD912}"/>
              </a:ext>
            </a:extLst>
          </p:cNvPr>
          <p:cNvSpPr txBox="1"/>
          <p:nvPr/>
        </p:nvSpPr>
        <p:spPr>
          <a:xfrm>
            <a:off x="1834987" y="5184910"/>
            <a:ext cx="4965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cap="all" dirty="0">
                <a:latin typeface="Franklin Gothic Demi" panose="020B0703020102020204" pitchFamily="34" charset="0"/>
                <a:cs typeface="Arial" panose="020B0604020202020204" pitchFamily="34" charset="0"/>
              </a:rPr>
              <a:t>Total </a:t>
            </a:r>
            <a:r>
              <a:rPr lang="en-US" sz="1600" cap="all" dirty="0">
                <a:latin typeface="Franklin Gothic Demi" panose="020B0703020102020204" pitchFamily="34" charset="0"/>
                <a:cs typeface="Arial" panose="020B0604020202020204" pitchFamily="34" charset="0"/>
              </a:rPr>
              <a:t>carbon </a:t>
            </a:r>
            <a:r>
              <a:rPr lang="en-US" sz="1400" cap="all" dirty="0">
                <a:latin typeface="Franklin Gothic Demi" panose="020B0703020102020204" pitchFamily="34" charset="0"/>
                <a:cs typeface="Arial" panose="020B0604020202020204" pitchFamily="34" charset="0"/>
              </a:rPr>
              <a:t>footprint</a:t>
            </a:r>
            <a:r>
              <a:rPr lang="en-US" sz="1600" cap="all" dirty="0">
                <a:latin typeface="Franklin Gothic Demi" panose="020B0703020102020204" pitchFamily="34" charset="0"/>
                <a:cs typeface="Arial" panose="020B0604020202020204" pitchFamily="34" charset="0"/>
              </a:rPr>
              <a:t> expressed in terms of CO2e</a:t>
            </a:r>
            <a:r>
              <a:rPr lang="sr-Latn-RS" sz="1600" cap="all" dirty="0">
                <a:latin typeface="Franklin Gothic Demi" panose="020B0703020102020204" pitchFamily="34" charset="0"/>
                <a:cs typeface="Arial" panose="020B0604020202020204" pitchFamily="34" charset="0"/>
              </a:rPr>
              <a:t> is 298,51 metric tons </a:t>
            </a:r>
          </a:p>
        </p:txBody>
      </p:sp>
      <p:graphicFrame>
        <p:nvGraphicFramePr>
          <p:cNvPr id="9" name="Grafikon 6">
            <a:extLst>
              <a:ext uri="{FF2B5EF4-FFF2-40B4-BE49-F238E27FC236}">
                <a16:creationId xmlns:a16="http://schemas.microsoft.com/office/drawing/2014/main" id="{C26A645A-41AE-439A-98EB-5CBABA43594D}"/>
              </a:ext>
            </a:extLst>
          </p:cNvPr>
          <p:cNvGraphicFramePr>
            <a:graphicFrameLocks/>
          </p:cNvGraphicFramePr>
          <p:nvPr/>
        </p:nvGraphicFramePr>
        <p:xfrm>
          <a:off x="1475139" y="1160575"/>
          <a:ext cx="5179334" cy="3833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Graphic 4">
            <a:extLst>
              <a:ext uri="{FF2B5EF4-FFF2-40B4-BE49-F238E27FC236}">
                <a16:creationId xmlns:a16="http://schemas.microsoft.com/office/drawing/2014/main" id="{3DED0E57-72E8-4876-A650-135892C88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1606" y="1500715"/>
            <a:ext cx="5804155" cy="3412909"/>
          </a:xfrm>
          <a:prstGeom prst="rect">
            <a:avLst/>
          </a:prstGeom>
        </p:spPr>
      </p:pic>
      <p:sp>
        <p:nvSpPr>
          <p:cNvPr id="10" name="Okvir za tekst 5">
            <a:extLst>
              <a:ext uri="{FF2B5EF4-FFF2-40B4-BE49-F238E27FC236}">
                <a16:creationId xmlns:a16="http://schemas.microsoft.com/office/drawing/2014/main" id="{F9567101-204C-4D85-9619-6D4B5DC9CE75}"/>
              </a:ext>
            </a:extLst>
          </p:cNvPr>
          <p:cNvSpPr txBox="1"/>
          <p:nvPr/>
        </p:nvSpPr>
        <p:spPr>
          <a:xfrm>
            <a:off x="6954309" y="4883097"/>
            <a:ext cx="5071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cap="all" dirty="0">
                <a:latin typeface="Franklin Gothic Demi" panose="020B0703020102020204" pitchFamily="34" charset="0"/>
                <a:cs typeface="Arial" panose="020B0604020202020204" pitchFamily="34" charset="0"/>
              </a:rPr>
              <a:t>Total </a:t>
            </a:r>
            <a:r>
              <a:rPr lang="en-US" sz="1600" cap="all" dirty="0">
                <a:latin typeface="Franklin Gothic Demi" panose="020B0703020102020204" pitchFamily="34" charset="0"/>
                <a:cs typeface="Arial" panose="020B0604020202020204" pitchFamily="34" charset="0"/>
              </a:rPr>
              <a:t>carbon footprint (expressed in terms of CO2e)</a:t>
            </a:r>
            <a:r>
              <a:rPr lang="sr-Latn-RS" sz="1600" cap="all" dirty="0">
                <a:latin typeface="Franklin Gothic Demi" panose="020B0703020102020204" pitchFamily="34" charset="0"/>
                <a:cs typeface="Arial" panose="020B0604020202020204" pitchFamily="34" charset="0"/>
              </a:rPr>
              <a:t> </a:t>
            </a:r>
            <a:r>
              <a:rPr lang="en-GB" sz="1600" cap="all" dirty="0">
                <a:latin typeface="Franklin Gothic Demi" panose="020B0703020102020204" pitchFamily="34" charset="0"/>
                <a:cs typeface="Arial" panose="020B0604020202020204" pitchFamily="34" charset="0"/>
              </a:rPr>
              <a:t>would be 367.16 metric tons if we hadn’t used RECYCABLE MATERIALS and/or alternatives to acrylic, PVC and PETG</a:t>
            </a:r>
            <a:endParaRPr lang="sr-Latn-RS" sz="1600" cap="all" dirty="0">
              <a:latin typeface="Franklin Gothic Demi" panose="020B07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FEEF60-F06C-42A5-B647-3D21F1E510BD}"/>
              </a:ext>
            </a:extLst>
          </p:cNvPr>
          <p:cNvSpPr/>
          <p:nvPr/>
        </p:nvSpPr>
        <p:spPr>
          <a:xfrm>
            <a:off x="3810605" y="5995705"/>
            <a:ext cx="5687735" cy="6595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6AB9E6-DBF2-4D21-A4ED-983125897280}"/>
              </a:ext>
            </a:extLst>
          </p:cNvPr>
          <p:cNvSpPr txBox="1"/>
          <p:nvPr/>
        </p:nvSpPr>
        <p:spPr>
          <a:xfrm>
            <a:off x="4477949" y="6027002"/>
            <a:ext cx="47211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cap="all" dirty="0">
                <a:latin typeface="Franklin Gothic Demi" panose="020B0703020102020204" pitchFamily="34" charset="0"/>
                <a:cs typeface="Arial" panose="020B0604020202020204" pitchFamily="34" charset="0"/>
              </a:rPr>
              <a:t>68.65 metric tones of CO2e saved;</a:t>
            </a:r>
          </a:p>
          <a:p>
            <a:r>
              <a:rPr lang="en-GB" sz="1600" cap="all" dirty="0">
                <a:latin typeface="Franklin Gothic Demi" panose="020B0703020102020204" pitchFamily="34" charset="0"/>
                <a:cs typeface="Arial" panose="020B0604020202020204" pitchFamily="34" charset="0"/>
              </a:rPr>
              <a:t>19% saving – on track with our 5 YEAR plan!</a:t>
            </a:r>
          </a:p>
          <a:p>
            <a:endParaRPr lang="en-GB" sz="1600" cap="all" dirty="0">
              <a:latin typeface="Franklin Gothic Demi" panose="020B07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853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4666</TotalTime>
  <Words>280</Words>
  <Application>Microsoft Office PowerPoint</Application>
  <PresentationFormat>Widescreen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Franklin Gothic Demi</vt:lpstr>
      <vt:lpstr>Impact</vt:lpstr>
      <vt:lpstr>Open Sans</vt:lpstr>
      <vt:lpstr>Open Sans </vt:lpstr>
      <vt:lpstr>Office Theme</vt:lpstr>
      <vt:lpstr>MATERIALS EFFICIENCY EXAMPLE – BAT</vt:lpstr>
      <vt:lpstr>CO2e BY MATERIAL – BAT OVERALL H1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Kalezic</dc:creator>
  <cp:lastModifiedBy>Milos Cubrilo</cp:lastModifiedBy>
  <cp:revision>81</cp:revision>
  <dcterms:created xsi:type="dcterms:W3CDTF">2021-07-15T09:11:55Z</dcterms:created>
  <dcterms:modified xsi:type="dcterms:W3CDTF">2023-02-01T15:31:35Z</dcterms:modified>
</cp:coreProperties>
</file>