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63" r:id="rId2"/>
    <p:sldId id="295" r:id="rId3"/>
    <p:sldId id="311" r:id="rId4"/>
    <p:sldId id="308" r:id="rId5"/>
    <p:sldId id="315" r:id="rId6"/>
    <p:sldId id="312" r:id="rId7"/>
    <p:sldId id="313" r:id="rId8"/>
    <p:sldId id="314" r:id="rId9"/>
    <p:sldId id="301" r:id="rId10"/>
    <p:sldId id="288" r:id="rId11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BF"/>
    <a:srgbClr val="BFA88D"/>
    <a:srgbClr val="0066FF"/>
    <a:srgbClr val="FCFBFB"/>
    <a:srgbClr val="0282BF"/>
    <a:srgbClr val="FFFFFF"/>
    <a:srgbClr val="797495"/>
    <a:srgbClr val="0E88C3"/>
    <a:srgbClr val="AD816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kola\AppData\Local\Microsoft\Windows\INetCache\Content.Outlook\4BJVGL9S\BAT%20VYPE%20CO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Carbon footprint CO2e (kg)</a:t>
            </a:r>
            <a:r>
              <a:rPr lang="sr-Latn-RS"/>
              <a:t> by materials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sr-R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7561-4470-A054-8C4AB5A97F79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7561-4470-A054-8C4AB5A97F79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7561-4470-A054-8C4AB5A97F79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7561-4470-A054-8C4AB5A97F79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7561-4470-A054-8C4AB5A97F79}"/>
              </c:ext>
            </c:extLst>
          </c:dPt>
          <c:dPt>
            <c:idx val="5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7561-4470-A054-8C4AB5A97F79}"/>
              </c:ext>
            </c:extLst>
          </c:dPt>
          <c:dLbls>
            <c:dLbl>
              <c:idx val="0"/>
              <c:layout>
                <c:manualLayout>
                  <c:x val="0.12881355932203381"/>
                  <c:y val="-8.3647009619406496E-3"/>
                </c:manualLayout>
              </c:layout>
              <c:tx>
                <c:rich>
                  <a:bodyPr/>
                  <a:lstStyle/>
                  <a:p>
                    <a:fld id="{0C6BCC51-262F-43D6-82FD-A10FE25F837E}" type="CATEGORYNAME">
                      <a:rPr lang="en-US" sz="140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[CATEGORY NAME]</a:t>
                    </a:fld>
                    <a:r>
                      <a:rPr lang="en-US" sz="1400" baseline="0" dirty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
</a:t>
                    </a:r>
                    <a:fld id="{55AB17F9-0A09-41D0-A8BE-1A73F310104B}" type="PERCENTAGE">
                      <a:rPr lang="en-US" sz="1400" baseline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[PERCENTAGE]</a:t>
                    </a:fld>
                    <a:endParaRPr lang="en-US" sz="1400" baseline="0" dirty="0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561-4470-A054-8C4AB5A97F79}"/>
                </c:ext>
              </c:extLst>
            </c:dLbl>
            <c:dLbl>
              <c:idx val="1"/>
              <c:layout>
                <c:manualLayout>
                  <c:x val="0.25762711864406773"/>
                  <c:y val="4.1823504809702285E-3"/>
                </c:manualLayout>
              </c:layout>
              <c:tx>
                <c:rich>
                  <a:bodyPr/>
                  <a:lstStyle/>
                  <a:p>
                    <a:fld id="{1DC52681-0028-4DE3-9672-39DB9C3D39C3}" type="CATEGORYNAME">
                      <a:rPr lang="en-US" sz="140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[CATEGORY NAME]</a:t>
                    </a:fld>
                    <a:r>
                      <a:rPr lang="en-US" sz="1400" baseline="0" dirty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
</a:t>
                    </a:r>
                    <a:fld id="{CB72EBBC-3702-4006-A8CD-95B533705214}" type="PERCENTAGE">
                      <a:rPr lang="en-US" sz="1400" baseline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[PERCENTAGE]</a:t>
                    </a:fld>
                    <a:endParaRPr lang="en-US" sz="1400" baseline="0" dirty="0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61-4470-A054-8C4AB5A97F79}"/>
                </c:ext>
              </c:extLst>
            </c:dLbl>
            <c:dLbl>
              <c:idx val="2"/>
              <c:layout>
                <c:manualLayout>
                  <c:x val="-0.16949152542372881"/>
                  <c:y val="9.2011710581346717E-2"/>
                </c:manualLayout>
              </c:layout>
              <c:tx>
                <c:rich>
                  <a:bodyPr/>
                  <a:lstStyle/>
                  <a:p>
                    <a:fld id="{55C37C3B-0D8B-495A-AB00-040A727E5A0A}" type="CATEGORYNAME">
                      <a:rPr lang="en-US" sz="1400" dirty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[CATEGORY NAME]</a:t>
                    </a:fld>
                    <a:r>
                      <a:rPr lang="en-US" sz="1400" baseline="0" dirty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
</a:t>
                    </a:r>
                    <a:fld id="{BBA235BC-9269-4A54-B03F-D906D914EE48}" type="PERCENTAGE">
                      <a:rPr lang="en-US" sz="1400" baseline="0" dirty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[PERCENTAGE]</a:t>
                    </a:fld>
                    <a:endParaRPr lang="en-US" sz="1400" baseline="0" dirty="0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561-4470-A054-8C4AB5A97F79}"/>
                </c:ext>
              </c:extLst>
            </c:dLbl>
            <c:dLbl>
              <c:idx val="3"/>
              <c:layout>
                <c:manualLayout>
                  <c:x val="-0.23736180435072735"/>
                  <c:y val="0.11163319139687213"/>
                </c:manualLayout>
              </c:layout>
              <c:tx>
                <c:rich>
                  <a:bodyPr/>
                  <a:lstStyle/>
                  <a:p>
                    <a:fld id="{DB10DD61-E573-4D90-B010-A319FA7F3305}" type="CATEGORYNAME">
                      <a:rPr lang="en-US" sz="1400" dirty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[CATEGORY NAME]</a:t>
                    </a:fld>
                    <a:r>
                      <a:rPr lang="en-US" sz="1400" baseline="0" dirty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t>
</a:t>
                    </a:r>
                    <a:fld id="{AF8AAF85-87EE-4F7A-9452-B7740B37DD71}" type="PERCENTAGE">
                      <a:rPr lang="en-US" sz="1400" baseline="0" dirty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[PERCENTAGE]</a:t>
                    </a:fld>
                    <a:endParaRPr lang="en-US" sz="1400" baseline="0" dirty="0">
                      <a:latin typeface="Poppins" panose="00000500000000000000" pitchFamily="2" charset="0"/>
                      <a:cs typeface="Poppins" panose="00000500000000000000" pitchFamily="2" charset="0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561-4470-A054-8C4AB5A97F79}"/>
                </c:ext>
              </c:extLst>
            </c:dLbl>
            <c:dLbl>
              <c:idx val="4"/>
              <c:layout>
                <c:manualLayout>
                  <c:x val="-0.26553814671471149"/>
                  <c:y val="-3.7485386472236766E-2"/>
                </c:manualLayout>
              </c:layout>
              <c:tx>
                <c:rich>
                  <a:bodyPr/>
                  <a:lstStyle/>
                  <a:p>
                    <a:fld id="{2C62B2A3-6B64-422C-9C2F-E31736A32E75}" type="CATEGORYNAME">
                      <a:rPr lang="en-US" sz="140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6BF96994-BD05-4BE9-9452-8079F9466C59}" type="PERCENTAGE">
                      <a:rPr lang="en-US" sz="1400" baseline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561-4470-A054-8C4AB5A97F79}"/>
                </c:ext>
              </c:extLst>
            </c:dLbl>
            <c:dLbl>
              <c:idx val="5"/>
              <c:layout>
                <c:manualLayout>
                  <c:x val="0.2441567685395257"/>
                  <c:y val="-6.7665820317002426E-2"/>
                </c:manualLayout>
              </c:layout>
              <c:tx>
                <c:rich>
                  <a:bodyPr/>
                  <a:lstStyle/>
                  <a:p>
                    <a:fld id="{D8D3C0B9-AF88-4390-B54C-F10846EBBB9C}" type="CATEGORYNAME">
                      <a:rPr lang="en-US" sz="140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119E5697-E001-491D-ACB3-8D272760023F}" type="PERCENTAGE">
                      <a:rPr lang="en-US" sz="1400" baseline="0">
                        <a:latin typeface="Poppins" panose="00000500000000000000" pitchFamily="2" charset="0"/>
                        <a:cs typeface="Poppins" panose="00000500000000000000" pitchFamily="2" charset="0"/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561-4470-A054-8C4AB5A97F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R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VYPE!$A$17:$A$22</c:f>
              <c:strCache>
                <c:ptCount val="6"/>
                <c:pt idx="0">
                  <c:v>STEEL</c:v>
                </c:pt>
                <c:pt idx="1">
                  <c:v>POLYMETHYL METHACRYLATE</c:v>
                </c:pt>
                <c:pt idx="2">
                  <c:v>ALUMINIUM</c:v>
                </c:pt>
                <c:pt idx="3">
                  <c:v>OTHER SHEET MATERIALS</c:v>
                </c:pt>
                <c:pt idx="4">
                  <c:v>RIGID PVC FOAM SHEET</c:v>
                </c:pt>
                <c:pt idx="5">
                  <c:v>PETG</c:v>
                </c:pt>
              </c:strCache>
            </c:strRef>
          </c:cat>
          <c:val>
            <c:numRef>
              <c:f>VYPE!$B$17:$B$22</c:f>
              <c:numCache>
                <c:formatCode>_(* #,##0_);_(* \(#,##0\);_(* "-"??_);_(@_)</c:formatCode>
                <c:ptCount val="6"/>
                <c:pt idx="0">
                  <c:v>57133.767199999973</c:v>
                </c:pt>
                <c:pt idx="1">
                  <c:v>41565.102127500017</c:v>
                </c:pt>
                <c:pt idx="2">
                  <c:v>38682.850752000006</c:v>
                </c:pt>
                <c:pt idx="3">
                  <c:v>7321.62</c:v>
                </c:pt>
                <c:pt idx="4">
                  <c:v>6551.7185999999974</c:v>
                </c:pt>
                <c:pt idx="5">
                  <c:v>1319.0167168000003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561-4470-A054-8C4AB5A97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97A3F2-C97B-4CAB-9318-806AA4C7B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10792" y="5874326"/>
            <a:ext cx="3447457" cy="3403474"/>
          </a:xfrm>
          <a:custGeom>
            <a:avLst/>
            <a:gdLst>
              <a:gd name="connsiteX0" fmla="*/ 0 w 3447457"/>
              <a:gd name="connsiteY0" fmla="*/ 0 h 3403474"/>
              <a:gd name="connsiteX1" fmla="*/ 3447457 w 3447457"/>
              <a:gd name="connsiteY1" fmla="*/ 0 h 3403474"/>
              <a:gd name="connsiteX2" fmla="*/ 3447457 w 3447457"/>
              <a:gd name="connsiteY2" fmla="*/ 3403474 h 3403474"/>
              <a:gd name="connsiteX3" fmla="*/ 0 w 3447457"/>
              <a:gd name="connsiteY3" fmla="*/ 3403474 h 340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457" h="3403474">
                <a:moveTo>
                  <a:pt x="0" y="0"/>
                </a:moveTo>
                <a:lnTo>
                  <a:pt x="3447457" y="0"/>
                </a:lnTo>
                <a:lnTo>
                  <a:pt x="3447457" y="3403474"/>
                </a:lnTo>
                <a:lnTo>
                  <a:pt x="0" y="3403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97F3E3F-64DC-4F04-BC98-9D756C093E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12758" y="3463636"/>
            <a:ext cx="3870409" cy="6373091"/>
          </a:xfrm>
          <a:custGeom>
            <a:avLst/>
            <a:gdLst>
              <a:gd name="connsiteX0" fmla="*/ 0 w 3870409"/>
              <a:gd name="connsiteY0" fmla="*/ 0 h 6373091"/>
              <a:gd name="connsiteX1" fmla="*/ 3870409 w 3870409"/>
              <a:gd name="connsiteY1" fmla="*/ 0 h 6373091"/>
              <a:gd name="connsiteX2" fmla="*/ 3870409 w 3870409"/>
              <a:gd name="connsiteY2" fmla="*/ 6373091 h 6373091"/>
              <a:gd name="connsiteX3" fmla="*/ 0 w 3870409"/>
              <a:gd name="connsiteY3" fmla="*/ 6373091 h 637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09" h="6373091">
                <a:moveTo>
                  <a:pt x="0" y="0"/>
                </a:moveTo>
                <a:lnTo>
                  <a:pt x="3870409" y="0"/>
                </a:lnTo>
                <a:lnTo>
                  <a:pt x="3870409" y="6373091"/>
                </a:lnTo>
                <a:lnTo>
                  <a:pt x="0" y="6373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AE9B82-1300-43B0-A9FA-3FBDF0BA5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37676" y="4546148"/>
            <a:ext cx="4141574" cy="3794288"/>
          </a:xfrm>
          <a:custGeom>
            <a:avLst/>
            <a:gdLst>
              <a:gd name="connsiteX0" fmla="*/ 0 w 4141574"/>
              <a:gd name="connsiteY0" fmla="*/ 0 h 3794288"/>
              <a:gd name="connsiteX1" fmla="*/ 4141574 w 4141574"/>
              <a:gd name="connsiteY1" fmla="*/ 0 h 3794288"/>
              <a:gd name="connsiteX2" fmla="*/ 4141574 w 4141574"/>
              <a:gd name="connsiteY2" fmla="*/ 3794288 h 3794288"/>
              <a:gd name="connsiteX3" fmla="*/ 0 w 4141574"/>
              <a:gd name="connsiteY3" fmla="*/ 3794288 h 379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74" h="3794288">
                <a:moveTo>
                  <a:pt x="0" y="0"/>
                </a:moveTo>
                <a:lnTo>
                  <a:pt x="4141574" y="0"/>
                </a:lnTo>
                <a:lnTo>
                  <a:pt x="4141574" y="3794288"/>
                </a:lnTo>
                <a:lnTo>
                  <a:pt x="0" y="3794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653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6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01/02/2023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6" r:id="rId14"/>
    <p:sldLayoutId id="2147483697" r:id="rId15"/>
    <p:sldLayoutId id="2147483661" r:id="rId16"/>
    <p:sldLayoutId id="2147483663" r:id="rId17"/>
    <p:sldLayoutId id="2147483672" r:id="rId18"/>
    <p:sldLayoutId id="2147483664" r:id="rId19"/>
    <p:sldLayoutId id="2147483673" r:id="rId20"/>
    <p:sldLayoutId id="2147483674" r:id="rId21"/>
    <p:sldLayoutId id="2147483668" r:id="rId22"/>
    <p:sldLayoutId id="2147483669" r:id="rId23"/>
    <p:sldLayoutId id="2147483671" r:id="rId24"/>
    <p:sldLayoutId id="2147483676" r:id="rId25"/>
    <p:sldLayoutId id="2147483677" r:id="rId26"/>
    <p:sldLayoutId id="2147483678" r:id="rId27"/>
    <p:sldLayoutId id="2147483679" r:id="rId28"/>
    <p:sldLayoutId id="2147483680" r:id="rId29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474723155?h=579f192891&amp;app_id=12296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C6C37246-F6CF-1397-3A90-4231A8545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"/>
          <a:stretch/>
        </p:blipFill>
        <p:spPr>
          <a:xfrm>
            <a:off x="0" y="-1"/>
            <a:ext cx="24479250" cy="13679489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332EFCF-E339-CE35-A43C-B88617275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133" y="12023123"/>
            <a:ext cx="2207197" cy="9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17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7B95F8-9575-C67E-C6F6-1F0033B6E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55974" cy="137002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00021B4-C099-41BA-A829-0082C4EAE36E}"/>
              </a:ext>
            </a:extLst>
          </p:cNvPr>
          <p:cNvSpPr txBox="1">
            <a:spLocks/>
          </p:cNvSpPr>
          <p:nvPr/>
        </p:nvSpPr>
        <p:spPr>
          <a:xfrm>
            <a:off x="14948177" y="5488729"/>
            <a:ext cx="6749891" cy="38935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Technology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More planet less waste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Materials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Example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Certificates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25F791-2C2D-4897-982C-BF4AAE7BF118}"/>
              </a:ext>
            </a:extLst>
          </p:cNvPr>
          <p:cNvSpPr txBox="1">
            <a:spLocks/>
          </p:cNvSpPr>
          <p:nvPr/>
        </p:nvSpPr>
        <p:spPr>
          <a:xfrm>
            <a:off x="14948177" y="4701895"/>
            <a:ext cx="2090954" cy="53017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Contents.</a:t>
            </a:r>
          </a:p>
        </p:txBody>
      </p:sp>
    </p:spTree>
    <p:extLst>
      <p:ext uri="{BB962C8B-B14F-4D97-AF65-F5344CB8AC3E}">
        <p14:creationId xmlns:p14="http://schemas.microsoft.com/office/powerpoint/2010/main" val="3660033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36FE0E-F278-2FC7-E90E-1B6B42016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r="7254"/>
          <a:stretch/>
        </p:blipFill>
        <p:spPr>
          <a:xfrm>
            <a:off x="8081319" y="0"/>
            <a:ext cx="16397931" cy="136794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EBEF56-D8A0-7694-089B-BC39C2EE644F}"/>
              </a:ext>
            </a:extLst>
          </p:cNvPr>
          <p:cNvSpPr/>
          <p:nvPr/>
        </p:nvSpPr>
        <p:spPr>
          <a:xfrm>
            <a:off x="1331083" y="5248656"/>
            <a:ext cx="5872906" cy="4665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Technology is the key to achieving our sustainability objectives: reducing waste, improving efficiency in processes, shortening delivery times and developing eco-friendly products. Our top priorities are providing a safe working environment for our employees and offering our customers the best balance of price and performance while also prioritizing reduction of our impact on the environment.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30A0A-3F52-AC80-280D-BDD8EA495919}"/>
              </a:ext>
            </a:extLst>
          </p:cNvPr>
          <p:cNvSpPr/>
          <p:nvPr/>
        </p:nvSpPr>
        <p:spPr>
          <a:xfrm>
            <a:off x="1331083" y="2261603"/>
            <a:ext cx="80378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6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Technology</a:t>
            </a:r>
          </a:p>
          <a:p>
            <a:r>
              <a:rPr lang="en-ID" sz="66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&amp; Efficiency</a:t>
            </a:r>
            <a:endParaRPr lang="en-ID" sz="66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5F0BBE-1961-F4B8-264A-ABA7A813307D}"/>
              </a:ext>
            </a:extLst>
          </p:cNvPr>
          <p:cNvSpPr txBox="1">
            <a:spLocks/>
          </p:cNvSpPr>
          <p:nvPr/>
        </p:nvSpPr>
        <p:spPr>
          <a:xfrm>
            <a:off x="653999" y="532265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06.</a:t>
            </a:r>
          </a:p>
        </p:txBody>
      </p:sp>
    </p:spTree>
    <p:extLst>
      <p:ext uri="{BB962C8B-B14F-4D97-AF65-F5344CB8AC3E}">
        <p14:creationId xmlns:p14="http://schemas.microsoft.com/office/powerpoint/2010/main" val="19388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85B7D-79DE-EE81-7D55-639321C6FEDC}"/>
              </a:ext>
            </a:extLst>
          </p:cNvPr>
          <p:cNvSpPr/>
          <p:nvPr/>
        </p:nvSpPr>
        <p:spPr>
          <a:xfrm>
            <a:off x="2874151" y="2404120"/>
            <a:ext cx="8538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More planet</a:t>
            </a:r>
          </a:p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Less waste.</a:t>
            </a:r>
            <a:endParaRPr lang="en-ID" sz="80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1FAE10-31AE-3132-6D77-E60F141B412C}"/>
              </a:ext>
            </a:extLst>
          </p:cNvPr>
          <p:cNvSpPr txBox="1">
            <a:spLocks/>
          </p:cNvSpPr>
          <p:nvPr/>
        </p:nvSpPr>
        <p:spPr>
          <a:xfrm>
            <a:off x="2874151" y="6751214"/>
            <a:ext cx="6338099" cy="107474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Re-Duce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By always investing in cutting edge technology, we significantly reduce scrap and improve efficiency.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DD90C3-E294-753A-EC8F-1A85589F9FC8}"/>
              </a:ext>
            </a:extLst>
          </p:cNvPr>
          <p:cNvSpPr txBox="1">
            <a:spLocks/>
          </p:cNvSpPr>
          <p:nvPr/>
        </p:nvSpPr>
        <p:spPr>
          <a:xfrm>
            <a:off x="2874151" y="8170377"/>
            <a:ext cx="7085393" cy="13877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Re-Cycle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 </a:t>
            </a:r>
            <a:b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Engineering displays that can be easily disassembled and recycled. Always ensuring to use sustainable materials.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87DB06-5ECD-4D50-6FE5-B62E97A46B18}"/>
              </a:ext>
            </a:extLst>
          </p:cNvPr>
          <p:cNvSpPr txBox="1">
            <a:spLocks/>
          </p:cNvSpPr>
          <p:nvPr/>
        </p:nvSpPr>
        <p:spPr>
          <a:xfrm>
            <a:off x="2874151" y="9789568"/>
            <a:ext cx="6566411" cy="10967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Re-Peat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 </a:t>
            </a:r>
            <a:b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Plant new trees and create eco projects for our community and give back to the environment. 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F72A1DE7-85B8-24B3-3755-19CC81665B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5297" y="4049486"/>
            <a:ext cx="11165492" cy="6280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690796-9860-6167-FDBD-6660FE6791B3}"/>
              </a:ext>
            </a:extLst>
          </p:cNvPr>
          <p:cNvSpPr txBox="1">
            <a:spLocks/>
          </p:cNvSpPr>
          <p:nvPr/>
        </p:nvSpPr>
        <p:spPr>
          <a:xfrm>
            <a:off x="2874151" y="5239888"/>
            <a:ext cx="6949470" cy="15113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Re-Use</a:t>
            </a:r>
            <a:r>
              <a:rPr lang="en-US" sz="2000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:</a:t>
            </a:r>
            <a: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 </a:t>
            </a:r>
            <a:br>
              <a:rPr lang="en-US" sz="3200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r>
              <a:rPr lang="en-US" sz="20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Designing versatile and easily adaptable displays with longer life and use with any future products.</a:t>
            </a:r>
          </a:p>
          <a:p>
            <a:endParaRPr lang="en-US" sz="20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FB5B66-E2C6-C537-FF24-AB3DEBD4497A}"/>
              </a:ext>
            </a:extLst>
          </p:cNvPr>
          <p:cNvSpPr txBox="1">
            <a:spLocks/>
          </p:cNvSpPr>
          <p:nvPr/>
        </p:nvSpPr>
        <p:spPr>
          <a:xfrm>
            <a:off x="653999" y="532265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06.</a:t>
            </a:r>
          </a:p>
        </p:txBody>
      </p:sp>
    </p:spTree>
    <p:extLst>
      <p:ext uri="{BB962C8B-B14F-4D97-AF65-F5344CB8AC3E}">
        <p14:creationId xmlns:p14="http://schemas.microsoft.com/office/powerpoint/2010/main" val="19715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8FB5B66-E2C6-C537-FF24-AB3DEBD4497A}"/>
              </a:ext>
            </a:extLst>
          </p:cNvPr>
          <p:cNvSpPr txBox="1">
            <a:spLocks/>
          </p:cNvSpPr>
          <p:nvPr/>
        </p:nvSpPr>
        <p:spPr>
          <a:xfrm>
            <a:off x="653999" y="532265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06.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EC0412-FDC0-0E6D-1064-DEEC7723CAA0}"/>
              </a:ext>
            </a:extLst>
          </p:cNvPr>
          <p:cNvSpPr txBox="1">
            <a:spLocks/>
          </p:cNvSpPr>
          <p:nvPr/>
        </p:nvSpPr>
        <p:spPr>
          <a:xfrm>
            <a:off x="2343172" y="2676057"/>
            <a:ext cx="10010775" cy="361950"/>
          </a:xfrm>
          <a:prstGeom prst="rect">
            <a:avLst/>
          </a:prstGeom>
        </p:spPr>
        <p:txBody>
          <a:bodyPr/>
          <a:lstStyle>
            <a:lvl1pPr algn="l" defTabSz="1823954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8000" dirty="0">
                <a:solidFill>
                  <a:schemeClr val="bg2">
                    <a:lumMod val="25000"/>
                  </a:schemeClr>
                </a:solidFill>
                <a:latin typeface="Poppins Medium" panose="00000600000000000000" pitchFamily="2" charset="0"/>
                <a:ea typeface="Open Sans" panose="020B0606030504020204" pitchFamily="34" charset="0"/>
                <a:cs typeface="Poppins Medium" panose="00000600000000000000" pitchFamily="2" charset="0"/>
              </a:rPr>
              <a:t>Materials Efficiency</a:t>
            </a:r>
          </a:p>
          <a:p>
            <a:r>
              <a:rPr lang="en-US" sz="8000" dirty="0">
                <a:solidFill>
                  <a:schemeClr val="bg2">
                    <a:lumMod val="25000"/>
                  </a:schemeClr>
                </a:solidFill>
                <a:latin typeface="Poppins Medium" panose="00000600000000000000" pitchFamily="2" charset="0"/>
                <a:ea typeface="Open Sans" panose="020B0606030504020204" pitchFamily="34" charset="0"/>
                <a:cs typeface="Poppins Medium" panose="00000600000000000000" pitchFamily="2" charset="0"/>
              </a:rPr>
              <a:t>Example</a:t>
            </a:r>
            <a:endParaRPr lang="en-GB" sz="8000" dirty="0">
              <a:solidFill>
                <a:schemeClr val="bg2">
                  <a:lumMod val="25000"/>
                </a:schemeClr>
              </a:solidFill>
              <a:latin typeface="Poppins Medium" panose="00000600000000000000" pitchFamily="2" charset="0"/>
              <a:ea typeface="Open Sans" panose="020B06060305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BEEC2-11DC-30EC-5CE7-420953D97BB5}"/>
              </a:ext>
            </a:extLst>
          </p:cNvPr>
          <p:cNvSpPr/>
          <p:nvPr/>
        </p:nvSpPr>
        <p:spPr>
          <a:xfrm>
            <a:off x="2343172" y="6441962"/>
            <a:ext cx="5179847" cy="512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We are committed to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reducing our carbon footprint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. Our aim is to source materials that have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minimal impact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on the environment, such as those made from recycled materials or that can be easily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recycled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after use. By incorporating sustainable materials into our products, we are taking an important step towards reducing waste and being more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environmentally responsible.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8AA8483-1628-8838-66F5-048F8A227419}"/>
              </a:ext>
            </a:extLst>
          </p:cNvPr>
          <p:cNvGrpSpPr/>
          <p:nvPr/>
        </p:nvGrpSpPr>
        <p:grpSpPr>
          <a:xfrm>
            <a:off x="10541131" y="3080857"/>
            <a:ext cx="8037816" cy="4011651"/>
            <a:chOff x="9976580" y="3316760"/>
            <a:chExt cx="8037816" cy="401165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60BD7A1-583A-5EDC-8B43-1DA1C6139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199" y="3316760"/>
              <a:ext cx="5279291" cy="352298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8AF066A-C1F3-5978-D42A-5B4E06D57984}"/>
                </a:ext>
              </a:extLst>
            </p:cNvPr>
            <p:cNvSpPr/>
            <p:nvPr/>
          </p:nvSpPr>
          <p:spPr>
            <a:xfrm>
              <a:off x="9976580" y="5466363"/>
              <a:ext cx="8037816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11500" dirty="0">
                  <a:solidFill>
                    <a:schemeClr val="bg1"/>
                  </a:solidFill>
                  <a:latin typeface="Poppins Black" panose="00000A00000000000000" pitchFamily="2" charset="0"/>
                  <a:ea typeface="EB Garamond 12" panose="02020502060206020403" pitchFamily="18" charset="0"/>
                  <a:cs typeface="Poppins Black" panose="00000A00000000000000" pitchFamily="2" charset="0"/>
                </a:rPr>
                <a:t>METAL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CE69B64-4E7E-5753-6C00-459677C279C5}"/>
              </a:ext>
            </a:extLst>
          </p:cNvPr>
          <p:cNvGrpSpPr/>
          <p:nvPr/>
        </p:nvGrpSpPr>
        <p:grpSpPr>
          <a:xfrm>
            <a:off x="10541131" y="7557356"/>
            <a:ext cx="8037816" cy="4011651"/>
            <a:chOff x="17095798" y="3316760"/>
            <a:chExt cx="8037816" cy="4011651"/>
          </a:xfrm>
        </p:grpSpPr>
        <p:pic>
          <p:nvPicPr>
            <p:cNvPr id="22" name="Picture 21" descr="A picture containing indoor, person&#10;&#10;Description automatically generated">
              <a:extLst>
                <a:ext uri="{FF2B5EF4-FFF2-40B4-BE49-F238E27FC236}">
                  <a16:creationId xmlns:a16="http://schemas.microsoft.com/office/drawing/2014/main" id="{4ECBFCE3-E904-47BE-3F1F-541BB1DD4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5798" y="3316760"/>
              <a:ext cx="5284476" cy="352298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04F6481-8317-7B10-F8F6-55D529AF2056}"/>
                </a:ext>
              </a:extLst>
            </p:cNvPr>
            <p:cNvSpPr/>
            <p:nvPr/>
          </p:nvSpPr>
          <p:spPr>
            <a:xfrm>
              <a:off x="17095798" y="5466363"/>
              <a:ext cx="8037816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11500" dirty="0">
                  <a:solidFill>
                    <a:schemeClr val="bg1"/>
                  </a:solidFill>
                  <a:latin typeface="Poppins Black" panose="00000A00000000000000" pitchFamily="2" charset="0"/>
                  <a:ea typeface="EB Garamond 12" panose="02020502060206020403" pitchFamily="18" charset="0"/>
                  <a:cs typeface="Poppins Black" panose="00000A00000000000000" pitchFamily="2" charset="0"/>
                </a:rPr>
                <a:t>WOOD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454EF2B-BEEB-ABBF-DF9B-5E632CB959EF}"/>
              </a:ext>
            </a:extLst>
          </p:cNvPr>
          <p:cNvSpPr txBox="1"/>
          <p:nvPr/>
        </p:nvSpPr>
        <p:spPr>
          <a:xfrm>
            <a:off x="16332330" y="5095143"/>
            <a:ext cx="627480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Metal is a </a:t>
            </a:r>
            <a:r>
              <a:rPr lang="en-US" sz="2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durable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and strong material that offers up to 10 times more longevity than other materials. It has improved </a:t>
            </a:r>
            <a:r>
              <a:rPr lang="en-US" sz="2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strength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and is easily </a:t>
            </a:r>
            <a:r>
              <a:rPr lang="en-US" sz="2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recyclable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, making it a </a:t>
            </a:r>
            <a:r>
              <a:rPr lang="en-US" sz="2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sustainable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choice for various applications.</a:t>
            </a:r>
          </a:p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B00FF8-7F6A-5D7B-E4E9-DBC520009B24}"/>
              </a:ext>
            </a:extLst>
          </p:cNvPr>
          <p:cNvSpPr txBox="1"/>
          <p:nvPr/>
        </p:nvSpPr>
        <p:spPr>
          <a:xfrm>
            <a:off x="16199382" y="8636662"/>
            <a:ext cx="6407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Wood is a </a:t>
            </a:r>
            <a:r>
              <a:rPr lang="en-US" sz="2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renewable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, natural and </a:t>
            </a:r>
            <a:r>
              <a:rPr lang="en-US" sz="2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recyclable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material that is both environmentally friendly and aesthetically pleasing. Its production requires low energy, and FSC certification ensures that it is sourced from responsibly managed forests. With the option of </a:t>
            </a:r>
            <a:r>
              <a:rPr lang="en-US" sz="20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zero added formaldehyde</a:t>
            </a:r>
            <a:r>
              <a:rPr lang="en-US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, wood provides a sustainable solution for various applications.</a:t>
            </a:r>
            <a:endParaRPr lang="sr-R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8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5D1F4C-05E9-E89C-3362-48E58D5D2FBE}"/>
              </a:ext>
            </a:extLst>
          </p:cNvPr>
          <p:cNvSpPr txBox="1">
            <a:spLocks/>
          </p:cNvSpPr>
          <p:nvPr/>
        </p:nvSpPr>
        <p:spPr>
          <a:xfrm>
            <a:off x="2407682" y="777885"/>
            <a:ext cx="10067223" cy="362586"/>
          </a:xfrm>
          <a:prstGeom prst="rect">
            <a:avLst/>
          </a:prstGeom>
        </p:spPr>
        <p:txBody>
          <a:bodyPr/>
          <a:lstStyle>
            <a:lvl1pPr algn="l" defTabSz="1823954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Medium" panose="00000600000000000000" pitchFamily="2" charset="0"/>
                <a:ea typeface="Open Sans" panose="020B0606030504020204" pitchFamily="34" charset="0"/>
                <a:cs typeface="Poppins Medium" panose="00000600000000000000" pitchFamily="2" charset="0"/>
              </a:rPr>
              <a:t>Materials Efficiency Example – BAT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Poppins Medium" panose="00000600000000000000" pitchFamily="2" charset="0"/>
              <a:ea typeface="Open Sans" panose="020B0606030504020204" pitchFamily="34" charset="0"/>
              <a:cs typeface="Poppins Medium" panose="00000600000000000000" pitchFamily="2" charset="0"/>
            </a:endParaRPr>
          </a:p>
        </p:txBody>
      </p:sp>
      <p:graphicFrame>
        <p:nvGraphicFramePr>
          <p:cNvPr id="27" name="Grafikon 2">
            <a:extLst>
              <a:ext uri="{FF2B5EF4-FFF2-40B4-BE49-F238E27FC236}">
                <a16:creationId xmlns:a16="http://schemas.microsoft.com/office/drawing/2014/main" id="{FAF3F9BE-90E2-A512-E6AC-E935BAE8D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6470636"/>
              </p:ext>
            </p:extLst>
          </p:nvPr>
        </p:nvGraphicFramePr>
        <p:xfrm>
          <a:off x="10978474" y="2524083"/>
          <a:ext cx="12167221" cy="636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TextBox 30">
            <a:extLst>
              <a:ext uri="{FF2B5EF4-FFF2-40B4-BE49-F238E27FC236}">
                <a16:creationId xmlns:a16="http://schemas.microsoft.com/office/drawing/2014/main" id="{1EB54806-372F-5996-FFF1-E8E2475E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682" y="1307516"/>
            <a:ext cx="811600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Project “CLOONEY”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Poppins Light" panose="00000400000000000000" pitchFamily="2" charset="0"/>
              <a:ea typeface="Open Sans" panose="020B0606030504020204" pitchFamily="34" charset="0"/>
              <a:cs typeface="Poppins Light" panose="00000400000000000000" pitchFamily="2" charset="0"/>
            </a:endParaRPr>
          </a:p>
        </p:txBody>
      </p:sp>
      <p:pic>
        <p:nvPicPr>
          <p:cNvPr id="30" name="Picture 34">
            <a:extLst>
              <a:ext uri="{FF2B5EF4-FFF2-40B4-BE49-F238E27FC236}">
                <a16:creationId xmlns:a16="http://schemas.microsoft.com/office/drawing/2014/main" id="{A5DF82BD-A5A0-CF8E-8D2D-88D68A93A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211" y="578994"/>
            <a:ext cx="893040" cy="38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B30A7891-647B-5B0A-DE69-DF8512126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88" y="2618490"/>
            <a:ext cx="3184173" cy="6368344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255B7DD4-19AF-D65A-3CEC-DD74DBC909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5"/>
          <a:stretch/>
        </p:blipFill>
        <p:spPr>
          <a:xfrm>
            <a:off x="2407682" y="2630723"/>
            <a:ext cx="3572732" cy="23401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4060ED-DE30-A7CE-48D6-BE5DFF36FE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1"/>
          <a:stretch/>
        </p:blipFill>
        <p:spPr>
          <a:xfrm>
            <a:off x="2407682" y="5038078"/>
            <a:ext cx="3572732" cy="394875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472665D-52BC-FC1D-E7AD-04B1CFBA0CD9}"/>
              </a:ext>
            </a:extLst>
          </p:cNvPr>
          <p:cNvSpPr txBox="1"/>
          <p:nvPr/>
        </p:nvSpPr>
        <p:spPr>
          <a:xfrm>
            <a:off x="5494882" y="9891874"/>
            <a:ext cx="1396004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By selecting optimal materials and making ‘ecology re-engineering’ during the early stage of this project, we managed to achieve </a:t>
            </a:r>
            <a:r>
              <a:rPr lang="en-US" sz="20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12% decrease in CO2 emission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. Main substitutes were made in transferring acrylic components with metal ones where possible, without impacting the visual or structural requirements. 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Poppins Light" panose="00000400000000000000" pitchFamily="2" charset="0"/>
              <a:ea typeface="Calibri" panose="020F0502020204030204" pitchFamily="34" charset="0"/>
              <a:cs typeface="Poppins Light" panose="00000400000000000000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Through partnering with suppliers that are fully certified and compliant with eco-standards, we are managing to decrease </a:t>
            </a:r>
            <a:r>
              <a:rPr lang="en-US" sz="20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CO2 emission by 9% as an average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 of all materials. This has been ratified through ISO 20400 standard that BG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Reklam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 Light" panose="00000400000000000000" pitchFamily="2" charset="0"/>
                <a:ea typeface="Times New Roman" panose="02020603050405020304" pitchFamily="18" charset="0"/>
                <a:cs typeface="Poppins Light" panose="00000400000000000000" pitchFamily="2" charset="0"/>
              </a:rPr>
              <a:t> obtained during 2020, which proofs our selection of suppliers and their material sourcing.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         In total, we have managed to achieve </a:t>
            </a:r>
            <a:r>
              <a:rPr lang="en-US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21% of CO2 savings or total of 32 tones CO2!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9E3649-7455-2CA9-C9E0-0CE1BCEA0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33" y="3114129"/>
            <a:ext cx="4441262" cy="835134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4F98A1-8388-1940-28A0-7AC66DBEE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61874"/>
              </p:ext>
            </p:extLst>
          </p:nvPr>
        </p:nvGraphicFramePr>
        <p:xfrm>
          <a:off x="7273633" y="3127983"/>
          <a:ext cx="15658578" cy="83513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81216">
                  <a:extLst>
                    <a:ext uri="{9D8B030D-6E8A-4147-A177-3AD203B41FA5}">
                      <a16:colId xmlns:a16="http://schemas.microsoft.com/office/drawing/2014/main" val="157062417"/>
                    </a:ext>
                  </a:extLst>
                </a:gridCol>
                <a:gridCol w="1219266">
                  <a:extLst>
                    <a:ext uri="{9D8B030D-6E8A-4147-A177-3AD203B41FA5}">
                      <a16:colId xmlns:a16="http://schemas.microsoft.com/office/drawing/2014/main" val="927839279"/>
                    </a:ext>
                  </a:extLst>
                </a:gridCol>
                <a:gridCol w="2709481">
                  <a:extLst>
                    <a:ext uri="{9D8B030D-6E8A-4147-A177-3AD203B41FA5}">
                      <a16:colId xmlns:a16="http://schemas.microsoft.com/office/drawing/2014/main" val="3685008710"/>
                    </a:ext>
                  </a:extLst>
                </a:gridCol>
                <a:gridCol w="1422404">
                  <a:extLst>
                    <a:ext uri="{9D8B030D-6E8A-4147-A177-3AD203B41FA5}">
                      <a16:colId xmlns:a16="http://schemas.microsoft.com/office/drawing/2014/main" val="1133503752"/>
                    </a:ext>
                  </a:extLst>
                </a:gridCol>
                <a:gridCol w="2808737">
                  <a:extLst>
                    <a:ext uri="{9D8B030D-6E8A-4147-A177-3AD203B41FA5}">
                      <a16:colId xmlns:a16="http://schemas.microsoft.com/office/drawing/2014/main" val="1517440321"/>
                    </a:ext>
                  </a:extLst>
                </a:gridCol>
                <a:gridCol w="2808737">
                  <a:extLst>
                    <a:ext uri="{9D8B030D-6E8A-4147-A177-3AD203B41FA5}">
                      <a16:colId xmlns:a16="http://schemas.microsoft.com/office/drawing/2014/main" val="1305275815"/>
                    </a:ext>
                  </a:extLst>
                </a:gridCol>
                <a:gridCol w="2808737">
                  <a:extLst>
                    <a:ext uri="{9D8B030D-6E8A-4147-A177-3AD203B41FA5}">
                      <a16:colId xmlns:a16="http://schemas.microsoft.com/office/drawing/2014/main" val="3541443814"/>
                    </a:ext>
                  </a:extLst>
                </a:gridCol>
              </a:tblGrid>
              <a:tr h="1319326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Unit Part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Weight (kg)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Material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Does the material include recycled content 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Weight of recycled content (kg)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Is the unit able to be recycled at end of life?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Weight able to be recycled (kg)</a:t>
                      </a:r>
                    </a:p>
                  </a:txBody>
                  <a:tcPr marL="86282" marR="86282" marT="43141" marB="43141"/>
                </a:tc>
                <a:extLst>
                  <a:ext uri="{0D108BD9-81ED-4DB2-BD59-A6C34878D82A}">
                    <a16:rowId xmlns:a16="http://schemas.microsoft.com/office/drawing/2014/main" val="197028895"/>
                  </a:ext>
                </a:extLst>
              </a:tr>
              <a:tr h="1172003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Carcass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45.72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Steel (100%)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9.14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98%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44.8</a:t>
                      </a:r>
                    </a:p>
                  </a:txBody>
                  <a:tcPr marL="86282" marR="86282" marT="43141" marB="43141"/>
                </a:tc>
                <a:extLst>
                  <a:ext uri="{0D108BD9-81ED-4DB2-BD59-A6C34878D82A}">
                    <a16:rowId xmlns:a16="http://schemas.microsoft.com/office/drawing/2014/main" val="2052742911"/>
                  </a:ext>
                </a:extLst>
              </a:tr>
              <a:tr h="1172003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Shelves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11.28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Steel (100%)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2.26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11.28</a:t>
                      </a:r>
                    </a:p>
                  </a:txBody>
                  <a:tcPr marL="86282" marR="86282" marT="43141" marB="43141"/>
                </a:tc>
                <a:extLst>
                  <a:ext uri="{0D108BD9-81ED-4DB2-BD59-A6C34878D82A}">
                    <a16:rowId xmlns:a16="http://schemas.microsoft.com/office/drawing/2014/main" val="3263067902"/>
                  </a:ext>
                </a:extLst>
              </a:tr>
              <a:tr h="1172003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Door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3.656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Glass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3.656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Yes 100%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3.656</a:t>
                      </a:r>
                    </a:p>
                  </a:txBody>
                  <a:tcPr marL="86282" marR="86282" marT="43141" marB="43141"/>
                </a:tc>
                <a:extLst>
                  <a:ext uri="{0D108BD9-81ED-4DB2-BD59-A6C34878D82A}">
                    <a16:rowId xmlns:a16="http://schemas.microsoft.com/office/drawing/2014/main" val="347599729"/>
                  </a:ext>
                </a:extLst>
              </a:tr>
              <a:tr h="1172003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Topper lid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4.6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Glass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4.6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Yes 100%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4.6</a:t>
                      </a:r>
                    </a:p>
                  </a:txBody>
                  <a:tcPr marL="86282" marR="86282" marT="43141" marB="43141"/>
                </a:tc>
                <a:extLst>
                  <a:ext uri="{0D108BD9-81ED-4DB2-BD59-A6C34878D82A}">
                    <a16:rowId xmlns:a16="http://schemas.microsoft.com/office/drawing/2014/main" val="1147619965"/>
                  </a:ext>
                </a:extLst>
              </a:tr>
              <a:tr h="1172003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Electric components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2.136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Steel, Aluminium, other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0.43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1.92</a:t>
                      </a:r>
                    </a:p>
                  </a:txBody>
                  <a:tcPr marL="86282" marR="86282" marT="43141" marB="43141"/>
                </a:tc>
                <a:extLst>
                  <a:ext uri="{0D108BD9-81ED-4DB2-BD59-A6C34878D82A}">
                    <a16:rowId xmlns:a16="http://schemas.microsoft.com/office/drawing/2014/main" val="3833819921"/>
                  </a:ext>
                </a:extLst>
              </a:tr>
              <a:tr h="1172003"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Packaging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2.37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Cardboard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2.133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Yes 100%</a:t>
                      </a:r>
                    </a:p>
                  </a:txBody>
                  <a:tcPr marL="86282" marR="86282" marT="43141" marB="43141"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2.37</a:t>
                      </a:r>
                    </a:p>
                  </a:txBody>
                  <a:tcPr marL="86282" marR="86282" marT="43141" marB="43141"/>
                </a:tc>
                <a:extLst>
                  <a:ext uri="{0D108BD9-81ED-4DB2-BD59-A6C34878D82A}">
                    <a16:rowId xmlns:a16="http://schemas.microsoft.com/office/drawing/2014/main" val="366591301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DCDBE79-0A7B-3441-3D83-2489B216BDC3}"/>
              </a:ext>
            </a:extLst>
          </p:cNvPr>
          <p:cNvSpPr txBox="1">
            <a:spLocks/>
          </p:cNvSpPr>
          <p:nvPr/>
        </p:nvSpPr>
        <p:spPr>
          <a:xfrm>
            <a:off x="2008633" y="959467"/>
            <a:ext cx="10010775" cy="361950"/>
          </a:xfrm>
          <a:prstGeom prst="rect">
            <a:avLst/>
          </a:prstGeom>
        </p:spPr>
        <p:txBody>
          <a:bodyPr/>
          <a:lstStyle>
            <a:lvl1pPr algn="l" defTabSz="1823954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Medium" panose="00000600000000000000" pitchFamily="2" charset="0"/>
                <a:ea typeface="Open Sans" panose="020B0606030504020204" pitchFamily="34" charset="0"/>
                <a:cs typeface="Poppins Medium" panose="00000600000000000000" pitchFamily="2" charset="0"/>
              </a:rPr>
              <a:t>Example on BAT Project</a:t>
            </a:r>
            <a:endParaRPr lang="en-GB" sz="2800" dirty="0">
              <a:solidFill>
                <a:schemeClr val="tx1">
                  <a:lumMod val="85000"/>
                  <a:lumOff val="15000"/>
                </a:schemeClr>
              </a:solidFill>
              <a:latin typeface="Poppins Medium" panose="00000600000000000000" pitchFamily="2" charset="0"/>
              <a:ea typeface="Open Sans" panose="020B0606030504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id="{14384CD8-C1E8-6EDA-E9E8-DFFF508F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211" y="578994"/>
            <a:ext cx="893040" cy="38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077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32884-732E-4A3B-A830-976FB9E3AFD9}"/>
              </a:ext>
            </a:extLst>
          </p:cNvPr>
          <p:cNvSpPr/>
          <p:nvPr/>
        </p:nvSpPr>
        <p:spPr>
          <a:xfrm>
            <a:off x="1062128" y="3127983"/>
            <a:ext cx="9897298" cy="201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36D5BD8-9D6D-B123-FB55-F5CA77070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04" y="-131352"/>
            <a:ext cx="20805042" cy="13325247"/>
          </a:xfrm>
          <a:prstGeom prst="rect">
            <a:avLst/>
          </a:prstGeom>
        </p:spPr>
      </p:pic>
      <p:pic>
        <p:nvPicPr>
          <p:cNvPr id="31" name="Picture 34">
            <a:extLst>
              <a:ext uri="{FF2B5EF4-FFF2-40B4-BE49-F238E27FC236}">
                <a16:creationId xmlns:a16="http://schemas.microsoft.com/office/drawing/2014/main" id="{C7575A01-C742-9663-CEA2-1A204C16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211" y="578994"/>
            <a:ext cx="893040" cy="38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19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2589942" y="3732142"/>
            <a:ext cx="85380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Certifications</a:t>
            </a:r>
            <a:r>
              <a:rPr lang="en-ID" sz="8000" dirty="0">
                <a:solidFill>
                  <a:srgbClr val="000000"/>
                </a:solidFill>
                <a:latin typeface="Poppins Light" panose="00000400000000000000" pitchFamily="2" charset="0"/>
                <a:ea typeface="EB Garamond 12" panose="02020502060206020403" pitchFamily="18" charset="0"/>
                <a:cs typeface="Poppins Light" panose="00000400000000000000" pitchFamily="2" charset="0"/>
              </a:rPr>
              <a:t> </a:t>
            </a:r>
            <a:endParaRPr lang="en-ID" sz="8000" dirty="0">
              <a:latin typeface="Poppins Light" panose="00000400000000000000" pitchFamily="2" charset="0"/>
              <a:ea typeface="EB Garamond 12" panose="02020502060206020403" pitchFamily="18" charset="0"/>
              <a:cs typeface="Poppins Light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55C41-BF94-4088-AF64-50F24C998AF9}"/>
              </a:ext>
            </a:extLst>
          </p:cNvPr>
          <p:cNvSpPr/>
          <p:nvPr/>
        </p:nvSpPr>
        <p:spPr>
          <a:xfrm>
            <a:off x="2589942" y="5055581"/>
            <a:ext cx="9692019" cy="430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Poppins Light" panose="00000400000000000000" pitchFamily="2" charset="0"/>
                <a:ea typeface="Open Sans" panose="020B0606030504020204" pitchFamily="34" charset="0"/>
                <a:cs typeface="Poppins Light" panose="00000400000000000000" pitchFamily="2" charset="0"/>
              </a:rPr>
              <a:t>ISO the International Organization for Standardization.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oppins Medium" panose="00000600000000000000" pitchFamily="50" charset="0"/>
              <a:ea typeface="Open Sans" panose="020B0606030504020204" pitchFamily="34" charset="0"/>
              <a:cs typeface="Poppins Medium" panose="00000600000000000000" pitchFamily="50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9001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Sets out the criteria for a quality management system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14001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Sets out the criteria for an environmental management system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45001:2018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Occupational health and safety (OH&amp;S) management system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20400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Integrating sustainability within procurement.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50" charset="0"/>
                <a:ea typeface="Open Sans" panose="020B0606030504020204" pitchFamily="34" charset="0"/>
                <a:cs typeface="Poppins Medium" panose="00000600000000000000" pitchFamily="50" charset="0"/>
              </a:rPr>
              <a:t>ISO 26000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Organization’s commitment to sustainability and its overall performance.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7DF885-D46E-E3E9-D635-D09E3491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927" y="7364079"/>
            <a:ext cx="9283298" cy="1737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D8A7F-0075-1D45-A5D8-739FC0334CB7}"/>
              </a:ext>
            </a:extLst>
          </p:cNvPr>
          <p:cNvSpPr txBox="1">
            <a:spLocks/>
          </p:cNvSpPr>
          <p:nvPr/>
        </p:nvSpPr>
        <p:spPr>
          <a:xfrm>
            <a:off x="653999" y="532265"/>
            <a:ext cx="2090954" cy="5301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06.</a:t>
            </a:r>
          </a:p>
        </p:txBody>
      </p:sp>
    </p:spTree>
    <p:extLst>
      <p:ext uri="{BB962C8B-B14F-4D97-AF65-F5344CB8AC3E}">
        <p14:creationId xmlns:p14="http://schemas.microsoft.com/office/powerpoint/2010/main" val="58844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18524</TotalTime>
  <Words>736</Words>
  <Application>Microsoft Office PowerPoint</Application>
  <PresentationFormat>Custom</PresentationFormat>
  <Paragraphs>124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111</cp:revision>
  <dcterms:created xsi:type="dcterms:W3CDTF">2019-09-07T10:51:14Z</dcterms:created>
  <dcterms:modified xsi:type="dcterms:W3CDTF">2023-02-01T10:56:03Z</dcterms:modified>
</cp:coreProperties>
</file>