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403" r:id="rId3"/>
    <p:sldId id="291" r:id="rId4"/>
    <p:sldId id="273" r:id="rId5"/>
    <p:sldId id="658" r:id="rId6"/>
    <p:sldId id="417" r:id="rId7"/>
    <p:sldId id="661" r:id="rId8"/>
    <p:sldId id="662" r:id="rId9"/>
    <p:sldId id="663" r:id="rId10"/>
    <p:sldId id="664" r:id="rId11"/>
    <p:sldId id="665" r:id="rId12"/>
    <p:sldId id="666" r:id="rId13"/>
    <p:sldId id="668" r:id="rId14"/>
    <p:sldId id="667" r:id="rId15"/>
    <p:sldId id="2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B63"/>
    <a:srgbClr val="0D5073"/>
    <a:srgbClr val="0083B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14" autoAdjust="0"/>
    <p:restoredTop sz="96124" autoAdjust="0"/>
  </p:normalViewPr>
  <p:slideViewPr>
    <p:cSldViewPr snapToGrid="0">
      <p:cViewPr varScale="1">
        <p:scale>
          <a:sx n="176" d="100"/>
          <a:sy n="176" d="100"/>
        </p:scale>
        <p:origin x="720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5C2C5-D05D-40FB-83CA-7AF9DCB5DE36}" type="datetimeFigureOut">
              <a:rPr lang="sr-RS" smtClean="0"/>
              <a:t>16.7.24.</a:t>
            </a:fld>
            <a:endParaRPr lang="sr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D4DE2-D3E2-4A99-AAA9-46D912DCB6EB}" type="slidenum">
              <a:rPr lang="sr-RS" smtClean="0"/>
              <a:t>‹#›</a:t>
            </a:fld>
            <a:endParaRPr lang="sr-RS"/>
          </a:p>
        </p:txBody>
      </p:sp>
    </p:spTree>
    <p:extLst>
      <p:ext uri="{BB962C8B-B14F-4D97-AF65-F5344CB8AC3E}">
        <p14:creationId xmlns:p14="http://schemas.microsoft.com/office/powerpoint/2010/main" val="1068287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E5FD4-CA2A-9867-2C57-CA2261A3E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0444F8-17C3-2C4A-9053-00C11701A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2BA3F-25BD-50FC-8A19-B5C012AFF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102DE-D23A-8226-5D18-0A16223C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CA970-68DD-E11B-67E6-7C21FB6D8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380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1A6C8-2D2F-67DB-047E-9A495D210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DCA4-C617-2202-2B1C-88F530D3C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91B36-A9C4-E69B-F93E-198C3E31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9F73A-B821-8961-3410-F23B6F5FE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05761-1FED-A819-BF38-E792FD3D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06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B21498-EB25-161A-30F2-9A4F58C79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77162-9C10-26D4-C38E-ADB0918C19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84B7-5E28-1F25-229E-50F51F00A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364EB-0576-775B-CE6C-1510F357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1B7DC-59CC-5ECF-E324-DDA753829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128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353590" y="1792152"/>
            <a:ext cx="3726388" cy="136093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649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1707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E934C99-8D4C-403F-AE72-3729650FB6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0218" y="559351"/>
            <a:ext cx="4333400" cy="3639580"/>
          </a:xfrm>
          <a:custGeom>
            <a:avLst/>
            <a:gdLst>
              <a:gd name="connsiteX0" fmla="*/ 0 w 8700655"/>
              <a:gd name="connsiteY0" fmla="*/ 0 h 7259782"/>
              <a:gd name="connsiteX1" fmla="*/ 8700655 w 8700655"/>
              <a:gd name="connsiteY1" fmla="*/ 0 h 7259782"/>
              <a:gd name="connsiteX2" fmla="*/ 8700655 w 8700655"/>
              <a:gd name="connsiteY2" fmla="*/ 7259782 h 7259782"/>
              <a:gd name="connsiteX3" fmla="*/ 0 w 8700655"/>
              <a:gd name="connsiteY3" fmla="*/ 7259782 h 7259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0655" h="7259782">
                <a:moveTo>
                  <a:pt x="0" y="0"/>
                </a:moveTo>
                <a:lnTo>
                  <a:pt x="8700655" y="0"/>
                </a:lnTo>
                <a:lnTo>
                  <a:pt x="8700655" y="7259782"/>
                </a:lnTo>
                <a:lnTo>
                  <a:pt x="0" y="72597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7CE8D23-0ABE-4300-A0EA-971687A606C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44023" y="559351"/>
            <a:ext cx="2249504" cy="5848332"/>
          </a:xfrm>
          <a:custGeom>
            <a:avLst/>
            <a:gdLst>
              <a:gd name="connsiteX0" fmla="*/ 0 w 4516583"/>
              <a:gd name="connsiteY0" fmla="*/ 0 h 11665528"/>
              <a:gd name="connsiteX1" fmla="*/ 4516583 w 4516583"/>
              <a:gd name="connsiteY1" fmla="*/ 0 h 11665528"/>
              <a:gd name="connsiteX2" fmla="*/ 4516583 w 4516583"/>
              <a:gd name="connsiteY2" fmla="*/ 11665528 h 11665528"/>
              <a:gd name="connsiteX3" fmla="*/ 0 w 4516583"/>
              <a:gd name="connsiteY3" fmla="*/ 11665528 h 1166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11665528">
                <a:moveTo>
                  <a:pt x="0" y="0"/>
                </a:moveTo>
                <a:lnTo>
                  <a:pt x="4516583" y="0"/>
                </a:lnTo>
                <a:lnTo>
                  <a:pt x="4516583" y="11665528"/>
                </a:lnTo>
                <a:lnTo>
                  <a:pt x="0" y="116655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91E0D51-90C7-47FB-AD1F-43106DCDF5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03932" y="559496"/>
            <a:ext cx="2249504" cy="2969386"/>
          </a:xfrm>
          <a:custGeom>
            <a:avLst/>
            <a:gdLst>
              <a:gd name="connsiteX0" fmla="*/ 0 w 4516583"/>
              <a:gd name="connsiteY0" fmla="*/ 0 h 5922963"/>
              <a:gd name="connsiteX1" fmla="*/ 4516583 w 4516583"/>
              <a:gd name="connsiteY1" fmla="*/ 0 h 5922963"/>
              <a:gd name="connsiteX2" fmla="*/ 4516583 w 4516583"/>
              <a:gd name="connsiteY2" fmla="*/ 5922963 h 5922963"/>
              <a:gd name="connsiteX3" fmla="*/ 0 w 4516583"/>
              <a:gd name="connsiteY3" fmla="*/ 5922963 h 592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3" h="5922963">
                <a:moveTo>
                  <a:pt x="0" y="0"/>
                </a:moveTo>
                <a:lnTo>
                  <a:pt x="4516583" y="0"/>
                </a:lnTo>
                <a:lnTo>
                  <a:pt x="4516583" y="5922963"/>
                </a:lnTo>
                <a:lnTo>
                  <a:pt x="0" y="59229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B3F254E-FC67-4C8E-9C3E-5C1C161C13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63839" y="559351"/>
            <a:ext cx="2249505" cy="2969531"/>
          </a:xfrm>
          <a:custGeom>
            <a:avLst/>
            <a:gdLst>
              <a:gd name="connsiteX0" fmla="*/ 0 w 4516584"/>
              <a:gd name="connsiteY0" fmla="*/ 0 h 5923252"/>
              <a:gd name="connsiteX1" fmla="*/ 4516584 w 4516584"/>
              <a:gd name="connsiteY1" fmla="*/ 0 h 5923252"/>
              <a:gd name="connsiteX2" fmla="*/ 4516584 w 4516584"/>
              <a:gd name="connsiteY2" fmla="*/ 5923252 h 5923252"/>
              <a:gd name="connsiteX3" fmla="*/ 0 w 4516584"/>
              <a:gd name="connsiteY3" fmla="*/ 5923252 h 5923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584" h="5923252">
                <a:moveTo>
                  <a:pt x="0" y="0"/>
                </a:moveTo>
                <a:lnTo>
                  <a:pt x="4516584" y="0"/>
                </a:lnTo>
                <a:lnTo>
                  <a:pt x="4516584" y="5923252"/>
                </a:lnTo>
                <a:lnTo>
                  <a:pt x="0" y="592325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13FFB8D-F654-450C-A462-C579B644B2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3932" y="3629379"/>
            <a:ext cx="4609413" cy="2778305"/>
          </a:xfrm>
          <a:custGeom>
            <a:avLst/>
            <a:gdLst>
              <a:gd name="connsiteX0" fmla="*/ 0 w 9254837"/>
              <a:gd name="connsiteY0" fmla="*/ 0 h 5541819"/>
              <a:gd name="connsiteX1" fmla="*/ 9254837 w 9254837"/>
              <a:gd name="connsiteY1" fmla="*/ 0 h 5541819"/>
              <a:gd name="connsiteX2" fmla="*/ 9254837 w 9254837"/>
              <a:gd name="connsiteY2" fmla="*/ 5541819 h 5541819"/>
              <a:gd name="connsiteX3" fmla="*/ 0 w 9254837"/>
              <a:gd name="connsiteY3" fmla="*/ 5541819 h 554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54837" h="5541819">
                <a:moveTo>
                  <a:pt x="0" y="0"/>
                </a:moveTo>
                <a:lnTo>
                  <a:pt x="9254837" y="0"/>
                </a:lnTo>
                <a:lnTo>
                  <a:pt x="9254837" y="5541819"/>
                </a:lnTo>
                <a:lnTo>
                  <a:pt x="0" y="554181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9360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A21D5-3923-DCFB-0865-25B208E6A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0825E-BB9C-9992-65D9-9B5CB39BC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9856B-7DFD-1411-EDB2-565093F1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789401-4E51-C62A-111C-DB5ADA873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8F738-F969-6899-9DE0-797EB3E0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0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CEF85-49EB-88D6-0711-833A40A1B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61E3F4-E598-AB9D-FA8D-2C4D12669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57305-C83B-2D1E-B0C3-58CA199D9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06193-5050-AE5A-28A5-0D494A96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CF4E0-2359-807A-1724-D42C1B3DE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65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4E01-DD4D-CD1F-3B33-EE3918BDA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B6AD2-AB29-3C24-0A21-2AE92A034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33D79-FB82-924C-7219-49DB82645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F5C9DB-B4FF-BB31-FAA7-B283A7C34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74301C-4B32-E9EF-C8D4-ED9C7FD8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766A9-6B3D-EBCC-F3FB-D9FD2324C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93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D8D0D-D1BE-A7BC-29E1-AD1A0EB74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C8CA7-21F6-3F41-06D0-199F0F41C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DB2DA-14C4-70C4-32BE-22FA0C442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EDCF8A-B756-C54D-0133-19D1FBC15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739CD6-9327-C238-5D5D-FF068A82C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38BDD-88CE-C95F-3370-7B8B919EA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9DA1B6-A5EE-637B-BE7A-2474E999D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0BCA8-09E4-75BD-E94A-8AD0F6CD1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39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44E0-ACCD-7661-A2FF-44983172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416921-67C1-B392-489E-11561B806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8F234-5D35-B2DD-2857-E29B91468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863E1-0517-2928-A59F-88657792C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77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AAFCF-2D84-0EFE-5CB2-EDEA5C172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699CD-5D0C-6549-6EBC-A7BB774A5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A969F-B666-A097-A1EF-78CAFE27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512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67C2-FEE0-DC90-7AAE-F3EFBBCC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D6DB8-F442-1D82-2EBB-D75D5DE8F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20E76-279E-BB01-0B01-89B398FFF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9B3972-823D-4EED-B34D-2C7741FA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4B6256-C4F4-8EBE-2F4E-06431878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64A46-ED31-1E47-A71A-9BCF8224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81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6328A-7C07-BF57-AA3E-3233D1789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1156A1-0F7B-EDE9-BF67-20A780EF7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076C9F-177A-F35D-828F-449B96B8B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80BB8-918B-8FDB-CA9C-AA5C672FB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EE6D2-6CE9-0D03-2547-82CDE41A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FF6F6-5AEE-65F5-AF67-F8716DE0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068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DBBCBF-B579-9CC1-5CA5-5878211C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46E4A-2098-5FCA-9DCD-97CB86E736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4E97A-D249-F055-88CC-4F7B39424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DDD6A-D4A8-470F-927C-AF2BE3A1E7A6}" type="datetimeFigureOut">
              <a:rPr lang="en-GB" smtClean="0"/>
              <a:t>16/07/2024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234BD-4481-EC03-3AD2-01D0A9694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2F8E4-9A5D-C950-A1DC-1DA872F05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4A57D-BB60-4D8C-AAE3-9AD9BFFE1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01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5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with text on it&#10;&#10;Description automatically generated">
            <a:extLst>
              <a:ext uri="{FF2B5EF4-FFF2-40B4-BE49-F238E27FC236}">
                <a16:creationId xmlns:a16="http://schemas.microsoft.com/office/drawing/2014/main" id="{6BDE8147-ACC5-7A3E-E6AB-E883BCFDD7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7" t="1624" r="20195" b="14871"/>
          <a:stretch/>
        </p:blipFill>
        <p:spPr>
          <a:xfrm>
            <a:off x="5276850" y="0"/>
            <a:ext cx="6915150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6296B08-7A26-745A-B310-ACD6A623821C}"/>
              </a:ext>
            </a:extLst>
          </p:cNvPr>
          <p:cNvGrpSpPr/>
          <p:nvPr/>
        </p:nvGrpSpPr>
        <p:grpSpPr>
          <a:xfrm>
            <a:off x="552892" y="2092981"/>
            <a:ext cx="10490246" cy="2408176"/>
            <a:chOff x="-458214" y="2132246"/>
            <a:chExt cx="12813957" cy="240817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3A5928-A449-8347-6000-FE0A5916003F}"/>
                </a:ext>
              </a:extLst>
            </p:cNvPr>
            <p:cNvSpPr/>
            <p:nvPr/>
          </p:nvSpPr>
          <p:spPr>
            <a:xfrm>
              <a:off x="-458214" y="2132246"/>
              <a:ext cx="12813957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4400" dirty="0">
                  <a:solidFill>
                    <a:schemeClr val="bg1"/>
                  </a:solidFill>
                  <a:latin typeface="Poppins Black" panose="00000A00000000000000" pitchFamily="50" charset="0"/>
                  <a:ea typeface="EB Garamond 12" panose="02020502060206020403" pitchFamily="18" charset="0"/>
                  <a:cs typeface="Poppins Black" panose="00000A00000000000000" pitchFamily="50" charset="0"/>
                </a:rPr>
                <a:t>Premium</a:t>
              </a:r>
            </a:p>
            <a:p>
              <a:r>
                <a:rPr lang="en-ID" sz="4400" dirty="0">
                  <a:solidFill>
                    <a:schemeClr val="bg1"/>
                  </a:solidFill>
                  <a:latin typeface="Poppins Black" panose="00000A00000000000000" pitchFamily="50" charset="0"/>
                  <a:ea typeface="EB Garamond 12" panose="02020502060206020403" pitchFamily="18" charset="0"/>
                  <a:cs typeface="Poppins Black" panose="00000A00000000000000" pitchFamily="50" charset="0"/>
                </a:rPr>
                <a:t>POS</a:t>
              </a:r>
              <a:r>
                <a:rPr lang="sr-Latn-RS" sz="4400" dirty="0">
                  <a:solidFill>
                    <a:srgbClr val="0083BF"/>
                  </a:solidFill>
                  <a:latin typeface="Poppins Black" panose="00000A00000000000000" pitchFamily="50" charset="0"/>
                  <a:ea typeface="EB Garamond 12" panose="02020502060206020403" pitchFamily="18" charset="0"/>
                  <a:cs typeface="Poppins Black" panose="00000A00000000000000" pitchFamily="50" charset="0"/>
                </a:rPr>
                <a:t> </a:t>
              </a:r>
              <a:r>
                <a:rPr lang="en-ID" sz="4400" dirty="0">
                  <a:solidFill>
                    <a:schemeClr val="bg1"/>
                  </a:solidFill>
                  <a:latin typeface="Poppins Black" panose="00000A00000000000000" pitchFamily="50" charset="0"/>
                  <a:ea typeface="EB Garamond 12" panose="02020502060206020403" pitchFamily="18" charset="0"/>
                  <a:cs typeface="Poppins Black" panose="00000A00000000000000" pitchFamily="50" charset="0"/>
                </a:rPr>
                <a:t>Industry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E4CC9F-AEB2-90DB-9CB4-1615BED84929}"/>
                </a:ext>
              </a:extLst>
            </p:cNvPr>
            <p:cNvSpPr txBox="1"/>
            <p:nvPr/>
          </p:nvSpPr>
          <p:spPr>
            <a:xfrm>
              <a:off x="-458214" y="3709425"/>
              <a:ext cx="54739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0" dirty="0">
                  <a:solidFill>
                    <a:schemeClr val="bg1"/>
                  </a:solidFill>
                  <a:effectLst/>
                  <a:latin typeface="Poppins Light" panose="00000400000000000000" pitchFamily="2" charset="0"/>
                  <a:cs typeface="Poppins Light" panose="00000400000000000000" pitchFamily="2" charset="0"/>
                </a:rPr>
                <a:t>People are always going to go shopping. </a:t>
              </a:r>
            </a:p>
            <a:p>
              <a:r>
                <a:rPr lang="en-US" sz="1600" i="0" dirty="0">
                  <a:solidFill>
                    <a:schemeClr val="bg1"/>
                  </a:solidFill>
                  <a:effectLst/>
                  <a:latin typeface="Poppins Light" panose="00000400000000000000" pitchFamily="2" charset="0"/>
                  <a:cs typeface="Poppins Light" panose="00000400000000000000" pitchFamily="2" charset="0"/>
                </a:rPr>
                <a:t>A lot of our effort is how to make the retail experience a great one!</a:t>
              </a:r>
            </a:p>
          </p:txBody>
        </p:sp>
      </p:grpSp>
      <p:pic>
        <p:nvPicPr>
          <p:cNvPr id="7" name="Picture 6" descr="Shape">
            <a:extLst>
              <a:ext uri="{FF2B5EF4-FFF2-40B4-BE49-F238E27FC236}">
                <a16:creationId xmlns:a16="http://schemas.microsoft.com/office/drawing/2014/main" id="{631EFECB-028C-F1BC-0023-10F493B9B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45"/>
            <a:ext cx="1390996" cy="57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6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5" name="Picture 4" descr="A blue rectangular object with white labels&#10;&#10;Description automatically generated">
            <a:extLst>
              <a:ext uri="{FF2B5EF4-FFF2-40B4-BE49-F238E27FC236}">
                <a16:creationId xmlns:a16="http://schemas.microsoft.com/office/drawing/2014/main" id="{7225CADC-BDAB-A784-211F-249D87598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226412"/>
            <a:ext cx="2906126" cy="4465499"/>
          </a:xfrm>
          <a:prstGeom prst="rect">
            <a:avLst/>
          </a:prstGeom>
        </p:spPr>
      </p:pic>
      <p:pic>
        <p:nvPicPr>
          <p:cNvPr id="8" name="Picture 7" descr="A close-up of a blue box&#10;&#10;Description automatically generated">
            <a:extLst>
              <a:ext uri="{FF2B5EF4-FFF2-40B4-BE49-F238E27FC236}">
                <a16:creationId xmlns:a16="http://schemas.microsoft.com/office/drawing/2014/main" id="{91D6FC83-7050-A7C7-A49F-0246AAE0E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987" y="1221512"/>
            <a:ext cx="2710807" cy="4470400"/>
          </a:xfrm>
          <a:prstGeom prst="rect">
            <a:avLst/>
          </a:prstGeom>
        </p:spPr>
      </p:pic>
      <p:pic>
        <p:nvPicPr>
          <p:cNvPr id="10" name="Picture 9" descr="A close-up of a blue box&#10;&#10;Description automatically generated">
            <a:extLst>
              <a:ext uri="{FF2B5EF4-FFF2-40B4-BE49-F238E27FC236}">
                <a16:creationId xmlns:a16="http://schemas.microsoft.com/office/drawing/2014/main" id="{47C1F277-59FE-A1E3-0EF4-609B0787C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710" y="1221512"/>
            <a:ext cx="2980266" cy="44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0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6" name="Picture 5" descr="A white and blue display&#10;&#10;Description automatically generated">
            <a:extLst>
              <a:ext uri="{FF2B5EF4-FFF2-40B4-BE49-F238E27FC236}">
                <a16:creationId xmlns:a16="http://schemas.microsoft.com/office/drawing/2014/main" id="{D38EDBE6-A627-DBC6-C038-FE40B6BC0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99" y="487838"/>
            <a:ext cx="3921550" cy="5882325"/>
          </a:xfrm>
          <a:prstGeom prst="rect">
            <a:avLst/>
          </a:prstGeom>
        </p:spPr>
      </p:pic>
      <p:pic>
        <p:nvPicPr>
          <p:cNvPr id="10" name="Picture 9" descr="A white and wood stand with a blue device on it&#10;&#10;Description automatically generated">
            <a:extLst>
              <a:ext uri="{FF2B5EF4-FFF2-40B4-BE49-F238E27FC236}">
                <a16:creationId xmlns:a16="http://schemas.microsoft.com/office/drawing/2014/main" id="{2B286CF5-176E-1B24-D557-EB5963594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823" y="487837"/>
            <a:ext cx="3921550" cy="588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83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7" name="Picture 6" descr="A white cabinet with a shelf&#10;&#10;Description automatically generated">
            <a:extLst>
              <a:ext uri="{FF2B5EF4-FFF2-40B4-BE49-F238E27FC236}">
                <a16:creationId xmlns:a16="http://schemas.microsoft.com/office/drawing/2014/main" id="{E6890C47-B41A-7EF4-EED2-B49C52700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57" y="273867"/>
            <a:ext cx="4206843" cy="6310265"/>
          </a:xfrm>
          <a:prstGeom prst="rect">
            <a:avLst/>
          </a:prstGeom>
        </p:spPr>
      </p:pic>
      <p:pic>
        <p:nvPicPr>
          <p:cNvPr id="10" name="Picture 9" descr="A white and blue display shelf&#10;&#10;Description automatically generated">
            <a:extLst>
              <a:ext uri="{FF2B5EF4-FFF2-40B4-BE49-F238E27FC236}">
                <a16:creationId xmlns:a16="http://schemas.microsoft.com/office/drawing/2014/main" id="{240872E9-1BF0-CF80-96AD-166103978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15" y="273864"/>
            <a:ext cx="4206842" cy="63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4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4" name="Picture 3" descr="A close-up of a sign&#10;&#10;Description automatically generated">
            <a:extLst>
              <a:ext uri="{FF2B5EF4-FFF2-40B4-BE49-F238E27FC236}">
                <a16:creationId xmlns:a16="http://schemas.microsoft.com/office/drawing/2014/main" id="{C41E89D5-40FD-9358-DB66-AF51AE2EF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311" y="486354"/>
            <a:ext cx="8830146" cy="588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486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5" name="Picture 4" descr="A display of electronic products&#10;&#10;Description automatically generated">
            <a:extLst>
              <a:ext uri="{FF2B5EF4-FFF2-40B4-BE49-F238E27FC236}">
                <a16:creationId xmlns:a16="http://schemas.microsoft.com/office/drawing/2014/main" id="{2FD4F571-9724-F3BF-DBFB-EEC929375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6180" y="1171292"/>
            <a:ext cx="6020554" cy="4515416"/>
          </a:xfrm>
          <a:prstGeom prst="rect">
            <a:avLst/>
          </a:prstGeom>
        </p:spPr>
      </p:pic>
      <p:pic>
        <p:nvPicPr>
          <p:cNvPr id="7" name="Picture 6" descr="A store with shelves of products&#10;&#10;Description automatically generated">
            <a:extLst>
              <a:ext uri="{FF2B5EF4-FFF2-40B4-BE49-F238E27FC236}">
                <a16:creationId xmlns:a16="http://schemas.microsoft.com/office/drawing/2014/main" id="{78D80A85-0194-2FBA-39B1-5999EF33CA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2542" y="1171292"/>
            <a:ext cx="6020554" cy="45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2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10084461" y="2966579"/>
            <a:ext cx="4765924" cy="19248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7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797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797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797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797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797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10084461" y="1198434"/>
            <a:ext cx="4688550" cy="19248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7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797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797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PRODUCTION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797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797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797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10123147" y="4454052"/>
            <a:ext cx="4688550" cy="19248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7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797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797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797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797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4337837" y="2601347"/>
            <a:ext cx="4974329" cy="114122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81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4881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226"/>
            <a:ext cx="1326097" cy="55033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9756827" y="823391"/>
            <a:ext cx="9749" cy="48367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5339339" y="3509404"/>
            <a:ext cx="2252175" cy="2762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95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E561EF2D-8A33-BA8B-C867-58085CC4FD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5"/>
          <a:stretch/>
        </p:blipFill>
        <p:spPr>
          <a:xfrm>
            <a:off x="0" y="0"/>
            <a:ext cx="399182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00021B4-C099-41BA-A829-0082C4EAE36E}"/>
              </a:ext>
            </a:extLst>
          </p:cNvPr>
          <p:cNvSpPr txBox="1">
            <a:spLocks/>
          </p:cNvSpPr>
          <p:nvPr/>
        </p:nvSpPr>
        <p:spPr>
          <a:xfrm>
            <a:off x="7683321" y="2787443"/>
            <a:ext cx="3361813" cy="19391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0798" indent="-170798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996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Company Profile</a:t>
            </a:r>
          </a:p>
          <a:p>
            <a:pPr marL="170798" indent="-170798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996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PMI Markets</a:t>
            </a:r>
          </a:p>
          <a:p>
            <a:pPr marL="170798" indent="-170798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996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Working with PMI</a:t>
            </a:r>
          </a:p>
          <a:p>
            <a:pPr marL="170798" indent="-170798" algn="just">
              <a:lnSpc>
                <a:spcPct val="200000"/>
              </a:lnSpc>
              <a:buFont typeface="+mj-lt"/>
              <a:buAutoNum type="arabicPeriod"/>
              <a:defRPr/>
            </a:pPr>
            <a:r>
              <a:rPr lang="en-US" sz="996" dirty="0">
                <a:solidFill>
                  <a:schemeClr val="tx1">
                    <a:lumMod val="95000"/>
                    <a:lumOff val="5000"/>
                  </a:schemeClr>
                </a:solidFill>
                <a:latin typeface="Poppins Light" panose="00000400000000000000" pitchFamily="2" charset="0"/>
                <a:ea typeface="Roboto" pitchFamily="2" charset="0"/>
                <a:cs typeface="Poppins Light" panose="00000400000000000000" pitchFamily="2" charset="0"/>
              </a:rPr>
              <a:t>Projects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25F791-2C2D-4897-982C-BF4AAE7BF118}"/>
              </a:ext>
            </a:extLst>
          </p:cNvPr>
          <p:cNvSpPr txBox="1">
            <a:spLocks/>
          </p:cNvSpPr>
          <p:nvPr/>
        </p:nvSpPr>
        <p:spPr>
          <a:xfrm>
            <a:off x="7683320" y="2395557"/>
            <a:ext cx="1041409" cy="26405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94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Contents.</a:t>
            </a:r>
          </a:p>
        </p:txBody>
      </p:sp>
      <p:pic>
        <p:nvPicPr>
          <p:cNvPr id="7" name="Picture 6" descr="A display case with shelves&#10;&#10;Description automatically generated">
            <a:extLst>
              <a:ext uri="{FF2B5EF4-FFF2-40B4-BE49-F238E27FC236}">
                <a16:creationId xmlns:a16="http://schemas.microsoft.com/office/drawing/2014/main" id="{F07BF1BA-C611-7FC9-C3FF-231C0A9D7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718" y="-742386"/>
            <a:ext cx="9116714" cy="869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8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europe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FFD8A195-A360-73E1-A4A6-F2AE37D54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1" r="16490"/>
          <a:stretch/>
        </p:blipFill>
        <p:spPr>
          <a:xfrm>
            <a:off x="7453381" y="0"/>
            <a:ext cx="4738619" cy="678773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F9B4867-D4F2-42A7-A450-AFE6C25D52C5}"/>
              </a:ext>
            </a:extLst>
          </p:cNvPr>
          <p:cNvSpPr txBox="1">
            <a:spLocks/>
          </p:cNvSpPr>
          <p:nvPr/>
        </p:nvSpPr>
        <p:spPr>
          <a:xfrm>
            <a:off x="1318512" y="2605647"/>
            <a:ext cx="3937188" cy="91409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solidFill>
                <a:schemeClr val="bg1"/>
              </a:solidFill>
              <a:latin typeface="Poppins Black" panose="00000A00000000000000" pitchFamily="50" charset="0"/>
              <a:ea typeface="Inter Medium" panose="02000603000000020004" pitchFamily="50" charset="0"/>
              <a:cs typeface="Poppins Black" panose="00000A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3A7E6C-0E7D-4F05-A623-3FEA442A41ED}"/>
              </a:ext>
            </a:extLst>
          </p:cNvPr>
          <p:cNvSpPr/>
          <p:nvPr/>
        </p:nvSpPr>
        <p:spPr>
          <a:xfrm>
            <a:off x="1047338" y="1134744"/>
            <a:ext cx="4208362" cy="2621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00" dirty="0">
                <a:solidFill>
                  <a:srgbClr val="000000"/>
                </a:solidFill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PMI Markets </a:t>
            </a:r>
          </a:p>
          <a:p>
            <a:r>
              <a:rPr lang="en-ID" sz="5400" dirty="0">
                <a:solidFill>
                  <a:srgbClr val="000000"/>
                </a:solidFill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We cover</a:t>
            </a:r>
            <a:endParaRPr lang="en-ID" sz="5400" dirty="0">
              <a:latin typeface="Poppins Black" panose="00000A00000000000000" pitchFamily="2" charset="0"/>
              <a:ea typeface="EB Garamond 12" panose="02020502060206020403" pitchFamily="18" charset="0"/>
              <a:cs typeface="Poppins Black" panose="00000A00000000000000" pitchFamily="2" charset="0"/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72E9C388-D4EC-8A24-7D48-63FF6F7464E0}"/>
              </a:ext>
            </a:extLst>
          </p:cNvPr>
          <p:cNvSpPr txBox="1">
            <a:spLocks/>
          </p:cNvSpPr>
          <p:nvPr/>
        </p:nvSpPr>
        <p:spPr>
          <a:xfrm>
            <a:off x="720146" y="523203"/>
            <a:ext cx="1041409" cy="2640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94" dirty="0"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02.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6BFF919-EE8F-C12F-8F1F-8595384DE8AE}"/>
              </a:ext>
            </a:extLst>
          </p:cNvPr>
          <p:cNvSpPr txBox="1">
            <a:spLocks/>
          </p:cNvSpPr>
          <p:nvPr/>
        </p:nvSpPr>
        <p:spPr>
          <a:xfrm>
            <a:off x="1190476" y="4314802"/>
            <a:ext cx="4593963" cy="3907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6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Offices: </a:t>
            </a:r>
            <a:br>
              <a:rPr lang="en-US" sz="1793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</a:br>
            <a:r>
              <a:rPr lang="en-US" sz="1793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Belgrade   Hamburg    London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D6448F-140D-93EC-5DF8-9DCF6773BB95}"/>
              </a:ext>
            </a:extLst>
          </p:cNvPr>
          <p:cNvCxnSpPr>
            <a:cxnSpLocks/>
          </p:cNvCxnSpPr>
          <p:nvPr/>
        </p:nvCxnSpPr>
        <p:spPr>
          <a:xfrm>
            <a:off x="2332971" y="4425473"/>
            <a:ext cx="0" cy="280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04776BC-39EE-1C43-E197-28032AFD6421}"/>
              </a:ext>
            </a:extLst>
          </p:cNvPr>
          <p:cNvCxnSpPr>
            <a:cxnSpLocks/>
          </p:cNvCxnSpPr>
          <p:nvPr/>
        </p:nvCxnSpPr>
        <p:spPr>
          <a:xfrm>
            <a:off x="3630839" y="4425473"/>
            <a:ext cx="0" cy="2800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>
            <a:extLst>
              <a:ext uri="{FF2B5EF4-FFF2-40B4-BE49-F238E27FC236}">
                <a16:creationId xmlns:a16="http://schemas.microsoft.com/office/drawing/2014/main" id="{21BF1D73-03C4-9EA6-2D58-106CA1D87E70}"/>
              </a:ext>
            </a:extLst>
          </p:cNvPr>
          <p:cNvSpPr txBox="1">
            <a:spLocks/>
          </p:cNvSpPr>
          <p:nvPr/>
        </p:nvSpPr>
        <p:spPr>
          <a:xfrm>
            <a:off x="6480508" y="1872718"/>
            <a:ext cx="3261114" cy="6511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96" dirty="0">
              <a:solidFill>
                <a:schemeClr val="bg2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A1F86-B5CC-8FB1-3D4A-A4CD926FACC8}"/>
              </a:ext>
            </a:extLst>
          </p:cNvPr>
          <p:cNvSpPr txBox="1">
            <a:spLocks/>
          </p:cNvSpPr>
          <p:nvPr/>
        </p:nvSpPr>
        <p:spPr>
          <a:xfrm>
            <a:off x="1190475" y="4967072"/>
            <a:ext cx="3440055" cy="6596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6" dirty="0">
                <a:latin typeface="Poppins" panose="00000800000000000000" pitchFamily="50" charset="0"/>
                <a:ea typeface="Inter Medium" panose="02000603000000020004" pitchFamily="50" charset="0"/>
                <a:cs typeface="Poppins" panose="00000800000000000000" pitchFamily="50" charset="0"/>
              </a:rPr>
              <a:t>Production/Manufacturing</a:t>
            </a:r>
            <a:r>
              <a:rPr lang="en-US" sz="996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  <a:t>:</a:t>
            </a:r>
          </a:p>
          <a:p>
            <a:r>
              <a:rPr lang="en-US" sz="996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Belgrade, Serbia</a:t>
            </a:r>
            <a:br>
              <a:rPr lang="en-US" sz="1494" dirty="0">
                <a:latin typeface="Poppins Medium" panose="00000600000000000000" pitchFamily="50" charset="0"/>
                <a:ea typeface="Inter Medium" panose="02000603000000020004" pitchFamily="50" charset="0"/>
                <a:cs typeface="Poppins Medium" panose="00000600000000000000" pitchFamily="50" charset="0"/>
              </a:rPr>
            </a:br>
            <a:endParaRPr lang="en-US" sz="1494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C8E4CE4A-F74F-DC7D-92AA-56D750205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238" y="4765432"/>
            <a:ext cx="219307" cy="20164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2D0F2EF-7A15-7F6E-A566-51C9CED6C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883" y="3352426"/>
            <a:ext cx="219307" cy="20164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909D320-8771-E087-F204-9062EEB31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238" y="3699338"/>
            <a:ext cx="219307" cy="2016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D935DE-C970-7EAE-A6E8-0A7780474BA0}"/>
              </a:ext>
            </a:extLst>
          </p:cNvPr>
          <p:cNvSpPr/>
          <p:nvPr/>
        </p:nvSpPr>
        <p:spPr>
          <a:xfrm>
            <a:off x="1304915" y="5606253"/>
            <a:ext cx="258716" cy="252453"/>
          </a:xfrm>
          <a:prstGeom prst="rect">
            <a:avLst/>
          </a:prstGeom>
          <a:solidFill>
            <a:srgbClr val="1369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97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FEBD43-FAA6-1211-85B9-07039B540D7C}"/>
              </a:ext>
            </a:extLst>
          </p:cNvPr>
          <p:cNvSpPr/>
          <p:nvPr/>
        </p:nvSpPr>
        <p:spPr>
          <a:xfrm>
            <a:off x="3541127" y="5611257"/>
            <a:ext cx="258716" cy="252453"/>
          </a:xfrm>
          <a:prstGeom prst="rect">
            <a:avLst/>
          </a:prstGeom>
          <a:solidFill>
            <a:srgbClr val="12A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97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385F85-41C8-E24B-904C-0976A97C75B1}"/>
              </a:ext>
            </a:extLst>
          </p:cNvPr>
          <p:cNvSpPr txBox="1"/>
          <p:nvPr/>
        </p:nvSpPr>
        <p:spPr>
          <a:xfrm>
            <a:off x="1643543" y="5612806"/>
            <a:ext cx="1643342" cy="27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95" dirty="0">
                <a:latin typeface="Poppins" panose="00000500000000000000" pitchFamily="2" charset="0"/>
                <a:cs typeface="Poppins" panose="00000500000000000000" pitchFamily="2" charset="0"/>
              </a:rPr>
              <a:t>Projects regularly</a:t>
            </a:r>
            <a:endParaRPr lang="LID4096" sz="1195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990485-EB35-61AD-713F-BF65429C47AB}"/>
              </a:ext>
            </a:extLst>
          </p:cNvPr>
          <p:cNvSpPr txBox="1"/>
          <p:nvPr/>
        </p:nvSpPr>
        <p:spPr>
          <a:xfrm>
            <a:off x="3882045" y="5627269"/>
            <a:ext cx="1806097" cy="27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95" dirty="0">
                <a:latin typeface="Poppins" panose="00000500000000000000" pitchFamily="2" charset="0"/>
                <a:cs typeface="Poppins" panose="00000500000000000000" pitchFamily="2" charset="0"/>
              </a:rPr>
              <a:t>Projects occasionally</a:t>
            </a:r>
            <a:endParaRPr lang="LID4096" sz="1195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98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using a computer&#10;&#10;Description automatically generated">
            <a:extLst>
              <a:ext uri="{FF2B5EF4-FFF2-40B4-BE49-F238E27FC236}">
                <a16:creationId xmlns:a16="http://schemas.microsoft.com/office/drawing/2014/main" id="{F996F9E3-71BE-C684-874E-22261D2B6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3105F086-433D-B210-F98A-722472CA8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" r="68706" b="12094"/>
          <a:stretch/>
        </p:blipFill>
        <p:spPr>
          <a:xfrm flipH="1">
            <a:off x="-3" y="-1"/>
            <a:ext cx="4749802" cy="6858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3211BEC-CBDA-901F-ED16-F9002568408D}"/>
              </a:ext>
            </a:extLst>
          </p:cNvPr>
          <p:cNvSpPr txBox="1">
            <a:spLocks/>
          </p:cNvSpPr>
          <p:nvPr/>
        </p:nvSpPr>
        <p:spPr>
          <a:xfrm>
            <a:off x="720146" y="523203"/>
            <a:ext cx="1041409" cy="2640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94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03.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A9682F-9B46-C24C-578E-2E5DF99AAD68}"/>
              </a:ext>
            </a:extLst>
          </p:cNvPr>
          <p:cNvSpPr txBox="1">
            <a:spLocks/>
          </p:cNvSpPr>
          <p:nvPr/>
        </p:nvSpPr>
        <p:spPr>
          <a:xfrm>
            <a:off x="399662" y="5519932"/>
            <a:ext cx="485737" cy="6433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2605054C-7E24-A65B-2555-6E4BCE8EF53F}"/>
              </a:ext>
            </a:extLst>
          </p:cNvPr>
          <p:cNvSpPr txBox="1">
            <a:spLocks/>
          </p:cNvSpPr>
          <p:nvPr/>
        </p:nvSpPr>
        <p:spPr>
          <a:xfrm rot="10800000">
            <a:off x="3110009" y="5797487"/>
            <a:ext cx="485737" cy="6433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1E799E-48CA-B078-165E-323EDF721BE4}"/>
              </a:ext>
            </a:extLst>
          </p:cNvPr>
          <p:cNvSpPr/>
          <p:nvPr/>
        </p:nvSpPr>
        <p:spPr>
          <a:xfrm>
            <a:off x="662741" y="1762484"/>
            <a:ext cx="3951146" cy="1778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79" dirty="0">
                <a:solidFill>
                  <a:schemeClr val="bg1"/>
                </a:solidFill>
                <a:latin typeface="Poppins Black" panose="00000A00000000000000" pitchFamily="2" charset="0"/>
                <a:ea typeface="EB Garamond 12" panose="02020502060206020403" pitchFamily="18" charset="0"/>
                <a:cs typeface="Poppins Black" panose="00000A00000000000000" pitchFamily="2" charset="0"/>
              </a:rPr>
              <a:t>Working with PMI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E4199-92E9-DAE6-2FBE-3EEBD6EB3DBD}"/>
              </a:ext>
            </a:extLst>
          </p:cNvPr>
          <p:cNvSpPr/>
          <p:nvPr/>
        </p:nvSpPr>
        <p:spPr>
          <a:xfrm>
            <a:off x="720146" y="3605171"/>
            <a:ext cx="3675799" cy="1449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96" dirty="0">
                <a:solidFill>
                  <a:schemeClr val="bg1"/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With 15+ years of experience in all categories across different channels but also having an insight into other industries and up-to-date technologies we continue to support PMI markets in execution excellence across European retail. </a:t>
            </a:r>
          </a:p>
          <a:p>
            <a:pPr>
              <a:lnSpc>
                <a:spcPct val="150000"/>
              </a:lnSpc>
            </a:pPr>
            <a:endParaRPr lang="en-US" sz="996" dirty="0">
              <a:solidFill>
                <a:schemeClr val="bg1"/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78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box with different objects in it&#10;&#10;Description automatically generated">
            <a:extLst>
              <a:ext uri="{FF2B5EF4-FFF2-40B4-BE49-F238E27FC236}">
                <a16:creationId xmlns:a16="http://schemas.microsoft.com/office/drawing/2014/main" id="{89C2D58F-D6F3-796F-2F56-BD026BA3F7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0" b="733"/>
          <a:stretch/>
        </p:blipFill>
        <p:spPr>
          <a:xfrm>
            <a:off x="3721100" y="-30535"/>
            <a:ext cx="8469268" cy="6888535"/>
          </a:xfrm>
          <a:prstGeom prst="rect">
            <a:avLst/>
          </a:prstGeom>
        </p:spPr>
      </p:pic>
      <p:pic>
        <p:nvPicPr>
          <p:cNvPr id="2" name="Picture 1" descr="Shape, arrow&#10;&#10;Description automatically generated">
            <a:extLst>
              <a:ext uri="{FF2B5EF4-FFF2-40B4-BE49-F238E27FC236}">
                <a16:creationId xmlns:a16="http://schemas.microsoft.com/office/drawing/2014/main" id="{E369F40A-C256-B712-1B92-3922CA2B8E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60"/>
          <a:stretch/>
        </p:blipFill>
        <p:spPr>
          <a:xfrm>
            <a:off x="1632" y="0"/>
            <a:ext cx="4564696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3211BEC-CBDA-901F-ED16-F9002568408D}"/>
              </a:ext>
            </a:extLst>
          </p:cNvPr>
          <p:cNvSpPr txBox="1">
            <a:spLocks/>
          </p:cNvSpPr>
          <p:nvPr/>
        </p:nvSpPr>
        <p:spPr>
          <a:xfrm>
            <a:off x="720146" y="523203"/>
            <a:ext cx="1041409" cy="2640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94" dirty="0">
                <a:solidFill>
                  <a:schemeClr val="bg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04.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A9682F-9B46-C24C-578E-2E5DF99AAD68}"/>
              </a:ext>
            </a:extLst>
          </p:cNvPr>
          <p:cNvSpPr txBox="1">
            <a:spLocks/>
          </p:cNvSpPr>
          <p:nvPr/>
        </p:nvSpPr>
        <p:spPr>
          <a:xfrm>
            <a:off x="399662" y="5519932"/>
            <a:ext cx="485737" cy="6433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178" name="Title 1">
            <a:extLst>
              <a:ext uri="{FF2B5EF4-FFF2-40B4-BE49-F238E27FC236}">
                <a16:creationId xmlns:a16="http://schemas.microsoft.com/office/drawing/2014/main" id="{2605054C-7E24-A65B-2555-6E4BCE8EF53F}"/>
              </a:ext>
            </a:extLst>
          </p:cNvPr>
          <p:cNvSpPr txBox="1">
            <a:spLocks/>
          </p:cNvSpPr>
          <p:nvPr/>
        </p:nvSpPr>
        <p:spPr>
          <a:xfrm rot="10800000">
            <a:off x="3110009" y="5797487"/>
            <a:ext cx="485737" cy="64332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878" dirty="0"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563025-100B-0249-8EE2-7BABA989C8DC}"/>
              </a:ext>
            </a:extLst>
          </p:cNvPr>
          <p:cNvSpPr/>
          <p:nvPr/>
        </p:nvSpPr>
        <p:spPr>
          <a:xfrm>
            <a:off x="418867" y="2442667"/>
            <a:ext cx="3977078" cy="93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5479" dirty="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Projects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DFF649-7E95-896B-DF75-D3B7CCF535F0}"/>
              </a:ext>
            </a:extLst>
          </p:cNvPr>
          <p:cNvSpPr/>
          <p:nvPr/>
        </p:nvSpPr>
        <p:spPr>
          <a:xfrm>
            <a:off x="500348" y="3378180"/>
            <a:ext cx="2939538" cy="1679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96" dirty="0">
                <a:solidFill>
                  <a:schemeClr val="bg1"/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Everything is designed and produced under one roof. </a:t>
            </a:r>
          </a:p>
          <a:p>
            <a:pPr>
              <a:lnSpc>
                <a:spcPct val="150000"/>
              </a:lnSpc>
            </a:pPr>
            <a:r>
              <a:rPr lang="en-US" sz="996" dirty="0">
                <a:solidFill>
                  <a:schemeClr val="bg1"/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Giving our design, engineering, production, and sales teams a unique perspective and rare opportunity to be part of the entire production process. </a:t>
            </a:r>
          </a:p>
          <a:p>
            <a:pPr>
              <a:lnSpc>
                <a:spcPct val="150000"/>
              </a:lnSpc>
            </a:pPr>
            <a:endParaRPr lang="en-US" sz="996" dirty="0">
              <a:solidFill>
                <a:schemeClr val="bg1"/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43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5" name="Picture 4" descr="A white and blue display&#10;&#10;Description automatically generated">
            <a:extLst>
              <a:ext uri="{FF2B5EF4-FFF2-40B4-BE49-F238E27FC236}">
                <a16:creationId xmlns:a16="http://schemas.microsoft.com/office/drawing/2014/main" id="{A3DE6071-B9B9-66E1-7595-26D690688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00" y="882868"/>
            <a:ext cx="3252708" cy="4879429"/>
          </a:xfrm>
          <a:prstGeom prst="rect">
            <a:avLst/>
          </a:prstGeom>
        </p:spPr>
      </p:pic>
      <p:pic>
        <p:nvPicPr>
          <p:cNvPr id="8" name="Picture 7" descr="A person with a beard shaving his beard&#10;&#10;Description automatically generated">
            <a:extLst>
              <a:ext uri="{FF2B5EF4-FFF2-40B4-BE49-F238E27FC236}">
                <a16:creationId xmlns:a16="http://schemas.microsoft.com/office/drawing/2014/main" id="{B8708BA2-D951-55B6-9367-5BFCE90D2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358" y="882868"/>
            <a:ext cx="3252952" cy="4879428"/>
          </a:xfrm>
          <a:prstGeom prst="rect">
            <a:avLst/>
          </a:prstGeom>
        </p:spPr>
      </p:pic>
      <p:pic>
        <p:nvPicPr>
          <p:cNvPr id="12" name="Picture 11" descr="A close-up of a blue machine&#10;&#10;Description automatically generated">
            <a:extLst>
              <a:ext uri="{FF2B5EF4-FFF2-40B4-BE49-F238E27FC236}">
                <a16:creationId xmlns:a16="http://schemas.microsoft.com/office/drawing/2014/main" id="{DE4825E4-486E-B8DE-9D4B-BD57E557E8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60" y="882868"/>
            <a:ext cx="3253205" cy="487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3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white cards&#10;&#10;Description automatically generated with medium confidence">
            <a:extLst>
              <a:ext uri="{FF2B5EF4-FFF2-40B4-BE49-F238E27FC236}">
                <a16:creationId xmlns:a16="http://schemas.microsoft.com/office/drawing/2014/main" id="{59D20B0C-5A15-AF44-4550-0CB4722E8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/>
          <a:stretch/>
        </p:blipFill>
        <p:spPr>
          <a:xfrm>
            <a:off x="1161393" y="0"/>
            <a:ext cx="11030607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and holding a book and a pen&#10;&#10;Description automatically generated with medium confidence">
            <a:extLst>
              <a:ext uri="{FF2B5EF4-FFF2-40B4-BE49-F238E27FC236}">
                <a16:creationId xmlns:a16="http://schemas.microsoft.com/office/drawing/2014/main" id="{AFD9C6DE-7182-8987-0C00-4FC891860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9"/>
          <a:stretch/>
        </p:blipFill>
        <p:spPr>
          <a:xfrm>
            <a:off x="1022350" y="-1"/>
            <a:ext cx="11169650" cy="685800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77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9B7EEBA-EDBA-A2BE-3C99-321716431D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80"/>
          <a:stretch/>
        </p:blipFill>
        <p:spPr>
          <a:xfrm>
            <a:off x="0" y="1"/>
            <a:ext cx="1859573" cy="6858000"/>
          </a:xfrm>
          <a:prstGeom prst="rect">
            <a:avLst/>
          </a:prstGeom>
        </p:spPr>
      </p:pic>
      <p:pic>
        <p:nvPicPr>
          <p:cNvPr id="4" name="Picture 3" descr="A display case with a light on it&#10;&#10;Description automatically generated">
            <a:extLst>
              <a:ext uri="{FF2B5EF4-FFF2-40B4-BE49-F238E27FC236}">
                <a16:creationId xmlns:a16="http://schemas.microsoft.com/office/drawing/2014/main" id="{6BA19D4A-5B33-3CBD-4FAE-14AC512EF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68" y="1258741"/>
            <a:ext cx="3175227" cy="4557859"/>
          </a:xfrm>
          <a:prstGeom prst="rect">
            <a:avLst/>
          </a:prstGeom>
        </p:spPr>
      </p:pic>
      <p:pic>
        <p:nvPicPr>
          <p:cNvPr id="7" name="Picture 6" descr="A shelf with pictures on it&#10;&#10;Description automatically generated">
            <a:extLst>
              <a:ext uri="{FF2B5EF4-FFF2-40B4-BE49-F238E27FC236}">
                <a16:creationId xmlns:a16="http://schemas.microsoft.com/office/drawing/2014/main" id="{EB879767-988B-6B4C-7383-A9D743564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195" y="1258740"/>
            <a:ext cx="3213380" cy="4557860"/>
          </a:xfrm>
          <a:prstGeom prst="rect">
            <a:avLst/>
          </a:prstGeom>
        </p:spPr>
      </p:pic>
      <p:pic>
        <p:nvPicPr>
          <p:cNvPr id="11" name="Picture 10" descr="A display case with pictures of a person and person&#10;&#10;Description automatically generated">
            <a:extLst>
              <a:ext uri="{FF2B5EF4-FFF2-40B4-BE49-F238E27FC236}">
                <a16:creationId xmlns:a16="http://schemas.microsoft.com/office/drawing/2014/main" id="{C2A950D9-BF28-CD82-596D-6DC939253A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1" t="1738" r="16295" b="28944"/>
          <a:stretch/>
        </p:blipFill>
        <p:spPr>
          <a:xfrm>
            <a:off x="8660175" y="1258740"/>
            <a:ext cx="3175227" cy="455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01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3973</TotalTime>
  <Words>216</Words>
  <Application>Microsoft Macintosh PowerPoint</Application>
  <PresentationFormat>Widescreen</PresentationFormat>
  <Paragraphs>49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Aleksandra Ristic</dc:creator>
  <cp:lastModifiedBy>inzenjeri</cp:lastModifiedBy>
  <cp:revision>36</cp:revision>
  <dcterms:created xsi:type="dcterms:W3CDTF">2023-05-17T14:26:01Z</dcterms:created>
  <dcterms:modified xsi:type="dcterms:W3CDTF">2024-07-16T14:46:34Z</dcterms:modified>
</cp:coreProperties>
</file>