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403" r:id="rId3"/>
    <p:sldId id="291" r:id="rId4"/>
    <p:sldId id="273" r:id="rId5"/>
    <p:sldId id="658" r:id="rId6"/>
    <p:sldId id="667" r:id="rId7"/>
    <p:sldId id="673" r:id="rId8"/>
    <p:sldId id="674" r:id="rId9"/>
    <p:sldId id="675" r:id="rId10"/>
    <p:sldId id="662" r:id="rId11"/>
    <p:sldId id="663" r:id="rId12"/>
    <p:sldId id="664" r:id="rId13"/>
    <p:sldId id="315" r:id="rId14"/>
    <p:sldId id="395" r:id="rId15"/>
    <p:sldId id="397" r:id="rId16"/>
    <p:sldId id="412" r:id="rId17"/>
    <p:sldId id="407" r:id="rId18"/>
    <p:sldId id="411" r:id="rId19"/>
    <p:sldId id="410" r:id="rId20"/>
    <p:sldId id="409" r:id="rId21"/>
    <p:sldId id="408" r:id="rId22"/>
    <p:sldId id="405" r:id="rId23"/>
    <p:sldId id="406" r:id="rId24"/>
    <p:sldId id="404" r:id="rId25"/>
    <p:sldId id="394" r:id="rId26"/>
    <p:sldId id="413" r:id="rId27"/>
    <p:sldId id="416" r:id="rId28"/>
    <p:sldId id="415" r:id="rId29"/>
    <p:sldId id="419" r:id="rId30"/>
    <p:sldId id="661" r:id="rId31"/>
    <p:sldId id="418" r:id="rId32"/>
    <p:sldId id="414" r:id="rId33"/>
    <p:sldId id="668" r:id="rId34"/>
    <p:sldId id="417" r:id="rId35"/>
    <p:sldId id="666" r:id="rId36"/>
    <p:sldId id="669" r:id="rId37"/>
    <p:sldId id="670" r:id="rId38"/>
    <p:sldId id="671" r:id="rId39"/>
    <p:sldId id="672" r:id="rId40"/>
    <p:sldId id="28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B63"/>
    <a:srgbClr val="0D5073"/>
    <a:srgbClr val="0083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0" autoAdjust="0"/>
    <p:restoredTop sz="96138" autoAdjust="0"/>
  </p:normalViewPr>
  <p:slideViewPr>
    <p:cSldViewPr snapToGrid="0">
      <p:cViewPr varScale="1">
        <p:scale>
          <a:sx n="133" d="100"/>
          <a:sy n="133" d="100"/>
        </p:scale>
        <p:origin x="208" y="9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5C2C5-D05D-40FB-83CA-7AF9DCB5DE36}" type="datetimeFigureOut">
              <a:rPr lang="sr-RS" smtClean="0"/>
              <a:t>16.7.24.</a:t>
            </a:fld>
            <a:endParaRPr lang="sr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4DE2-D3E2-4A99-AAA9-46D912DCB6EB}" type="slidenum">
              <a:rPr lang="sr-RS" smtClean="0"/>
              <a:t>‹#›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06828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5FD4-CA2A-9867-2C57-CA2261A3E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444F8-17C3-2C4A-9053-00C11701A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2BA3F-25BD-50FC-8A19-B5C012AF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102DE-D23A-8226-5D18-0A16223C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CA970-68DD-E11B-67E6-7C21FB6D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8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A6C8-2D2F-67DB-047E-9A495D21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CA4-C617-2202-2B1C-88F530D3C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B36-A9C4-E69B-F93E-198C3E31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F73A-B821-8961-3410-F23B6F5F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05761-1FED-A819-BF38-E792FD3D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06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21498-EB25-161A-30F2-9A4F58C79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77162-9C10-26D4-C38E-ADB0918C1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84B7-5E28-1F25-229E-50F51F00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364EB-0576-775B-CE6C-1510F357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B7DC-59CC-5ECF-E324-DDA75382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2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3590" y="1792152"/>
            <a:ext cx="3726388" cy="136093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649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17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34C99-8D4C-403F-AE72-3729650FB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218" y="559351"/>
            <a:ext cx="4333400" cy="3639580"/>
          </a:xfrm>
          <a:custGeom>
            <a:avLst/>
            <a:gdLst>
              <a:gd name="connsiteX0" fmla="*/ 0 w 8700655"/>
              <a:gd name="connsiteY0" fmla="*/ 0 h 7259782"/>
              <a:gd name="connsiteX1" fmla="*/ 8700655 w 8700655"/>
              <a:gd name="connsiteY1" fmla="*/ 0 h 7259782"/>
              <a:gd name="connsiteX2" fmla="*/ 8700655 w 8700655"/>
              <a:gd name="connsiteY2" fmla="*/ 7259782 h 7259782"/>
              <a:gd name="connsiteX3" fmla="*/ 0 w 8700655"/>
              <a:gd name="connsiteY3" fmla="*/ 7259782 h 72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0655" h="7259782">
                <a:moveTo>
                  <a:pt x="0" y="0"/>
                </a:moveTo>
                <a:lnTo>
                  <a:pt x="8700655" y="0"/>
                </a:lnTo>
                <a:lnTo>
                  <a:pt x="8700655" y="7259782"/>
                </a:lnTo>
                <a:lnTo>
                  <a:pt x="0" y="7259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CE8D23-0ABE-4300-A0EA-971687A60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4023" y="559351"/>
            <a:ext cx="2249504" cy="5848332"/>
          </a:xfrm>
          <a:custGeom>
            <a:avLst/>
            <a:gdLst>
              <a:gd name="connsiteX0" fmla="*/ 0 w 4516583"/>
              <a:gd name="connsiteY0" fmla="*/ 0 h 11665528"/>
              <a:gd name="connsiteX1" fmla="*/ 4516583 w 4516583"/>
              <a:gd name="connsiteY1" fmla="*/ 0 h 11665528"/>
              <a:gd name="connsiteX2" fmla="*/ 4516583 w 4516583"/>
              <a:gd name="connsiteY2" fmla="*/ 11665528 h 11665528"/>
              <a:gd name="connsiteX3" fmla="*/ 0 w 4516583"/>
              <a:gd name="connsiteY3" fmla="*/ 11665528 h 1166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11665528">
                <a:moveTo>
                  <a:pt x="0" y="0"/>
                </a:moveTo>
                <a:lnTo>
                  <a:pt x="4516583" y="0"/>
                </a:lnTo>
                <a:lnTo>
                  <a:pt x="4516583" y="11665528"/>
                </a:lnTo>
                <a:lnTo>
                  <a:pt x="0" y="116655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1E0D51-90C7-47FB-AD1F-43106DCDF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3932" y="559496"/>
            <a:ext cx="2249504" cy="2969386"/>
          </a:xfrm>
          <a:custGeom>
            <a:avLst/>
            <a:gdLst>
              <a:gd name="connsiteX0" fmla="*/ 0 w 4516583"/>
              <a:gd name="connsiteY0" fmla="*/ 0 h 5922963"/>
              <a:gd name="connsiteX1" fmla="*/ 4516583 w 4516583"/>
              <a:gd name="connsiteY1" fmla="*/ 0 h 5922963"/>
              <a:gd name="connsiteX2" fmla="*/ 4516583 w 4516583"/>
              <a:gd name="connsiteY2" fmla="*/ 5922963 h 5922963"/>
              <a:gd name="connsiteX3" fmla="*/ 0 w 4516583"/>
              <a:gd name="connsiteY3" fmla="*/ 5922963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5922963">
                <a:moveTo>
                  <a:pt x="0" y="0"/>
                </a:moveTo>
                <a:lnTo>
                  <a:pt x="4516583" y="0"/>
                </a:lnTo>
                <a:lnTo>
                  <a:pt x="4516583" y="5922963"/>
                </a:lnTo>
                <a:lnTo>
                  <a:pt x="0" y="5922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B3F254E-FC67-4C8E-9C3E-5C1C161C13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3839" y="559351"/>
            <a:ext cx="2249505" cy="2969531"/>
          </a:xfrm>
          <a:custGeom>
            <a:avLst/>
            <a:gdLst>
              <a:gd name="connsiteX0" fmla="*/ 0 w 4516584"/>
              <a:gd name="connsiteY0" fmla="*/ 0 h 5923252"/>
              <a:gd name="connsiteX1" fmla="*/ 4516584 w 4516584"/>
              <a:gd name="connsiteY1" fmla="*/ 0 h 5923252"/>
              <a:gd name="connsiteX2" fmla="*/ 4516584 w 4516584"/>
              <a:gd name="connsiteY2" fmla="*/ 5923252 h 5923252"/>
              <a:gd name="connsiteX3" fmla="*/ 0 w 4516584"/>
              <a:gd name="connsiteY3" fmla="*/ 5923252 h 59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4" h="5923252">
                <a:moveTo>
                  <a:pt x="0" y="0"/>
                </a:moveTo>
                <a:lnTo>
                  <a:pt x="4516584" y="0"/>
                </a:lnTo>
                <a:lnTo>
                  <a:pt x="4516584" y="5923252"/>
                </a:lnTo>
                <a:lnTo>
                  <a:pt x="0" y="5923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13FFB8D-F654-450C-A462-C579B644B2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3932" y="3629379"/>
            <a:ext cx="4609413" cy="2778305"/>
          </a:xfrm>
          <a:custGeom>
            <a:avLst/>
            <a:gdLst>
              <a:gd name="connsiteX0" fmla="*/ 0 w 9254837"/>
              <a:gd name="connsiteY0" fmla="*/ 0 h 5541819"/>
              <a:gd name="connsiteX1" fmla="*/ 9254837 w 9254837"/>
              <a:gd name="connsiteY1" fmla="*/ 0 h 5541819"/>
              <a:gd name="connsiteX2" fmla="*/ 9254837 w 9254837"/>
              <a:gd name="connsiteY2" fmla="*/ 5541819 h 5541819"/>
              <a:gd name="connsiteX3" fmla="*/ 0 w 9254837"/>
              <a:gd name="connsiteY3" fmla="*/ 5541819 h 55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837" h="5541819">
                <a:moveTo>
                  <a:pt x="0" y="0"/>
                </a:moveTo>
                <a:lnTo>
                  <a:pt x="9254837" y="0"/>
                </a:lnTo>
                <a:lnTo>
                  <a:pt x="9254837" y="5541819"/>
                </a:lnTo>
                <a:lnTo>
                  <a:pt x="0" y="554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360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21D5-3923-DCFB-0865-25B208E6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825E-BB9C-9992-65D9-9B5CB39BC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9856B-7DFD-1411-EDB2-565093F1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89401-4E51-C62A-111C-DB5ADA87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8F738-F969-6899-9DE0-797EB3E0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0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EF85-49EB-88D6-0711-833A40A1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1E3F4-E598-AB9D-FA8D-2C4D12669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57305-C83B-2D1E-B0C3-58CA199D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06193-5050-AE5A-28A5-0D494A96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F4E0-2359-807A-1724-D42C1B3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4E01-DD4D-CD1F-3B33-EE3918BD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6AD2-AB29-3C24-0A21-2AE92A03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33D79-FB82-924C-7219-49DB82645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5C9DB-B4FF-BB31-FAA7-B283A7C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301C-4B32-E9EF-C8D4-ED9C7FD8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766A9-6B3D-EBCC-F3FB-D9FD2324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3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8D0D-D1BE-A7BC-29E1-AD1A0EB7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C8CA7-21F6-3F41-06D0-199F0F41C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DB2DA-14C4-70C4-32BE-22FA0C442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DCF8A-B756-C54D-0133-19D1FBC15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39CD6-9327-C238-5D5D-FF068A82C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38BDD-88CE-C95F-3370-7B8B919E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DA1B6-A5EE-637B-BE7A-2474E999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0BCA8-09E4-75BD-E94A-8AD0F6CD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9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44E0-ACCD-7661-A2FF-44983172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16921-67C1-B392-489E-11561B80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8F234-5D35-B2DD-2857-E29B9146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863E1-0517-2928-A59F-88657792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7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AAFCF-2D84-0EFE-5CB2-EDEA5C17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699CD-5D0C-6549-6EBC-A7BB774A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A969F-B666-A097-A1EF-78CAFE27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1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67C2-FEE0-DC90-7AAE-F3EFBBCC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6DB8-F442-1D82-2EBB-D75D5DE8F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20E76-279E-BB01-0B01-89B398FFF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B3972-823D-4EED-B34D-2C7741FA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B6256-C4F4-8EBE-2F4E-06431878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64A46-ED31-1E47-A71A-9BCF8224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81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328A-7C07-BF57-AA3E-3233D178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156A1-0F7B-EDE9-BF67-20A780EF7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76C9F-177A-F35D-828F-449B96B8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80BB8-918B-8FDB-CA9C-AA5C672F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EE6D2-6CE9-0D03-2547-82CDE41A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FF6F6-5AEE-65F5-AF67-F8716DE0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6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BBCBF-B579-9CC1-5CA5-5878211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46E4A-2098-5FCA-9DCD-97CB86E7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4E97A-D249-F055-88CC-4F7B3942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234BD-4481-EC03-3AD2-01D0A9694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2F8E4-9A5D-C950-A1DC-1DA872F05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1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6296B08-7A26-745A-B310-ACD6A623821C}"/>
              </a:ext>
            </a:extLst>
          </p:cNvPr>
          <p:cNvGrpSpPr/>
          <p:nvPr/>
        </p:nvGrpSpPr>
        <p:grpSpPr>
          <a:xfrm>
            <a:off x="552892" y="2092981"/>
            <a:ext cx="10490246" cy="2408176"/>
            <a:chOff x="-458214" y="2132246"/>
            <a:chExt cx="12813957" cy="24081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3A5928-A449-8347-6000-FE0A5916003F}"/>
                </a:ext>
              </a:extLst>
            </p:cNvPr>
            <p:cNvSpPr/>
            <p:nvPr/>
          </p:nvSpPr>
          <p:spPr>
            <a:xfrm>
              <a:off x="-458214" y="2132246"/>
              <a:ext cx="1281395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Premium</a:t>
              </a:r>
            </a:p>
            <a:p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POS</a:t>
              </a:r>
              <a:r>
                <a:rPr lang="sr-Latn-RS" sz="4400" dirty="0">
                  <a:solidFill>
                    <a:srgbClr val="0083BF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 </a:t>
              </a:r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Industry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E4CC9F-AEB2-90DB-9CB4-1615BED84929}"/>
                </a:ext>
              </a:extLst>
            </p:cNvPr>
            <p:cNvSpPr txBox="1"/>
            <p:nvPr/>
          </p:nvSpPr>
          <p:spPr>
            <a:xfrm>
              <a:off x="-458214" y="3709425"/>
              <a:ext cx="5473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dirty="0">
                  <a:solidFill>
                    <a:schemeClr val="bg1"/>
                  </a:solidFill>
                  <a:effectLst/>
                  <a:latin typeface="Poppins Light" panose="00000400000000000000" pitchFamily="2" charset="0"/>
                  <a:cs typeface="Poppins Light" panose="00000400000000000000" pitchFamily="2" charset="0"/>
                </a:rPr>
                <a:t>People are always going to go shopping. </a:t>
              </a:r>
            </a:p>
            <a:p>
              <a:r>
                <a:rPr lang="en-US" sz="1600" i="0" dirty="0">
                  <a:solidFill>
                    <a:schemeClr val="bg1"/>
                  </a:solidFill>
                  <a:effectLst/>
                  <a:latin typeface="Poppins Light" panose="00000400000000000000" pitchFamily="2" charset="0"/>
                  <a:cs typeface="Poppins Light" panose="00000400000000000000" pitchFamily="2" charset="0"/>
                </a:rPr>
                <a:t>A lot of our effort is how to make the retail experience a great one!</a:t>
              </a:r>
            </a:p>
          </p:txBody>
        </p:sp>
      </p:grpSp>
      <p:pic>
        <p:nvPicPr>
          <p:cNvPr id="7" name="Picture 6" descr="Shape">
            <a:extLst>
              <a:ext uri="{FF2B5EF4-FFF2-40B4-BE49-F238E27FC236}">
                <a16:creationId xmlns:a16="http://schemas.microsoft.com/office/drawing/2014/main" id="{631EFECB-028C-F1BC-0023-10F493B9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45"/>
            <a:ext cx="1390996" cy="577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8109C-7F42-5FE3-3BA8-14B0BEE3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60"/>
            <a:ext cx="12192000" cy="68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3366F-323C-8A1F-320F-9FBE5B99C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green plastic box with two yellow objects inside&#10;&#10;Description automatically generated with medium confidence">
            <a:extLst>
              <a:ext uri="{FF2B5EF4-FFF2-40B4-BE49-F238E27FC236}">
                <a16:creationId xmlns:a16="http://schemas.microsoft.com/office/drawing/2014/main" id="{DA75FCA0-D0BF-2AC2-DDE9-604E38D1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t="4418" r="1746" b="4418"/>
          <a:stretch/>
        </p:blipFill>
        <p:spPr>
          <a:xfrm>
            <a:off x="1041400" y="0"/>
            <a:ext cx="111506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B1E6F9-4E1F-6F2C-9F24-484C875F2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1B1E1-C195-8FA0-F613-03FADB04D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opening a shelf&#10;&#10;Description automatically generated">
            <a:extLst>
              <a:ext uri="{FF2B5EF4-FFF2-40B4-BE49-F238E27FC236}">
                <a16:creationId xmlns:a16="http://schemas.microsoft.com/office/drawing/2014/main" id="{B1AC6A9D-B78B-E9B7-3CE9-9A862406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" y="0"/>
            <a:ext cx="12185055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92A46C-EC7C-A3A1-48C5-D961C3DAC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0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7D70-724A-02A5-1504-409B40B4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touching a machine&#10;&#10;Description automatically generated">
            <a:extLst>
              <a:ext uri="{FF2B5EF4-FFF2-40B4-BE49-F238E27FC236}">
                <a16:creationId xmlns:a16="http://schemas.microsoft.com/office/drawing/2014/main" id="{91DD53E2-66BD-4C96-4FA9-980BB7F77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04" b="8415"/>
          <a:stretch/>
        </p:blipFill>
        <p:spPr>
          <a:xfrm>
            <a:off x="961698" y="-1"/>
            <a:ext cx="11277600" cy="685800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4CE863-C4CD-9190-ABF0-6FD23AC4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9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611125" y="2776050"/>
            <a:ext cx="3937188" cy="9140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4ED566-A5ED-BCC7-BB79-4223CAF1956F}"/>
              </a:ext>
            </a:extLst>
          </p:cNvPr>
          <p:cNvSpPr/>
          <p:nvPr/>
        </p:nvSpPr>
        <p:spPr>
          <a:xfrm>
            <a:off x="1151389" y="2145486"/>
            <a:ext cx="3951146" cy="1778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79" dirty="0"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RRP</a:t>
            </a:r>
          </a:p>
          <a:p>
            <a:r>
              <a:rPr lang="en-ID" sz="5479" dirty="0"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Displays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E1724-5908-4847-8F83-A3438312CAF3}"/>
              </a:ext>
            </a:extLst>
          </p:cNvPr>
          <p:cNvSpPr/>
          <p:nvPr/>
        </p:nvSpPr>
        <p:spPr>
          <a:xfrm>
            <a:off x="1151389" y="4058645"/>
            <a:ext cx="3525908" cy="705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996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Our </a:t>
            </a:r>
            <a:r>
              <a:rPr lang="sr-Latn-RS" altLang="en-US" sz="996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main goal </a:t>
            </a:r>
            <a:r>
              <a:rPr lang="en-GB" altLang="en-US" sz="996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is to create a visually striking displays that stand out among crowded stores and become instantly recognizable. Our displays must be versatile, easily adaptable and sustainable. 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BAFEA48-B231-148F-C0EF-DF89B401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5963" r="32043" b="1954"/>
          <a:stretch/>
        </p:blipFill>
        <p:spPr>
          <a:xfrm>
            <a:off x="5441950" y="1"/>
            <a:ext cx="5179077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iletry&#10;&#10;Description automatically generated">
            <a:extLst>
              <a:ext uri="{FF2B5EF4-FFF2-40B4-BE49-F238E27FC236}">
                <a16:creationId xmlns:a16="http://schemas.microsoft.com/office/drawing/2014/main" id="{27E0E49E-E3C1-626B-49AF-B2C32824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0"/>
          <a:stretch/>
        </p:blipFill>
        <p:spPr>
          <a:xfrm>
            <a:off x="3911013" y="22435"/>
            <a:ext cx="8280987" cy="6813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D8126-9025-99F1-770A-4B179123D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35"/>
            <a:ext cx="4551195" cy="68131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D94EF5-2AAE-AF3E-B08A-7DF744133634}"/>
              </a:ext>
            </a:extLst>
          </p:cNvPr>
          <p:cNvSpPr/>
          <p:nvPr/>
        </p:nvSpPr>
        <p:spPr>
          <a:xfrm>
            <a:off x="724699" y="3317925"/>
            <a:ext cx="2729532" cy="101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195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Innovative Solutions in Action: Highlighting Designs that Made the Production for Impactful </a:t>
            </a:r>
            <a:r>
              <a:rPr lang="en-US" altLang="en-US" sz="1195" dirty="0" err="1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ploom</a:t>
            </a:r>
            <a:r>
              <a:rPr lang="en-US" altLang="en-US" sz="1195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 Displays</a:t>
            </a:r>
          </a:p>
          <a:p>
            <a:pPr>
              <a:spcBef>
                <a:spcPct val="0"/>
              </a:spcBef>
            </a:pPr>
            <a:endParaRPr lang="en-US" altLang="en-US" sz="1195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C9EED7-0D19-49A5-4BB9-350F251261BA}"/>
              </a:ext>
            </a:extLst>
          </p:cNvPr>
          <p:cNvSpPr/>
          <p:nvPr/>
        </p:nvSpPr>
        <p:spPr>
          <a:xfrm>
            <a:off x="724699" y="2357881"/>
            <a:ext cx="5006800" cy="174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690" cap="all" dirty="0">
                <a:solidFill>
                  <a:srgbClr val="615959"/>
                </a:solidFill>
                <a:latin typeface="Poppins" panose="00000500000000000000" pitchFamily="2" charset="0"/>
              </a:rPr>
              <a:t>DISPLAYS </a:t>
            </a:r>
          </a:p>
          <a:p>
            <a:pPr algn="l"/>
            <a:r>
              <a:rPr lang="en-US" sz="2690" cap="all" dirty="0">
                <a:solidFill>
                  <a:srgbClr val="615959"/>
                </a:solidFill>
                <a:latin typeface="Poppins" panose="00000500000000000000" pitchFamily="2" charset="0"/>
              </a:rPr>
              <a:t>PRODUCED</a:t>
            </a:r>
          </a:p>
          <a:p>
            <a:br>
              <a:rPr lang="en-US" sz="2690" dirty="0"/>
            </a:br>
            <a:endParaRPr lang="en-US" sz="2690" cap="al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9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6" name="Picture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06CD8994-E6E5-30F1-62EF-64D58D312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" b="3481"/>
          <a:stretch/>
        </p:blipFill>
        <p:spPr>
          <a:xfrm>
            <a:off x="6622269" y="1398903"/>
            <a:ext cx="3989144" cy="38722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2AFD25-C5FB-DCA7-A559-6C4EBBE92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2558623" y="1403630"/>
            <a:ext cx="3929261" cy="38722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59F157-8E2D-646E-C9D9-58C8888DA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25" y="1469766"/>
            <a:ext cx="7771629" cy="39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0FD1F4-0CC4-2E4F-D1A5-858883BC3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11" y="1306432"/>
            <a:ext cx="4178806" cy="424513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A9E1061-EE89-D457-1DA4-DB06C1C16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84" y="1306432"/>
            <a:ext cx="4178806" cy="42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B156E1CE-2417-53B4-E4A8-D336BFF1A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67" y="1149941"/>
            <a:ext cx="2520640" cy="4702861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E4BBA4F2-F4B5-E353-2E96-894BC6122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3" y="1149941"/>
            <a:ext cx="5059931" cy="47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5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EF2718C-4B21-B011-5817-C0CD6DF97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23" y="1295732"/>
            <a:ext cx="4716053" cy="45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0021B4-C099-41BA-A829-0082C4EAE36E}"/>
              </a:ext>
            </a:extLst>
          </p:cNvPr>
          <p:cNvSpPr txBox="1">
            <a:spLocks/>
          </p:cNvSpPr>
          <p:nvPr/>
        </p:nvSpPr>
        <p:spPr>
          <a:xfrm>
            <a:off x="7683321" y="2787443"/>
            <a:ext cx="3361813" cy="19391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Company Profile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JTI Markets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Working with JTI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Projects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5F791-2C2D-4897-982C-BF4AAE7BF118}"/>
              </a:ext>
            </a:extLst>
          </p:cNvPr>
          <p:cNvSpPr txBox="1">
            <a:spLocks/>
          </p:cNvSpPr>
          <p:nvPr/>
        </p:nvSpPr>
        <p:spPr>
          <a:xfrm>
            <a:off x="7683320" y="2395557"/>
            <a:ext cx="1041409" cy="2640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Contents.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BDD84-E07B-37B0-1279-AF87B206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58" y="1409700"/>
            <a:ext cx="4504700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4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A3280-E034-A99C-D375-E72DC3D62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12089" r="17673" b="3031"/>
          <a:stretch/>
        </p:blipFill>
        <p:spPr>
          <a:xfrm>
            <a:off x="3153613" y="1277721"/>
            <a:ext cx="6305706" cy="44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09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652CEBB9-7335-E96C-4FA2-0D763F76B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1" y="1215586"/>
            <a:ext cx="4165161" cy="4426828"/>
          </a:xfrm>
          <a:prstGeom prst="rect">
            <a:avLst/>
          </a:prstGeom>
        </p:spPr>
      </p:pic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9935F8ED-E2A0-4F95-AD04-2246F8907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95" y="1215586"/>
            <a:ext cx="4165161" cy="442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0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C4E63D8-5399-D1CF-C31B-76A6BFCAA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2" y="1357345"/>
            <a:ext cx="4078573" cy="4143312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E5B38C-5739-6B1A-DFF7-923DB71B2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357344"/>
            <a:ext cx="4078573" cy="41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5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8F0D8-2944-42FD-9419-34BA4D204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8797" r="9150" b="13539"/>
          <a:stretch/>
        </p:blipFill>
        <p:spPr>
          <a:xfrm>
            <a:off x="2452316" y="1082266"/>
            <a:ext cx="4753299" cy="44985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97A10C4-A815-9604-EB41-CEBDC8548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8997" r="17506" b="15391"/>
          <a:stretch/>
        </p:blipFill>
        <p:spPr>
          <a:xfrm>
            <a:off x="7271182" y="1082267"/>
            <a:ext cx="3401349" cy="44985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58008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60948-5C48-BFCE-89FF-5758783DC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9947" r="8359" b="11887"/>
          <a:stretch/>
        </p:blipFill>
        <p:spPr>
          <a:xfrm>
            <a:off x="2739992" y="1030334"/>
            <a:ext cx="3693099" cy="4546614"/>
          </a:xfrm>
          <a:prstGeom prst="rect">
            <a:avLst/>
          </a:prstGeom>
        </p:spPr>
      </p:pic>
      <p:pic>
        <p:nvPicPr>
          <p:cNvPr id="9" name="Picture 8" descr="A picture containing indoor, box, container&#10;&#10;Description automatically generated">
            <a:extLst>
              <a:ext uri="{FF2B5EF4-FFF2-40B4-BE49-F238E27FC236}">
                <a16:creationId xmlns:a16="http://schemas.microsoft.com/office/drawing/2014/main" id="{E7DAEB37-0E94-5F8B-7680-74BC00F39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972"/>
          <a:stretch/>
        </p:blipFill>
        <p:spPr>
          <a:xfrm>
            <a:off x="6562542" y="1030334"/>
            <a:ext cx="3683141" cy="4546614"/>
          </a:xfrm>
          <a:prstGeom prst="rect">
            <a:avLst/>
          </a:prstGeom>
        </p:spPr>
      </p:pic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71B7172-6422-D063-9C03-28A9A8993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56" y="5991409"/>
            <a:ext cx="985468" cy="6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81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5BC4ED-0B89-1ABB-496D-4100A1FDF8CD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7" name="Picture 6" descr="A picture containing text, lighter, night&#10;&#10;Description automatically generated">
            <a:extLst>
              <a:ext uri="{FF2B5EF4-FFF2-40B4-BE49-F238E27FC236}">
                <a16:creationId xmlns:a16="http://schemas.microsoft.com/office/drawing/2014/main" id="{EBFA7230-25E4-1668-DB84-E56ED6FAB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4"/>
          <a:stretch/>
        </p:blipFill>
        <p:spPr>
          <a:xfrm>
            <a:off x="2355266" y="22435"/>
            <a:ext cx="9836734" cy="6813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D6488-E1D6-6CA6-A0AC-8448317D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35"/>
            <a:ext cx="4551195" cy="68131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D94EF5-2AAE-AF3E-B08A-7DF744133634}"/>
              </a:ext>
            </a:extLst>
          </p:cNvPr>
          <p:cNvSpPr/>
          <p:nvPr/>
        </p:nvSpPr>
        <p:spPr>
          <a:xfrm>
            <a:off x="691940" y="3358750"/>
            <a:ext cx="2941774" cy="64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195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Unlocking Creativity: Exploring Innovative Design Concepts for Captivating POSM Displays</a:t>
            </a:r>
            <a:endParaRPr lang="en-GB" altLang="en-US" sz="1195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C9EED7-0D19-49A5-4BB9-350F251261BA}"/>
              </a:ext>
            </a:extLst>
          </p:cNvPr>
          <p:cNvSpPr/>
          <p:nvPr/>
        </p:nvSpPr>
        <p:spPr>
          <a:xfrm>
            <a:off x="691941" y="2428925"/>
            <a:ext cx="2672294" cy="174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690" cap="all" dirty="0">
                <a:solidFill>
                  <a:srgbClr val="615959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DESIGN</a:t>
            </a:r>
          </a:p>
          <a:p>
            <a:pPr algn="l"/>
            <a:r>
              <a:rPr lang="en-US" sz="2690" cap="all" dirty="0">
                <a:solidFill>
                  <a:srgbClr val="615959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CONCEPTS</a:t>
            </a:r>
            <a:br>
              <a:rPr lang="en-US" sz="269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sz="2690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2690" cap="al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04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9" name="Picture 8" descr="A circuit board">
            <a:extLst>
              <a:ext uri="{FF2B5EF4-FFF2-40B4-BE49-F238E27FC236}">
                <a16:creationId xmlns:a16="http://schemas.microsoft.com/office/drawing/2014/main" id="{715272A3-7F97-949E-EC47-E9E545506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8069" r="25766" b="7940"/>
          <a:stretch/>
        </p:blipFill>
        <p:spPr>
          <a:xfrm>
            <a:off x="3523913" y="1060198"/>
            <a:ext cx="5435189" cy="47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64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CDCE9A-C0E3-FE87-207D-B9F51EF54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80" y="250411"/>
            <a:ext cx="6223147" cy="3070351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06FBD7D-2FE5-DE05-4C90-DF24FD4DA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80" y="3429000"/>
            <a:ext cx="6223147" cy="30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52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6" name="Picture 5" descr="A picture containing text, wall, indoor, box&#10;&#10;Description automatically generated">
            <a:extLst>
              <a:ext uri="{FF2B5EF4-FFF2-40B4-BE49-F238E27FC236}">
                <a16:creationId xmlns:a16="http://schemas.microsoft.com/office/drawing/2014/main" id="{749D6F2A-2CF4-EE61-CA94-827756DCD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/>
          <a:stretch/>
        </p:blipFill>
        <p:spPr>
          <a:xfrm>
            <a:off x="1765385" y="1839482"/>
            <a:ext cx="3774406" cy="31790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1794FD4-02B8-7E78-441F-FB6C8B467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06" y="1839482"/>
            <a:ext cx="6002465" cy="3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9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DB36CA6-6A4A-6417-5A18-245E0B476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2502" r="15022" b="3948"/>
          <a:stretch/>
        </p:blipFill>
        <p:spPr>
          <a:xfrm>
            <a:off x="8053509" y="1239645"/>
            <a:ext cx="3034922" cy="4128386"/>
          </a:xfrm>
          <a:prstGeom prst="rect">
            <a:avLst/>
          </a:prstGeom>
        </p:spPr>
      </p:pic>
      <p:pic>
        <p:nvPicPr>
          <p:cNvPr id="5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D276B002-28AD-EB36-1F92-E2A00D0D7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r="14726"/>
          <a:stretch/>
        </p:blipFill>
        <p:spPr>
          <a:xfrm>
            <a:off x="5179918" y="1239645"/>
            <a:ext cx="2813471" cy="4128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CAE93-8D1B-B49F-5F08-C0E0BCE66E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r="16156" b="6633"/>
          <a:stretch/>
        </p:blipFill>
        <p:spPr>
          <a:xfrm>
            <a:off x="2241554" y="1249667"/>
            <a:ext cx="2878243" cy="41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5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25B686E3-0860-B7A7-3D8E-5C359941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5" t="7284" r="10933" b="3885"/>
          <a:stretch/>
        </p:blipFill>
        <p:spPr>
          <a:xfrm>
            <a:off x="6806476" y="-306460"/>
            <a:ext cx="5385523" cy="70063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318512" y="2605647"/>
            <a:ext cx="3937188" cy="9140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solidFill>
                <a:schemeClr val="bg1"/>
              </a:solidFill>
              <a:latin typeface="Poppins Black" panose="00000A00000000000000" pitchFamily="50" charset="0"/>
              <a:ea typeface="Inter Medium" panose="02000603000000020004" pitchFamily="50" charset="0"/>
              <a:cs typeface="Poppins Black" panose="00000A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1047338" y="1950084"/>
            <a:ext cx="4208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8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Markets </a:t>
            </a:r>
          </a:p>
          <a:p>
            <a:r>
              <a:rPr lang="en-ID" sz="48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We cover</a:t>
            </a:r>
            <a:endParaRPr lang="en-ID" sz="4800" dirty="0">
              <a:latin typeface="Poppins Black" panose="00000A00000000000000" pitchFamily="2" charset="0"/>
              <a:ea typeface="EB Garamond 12" panose="02020502060206020403" pitchFamily="18" charset="0"/>
              <a:cs typeface="Poppins Black" panose="00000A00000000000000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BFF919-EE8F-C12F-8F1F-8595384DE8AE}"/>
              </a:ext>
            </a:extLst>
          </p:cNvPr>
          <p:cNvSpPr txBox="1">
            <a:spLocks/>
          </p:cNvSpPr>
          <p:nvPr/>
        </p:nvSpPr>
        <p:spPr>
          <a:xfrm>
            <a:off x="1190476" y="4314802"/>
            <a:ext cx="4593963" cy="390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6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1793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1793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D6448F-140D-93EC-5DF8-9DCF6773BB95}"/>
              </a:ext>
            </a:extLst>
          </p:cNvPr>
          <p:cNvCxnSpPr>
            <a:cxnSpLocks/>
          </p:cNvCxnSpPr>
          <p:nvPr/>
        </p:nvCxnSpPr>
        <p:spPr>
          <a:xfrm>
            <a:off x="2332971" y="4425473"/>
            <a:ext cx="0" cy="280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4776BC-39EE-1C43-E197-28032AFD6421}"/>
              </a:ext>
            </a:extLst>
          </p:cNvPr>
          <p:cNvCxnSpPr>
            <a:cxnSpLocks/>
          </p:cNvCxnSpPr>
          <p:nvPr/>
        </p:nvCxnSpPr>
        <p:spPr>
          <a:xfrm>
            <a:off x="3630839" y="4425473"/>
            <a:ext cx="0" cy="280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21BF1D73-03C4-9EA6-2D58-106CA1D87E70}"/>
              </a:ext>
            </a:extLst>
          </p:cNvPr>
          <p:cNvSpPr txBox="1">
            <a:spLocks/>
          </p:cNvSpPr>
          <p:nvPr/>
        </p:nvSpPr>
        <p:spPr>
          <a:xfrm>
            <a:off x="6480508" y="1872718"/>
            <a:ext cx="3261114" cy="651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96" dirty="0">
              <a:solidFill>
                <a:schemeClr val="bg2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A1F86-B5CC-8FB1-3D4A-A4CD926FACC8}"/>
              </a:ext>
            </a:extLst>
          </p:cNvPr>
          <p:cNvSpPr txBox="1">
            <a:spLocks/>
          </p:cNvSpPr>
          <p:nvPr/>
        </p:nvSpPr>
        <p:spPr>
          <a:xfrm>
            <a:off x="1190475" y="4967072"/>
            <a:ext cx="3440055" cy="6596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6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Production/Manufacturing</a:t>
            </a:r>
            <a:r>
              <a:rPr lang="en-US" sz="996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996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Belgrade, Serbia</a:t>
            </a:r>
            <a:br>
              <a:rPr lang="en-US" sz="1494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1494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E4CE4A-F74F-DC7D-92AA-56D750205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46" y="5050823"/>
            <a:ext cx="219307" cy="20164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2D0F2EF-7A15-7F6E-A566-51C9CED6C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247" y="3608218"/>
            <a:ext cx="219307" cy="2016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909D320-8771-E087-F204-9062EEB31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11" y="3977763"/>
            <a:ext cx="219307" cy="2016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D935DE-C970-7EAE-A6E8-0A7780474BA0}"/>
              </a:ext>
            </a:extLst>
          </p:cNvPr>
          <p:cNvSpPr/>
          <p:nvPr/>
        </p:nvSpPr>
        <p:spPr>
          <a:xfrm>
            <a:off x="1304915" y="5606253"/>
            <a:ext cx="258716" cy="252453"/>
          </a:xfrm>
          <a:prstGeom prst="rect">
            <a:avLst/>
          </a:prstGeom>
          <a:solidFill>
            <a:srgbClr val="13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7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FEBD43-FAA6-1211-85B9-07039B540D7C}"/>
              </a:ext>
            </a:extLst>
          </p:cNvPr>
          <p:cNvSpPr/>
          <p:nvPr/>
        </p:nvSpPr>
        <p:spPr>
          <a:xfrm>
            <a:off x="3541127" y="5611257"/>
            <a:ext cx="258716" cy="252453"/>
          </a:xfrm>
          <a:prstGeom prst="rect">
            <a:avLst/>
          </a:prstGeom>
          <a:solidFill>
            <a:srgbClr val="12A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7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85F85-41C8-E24B-904C-0976A97C75B1}"/>
              </a:ext>
            </a:extLst>
          </p:cNvPr>
          <p:cNvSpPr txBox="1"/>
          <p:nvPr/>
        </p:nvSpPr>
        <p:spPr>
          <a:xfrm>
            <a:off x="1643543" y="5612806"/>
            <a:ext cx="1643342" cy="2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5" dirty="0">
                <a:latin typeface="Poppins" panose="00000500000000000000" pitchFamily="2" charset="0"/>
                <a:cs typeface="Poppins" panose="00000500000000000000" pitchFamily="2" charset="0"/>
              </a:rPr>
              <a:t>Projects regularly</a:t>
            </a:r>
            <a:endParaRPr lang="LID4096" sz="119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90485-EB35-61AD-713F-BF65429C47AB}"/>
              </a:ext>
            </a:extLst>
          </p:cNvPr>
          <p:cNvSpPr txBox="1"/>
          <p:nvPr/>
        </p:nvSpPr>
        <p:spPr>
          <a:xfrm>
            <a:off x="3882045" y="5627269"/>
            <a:ext cx="1806097" cy="2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5" dirty="0">
                <a:latin typeface="Poppins" panose="00000500000000000000" pitchFamily="2" charset="0"/>
                <a:cs typeface="Poppins" panose="00000500000000000000" pitchFamily="2" charset="0"/>
              </a:rPr>
              <a:t>Projects occasionally</a:t>
            </a:r>
            <a:endParaRPr lang="LID4096" sz="119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98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D4EC-53A1-2707-F1D2-AA1B1BA8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splay stand with different types of cell phones&#10;&#10;Description automatically generated with medium confidence">
            <a:extLst>
              <a:ext uri="{FF2B5EF4-FFF2-40B4-BE49-F238E27FC236}">
                <a16:creationId xmlns:a16="http://schemas.microsoft.com/office/drawing/2014/main" id="{AE3EC08F-8308-CC79-D723-013EEA265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"/>
          <a:stretch/>
        </p:blipFill>
        <p:spPr>
          <a:xfrm>
            <a:off x="929786" y="-1"/>
            <a:ext cx="11262214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D37F27-50B1-0841-B3B3-9B7F9E5DA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9B0FF3E-2CC4-42E2-582A-B6AAD4495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r="7690" b="9276"/>
          <a:stretch/>
        </p:blipFill>
        <p:spPr>
          <a:xfrm>
            <a:off x="2530946" y="3304391"/>
            <a:ext cx="4046984" cy="256843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F39CDD-04F9-CCF1-7804-4D34AEB4E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r="14008"/>
          <a:stretch/>
        </p:blipFill>
        <p:spPr>
          <a:xfrm>
            <a:off x="6577930" y="861093"/>
            <a:ext cx="3523457" cy="241464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F67131E-EB69-474F-72CC-1F38E190B8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6105"/>
          <a:stretch/>
        </p:blipFill>
        <p:spPr>
          <a:xfrm>
            <a:off x="2530946" y="861094"/>
            <a:ext cx="4046984" cy="2443298"/>
          </a:xfrm>
          <a:prstGeom prst="rect">
            <a:avLst/>
          </a:prstGeom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879D82-1159-6810-B774-1A294FEB39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6070" r="9886" b="5197"/>
          <a:stretch/>
        </p:blipFill>
        <p:spPr>
          <a:xfrm>
            <a:off x="6577930" y="3275741"/>
            <a:ext cx="3523457" cy="25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0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16308D-048F-6959-4CD8-7F07A64DA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3558" r="12419" b="12124"/>
          <a:stretch/>
        </p:blipFill>
        <p:spPr>
          <a:xfrm>
            <a:off x="2824790" y="1667232"/>
            <a:ext cx="7194473" cy="35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84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CEADCF-48F4-16F9-9BE5-1AAC3CA83B5A}"/>
              </a:ext>
            </a:extLst>
          </p:cNvPr>
          <p:cNvSpPr/>
          <p:nvPr/>
        </p:nvSpPr>
        <p:spPr>
          <a:xfrm>
            <a:off x="347776" y="22435"/>
            <a:ext cx="11844224" cy="68131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897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4814D-1E4A-0275-F063-184BF04F3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7"/>
          <a:stretch/>
        </p:blipFill>
        <p:spPr>
          <a:xfrm>
            <a:off x="0" y="22435"/>
            <a:ext cx="1654869" cy="6813130"/>
          </a:xfrm>
          <a:prstGeom prst="rect">
            <a:avLst/>
          </a:prstGeom>
        </p:spPr>
      </p:pic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03ED68-CFB6-7A7F-F847-60BC23A56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31" y="5983943"/>
            <a:ext cx="985468" cy="610376"/>
          </a:xfrm>
          <a:prstGeom prst="rect">
            <a:avLst/>
          </a:prstGeom>
        </p:spPr>
      </p:pic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C505FA3-443A-2FDB-C6BD-B7F20FF68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2249" r="16856" b="7597"/>
          <a:stretch/>
        </p:blipFill>
        <p:spPr>
          <a:xfrm>
            <a:off x="2665333" y="574913"/>
            <a:ext cx="3603169" cy="232801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E7A50DD-6516-EFAC-0083-86B24F7C7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1219" r="21993" b="10974"/>
          <a:stretch/>
        </p:blipFill>
        <p:spPr>
          <a:xfrm>
            <a:off x="6247275" y="574912"/>
            <a:ext cx="3122453" cy="2328016"/>
          </a:xfrm>
          <a:prstGeom prst="rect">
            <a:avLst/>
          </a:prstGeom>
        </p:spPr>
      </p:pic>
      <p:pic>
        <p:nvPicPr>
          <p:cNvPr id="7" name="Picture 6" descr="A close-up of a credit card&#10;&#10;Description automatically generated with low confidence">
            <a:extLst>
              <a:ext uri="{FF2B5EF4-FFF2-40B4-BE49-F238E27FC236}">
                <a16:creationId xmlns:a16="http://schemas.microsoft.com/office/drawing/2014/main" id="{B50C2271-7D9F-4D25-A44F-AAD85463C5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312"/>
          <a:stretch/>
        </p:blipFill>
        <p:spPr>
          <a:xfrm>
            <a:off x="2665333" y="2902929"/>
            <a:ext cx="6995565" cy="33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20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splay of a mouse in a box&#10;&#10;Description automatically generated">
            <a:extLst>
              <a:ext uri="{FF2B5EF4-FFF2-40B4-BE49-F238E27FC236}">
                <a16:creationId xmlns:a16="http://schemas.microsoft.com/office/drawing/2014/main" id="{D91FB769-F8D3-D9A2-2550-E04E88438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5119"/>
          <a:stretch/>
        </p:blipFill>
        <p:spPr>
          <a:xfrm>
            <a:off x="1117601" y="-1"/>
            <a:ext cx="110744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9BE4-7FB8-4C05-84C7-0D0FB140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CECB24-9790-38BD-FC62-2F4A7E32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white display with plastic bags&#10;&#10;Description automatically generated with medium confidence">
            <a:extLst>
              <a:ext uri="{FF2B5EF4-FFF2-40B4-BE49-F238E27FC236}">
                <a16:creationId xmlns:a16="http://schemas.microsoft.com/office/drawing/2014/main" id="{F3BB11F3-AFBE-BA22-BCFA-F24EA2B57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73" y="1016000"/>
            <a:ext cx="3048000" cy="4572000"/>
          </a:xfrm>
          <a:prstGeom prst="rect">
            <a:avLst/>
          </a:prstGeom>
        </p:spPr>
      </p:pic>
      <p:pic>
        <p:nvPicPr>
          <p:cNvPr id="8" name="Picture 7" descr="A white box with small items on it&#10;&#10;Description automatically generated">
            <a:extLst>
              <a:ext uri="{FF2B5EF4-FFF2-40B4-BE49-F238E27FC236}">
                <a16:creationId xmlns:a16="http://schemas.microsoft.com/office/drawing/2014/main" id="{359E4EA1-B00F-9432-72A0-BE5569F28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016000"/>
            <a:ext cx="3048000" cy="4572000"/>
          </a:xfrm>
          <a:prstGeom prst="rect">
            <a:avLst/>
          </a:prstGeom>
        </p:spPr>
      </p:pic>
      <p:pic>
        <p:nvPicPr>
          <p:cNvPr id="11" name="Picture 10" descr="A blue and yellow camel on a shelf&#10;&#10;Description automatically generated">
            <a:extLst>
              <a:ext uri="{FF2B5EF4-FFF2-40B4-BE49-F238E27FC236}">
                <a16:creationId xmlns:a16="http://schemas.microsoft.com/office/drawing/2014/main" id="{AC62A039-C170-0B0A-DF18-6D570E4CC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27" y="101600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23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9BE4-7FB8-4C05-84C7-0D0FB140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CECB24-9790-38BD-FC62-2F4A7E32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4" name="Picture 3" descr="A pair of clear plastic trophies&#10;&#10;Description automatically generated with medium confidence">
            <a:extLst>
              <a:ext uri="{FF2B5EF4-FFF2-40B4-BE49-F238E27FC236}">
                <a16:creationId xmlns:a16="http://schemas.microsoft.com/office/drawing/2014/main" id="{CD8E2794-4137-5888-9D2C-0914A1A6A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70" y="843708"/>
            <a:ext cx="9910285" cy="51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8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9BE4-7FB8-4C05-84C7-0D0FB140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CECB24-9790-38BD-FC62-2F4A7E32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couple of white objects in a hexagon shaped container&#10;&#10;Description automatically generated">
            <a:extLst>
              <a:ext uri="{FF2B5EF4-FFF2-40B4-BE49-F238E27FC236}">
                <a16:creationId xmlns:a16="http://schemas.microsoft.com/office/drawing/2014/main" id="{BDF7D9FE-9A24-D96E-F9A3-BFCD850D4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73" y="889479"/>
            <a:ext cx="10134266" cy="52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4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9BE4-7FB8-4C05-84C7-0D0FB140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CECB24-9790-38BD-FC62-2F4A7E32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4" name="Picture 3" descr="A close-up of a stand&#10;&#10;Description automatically generated">
            <a:extLst>
              <a:ext uri="{FF2B5EF4-FFF2-40B4-BE49-F238E27FC236}">
                <a16:creationId xmlns:a16="http://schemas.microsoft.com/office/drawing/2014/main" id="{082DA6A4-2EA7-F783-7290-9067EB715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64" y="0"/>
            <a:ext cx="4130864" cy="6858000"/>
          </a:xfrm>
          <a:prstGeom prst="rect">
            <a:avLst/>
          </a:prstGeom>
        </p:spPr>
      </p:pic>
      <p:pic>
        <p:nvPicPr>
          <p:cNvPr id="7" name="Picture 6" descr="A white display with a screen and a display&#10;&#10;Description automatically generated with medium confidence">
            <a:extLst>
              <a:ext uri="{FF2B5EF4-FFF2-40B4-BE49-F238E27FC236}">
                <a16:creationId xmlns:a16="http://schemas.microsoft.com/office/drawing/2014/main" id="{A713C4C4-B862-488C-FE52-958770E4A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96" y="0"/>
            <a:ext cx="411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0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9BE4-7FB8-4C05-84C7-0D0FB140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CECB24-9790-38BD-FC62-2F4A7E32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group of white boxes with colorful labels&#10;&#10;Description automatically generated">
            <a:extLst>
              <a:ext uri="{FF2B5EF4-FFF2-40B4-BE49-F238E27FC236}">
                <a16:creationId xmlns:a16="http://schemas.microsoft.com/office/drawing/2014/main" id="{5C5A25A1-521E-7B7B-F4A5-CE53F56A0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08" y="947137"/>
            <a:ext cx="9506139" cy="4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sign on a wall&#10;&#10;Description automatically generated">
            <a:extLst>
              <a:ext uri="{FF2B5EF4-FFF2-40B4-BE49-F238E27FC236}">
                <a16:creationId xmlns:a16="http://schemas.microsoft.com/office/drawing/2014/main" id="{D499FFE2-1ABB-4E94-4A8C-9D546284B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497"/>
          <a:stretch/>
        </p:blipFill>
        <p:spPr>
          <a:xfrm>
            <a:off x="4384175" y="0"/>
            <a:ext cx="7807825" cy="6858000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3105F086-433D-B210-F98A-722472CA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r="68706" b="12094"/>
          <a:stretch/>
        </p:blipFill>
        <p:spPr>
          <a:xfrm flipH="1">
            <a:off x="-4" y="-1"/>
            <a:ext cx="4743453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399662" y="5519932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3110009" y="5797487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E799E-48CA-B078-165E-323EDF721BE4}"/>
              </a:ext>
            </a:extLst>
          </p:cNvPr>
          <p:cNvSpPr/>
          <p:nvPr/>
        </p:nvSpPr>
        <p:spPr>
          <a:xfrm>
            <a:off x="662741" y="1762484"/>
            <a:ext cx="3951146" cy="1778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79" dirty="0">
                <a:solidFill>
                  <a:schemeClr val="bg1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Working with JTI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E4199-92E9-DAE6-2FBE-3EEBD6EB3DBD}"/>
              </a:ext>
            </a:extLst>
          </p:cNvPr>
          <p:cNvSpPr/>
          <p:nvPr/>
        </p:nvSpPr>
        <p:spPr>
          <a:xfrm>
            <a:off x="720146" y="3605171"/>
            <a:ext cx="3675799" cy="1449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With 15+ years of experience in all categories across different channels but also having an insight into other industries and up-to-date technologies we continue to support JTI markets in execution excellence across European retail. </a:t>
            </a:r>
          </a:p>
          <a:p>
            <a:pPr>
              <a:lnSpc>
                <a:spcPct val="150000"/>
              </a:lnSpc>
            </a:pPr>
            <a:endParaRPr lang="en-US" sz="996" dirty="0">
              <a:solidFill>
                <a:schemeClr val="bg1"/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5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10084461" y="2966579"/>
            <a:ext cx="4765924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797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797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10084461" y="1198434"/>
            <a:ext cx="4688550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797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PRODUCTION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797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10123147" y="4454052"/>
            <a:ext cx="4688550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4337837" y="2601347"/>
            <a:ext cx="4974329" cy="114122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81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4881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226"/>
            <a:ext cx="1326097" cy="5503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9756827" y="823391"/>
            <a:ext cx="9749" cy="4836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5339339" y="3509404"/>
            <a:ext cx="2252175" cy="27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95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splay of black and gold objects in a mall&#10;&#10;Description automatically generated">
            <a:extLst>
              <a:ext uri="{FF2B5EF4-FFF2-40B4-BE49-F238E27FC236}">
                <a16:creationId xmlns:a16="http://schemas.microsoft.com/office/drawing/2014/main" id="{0D0E003E-5B33-404B-6B88-0D1E7FBB5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r="10484"/>
          <a:stretch/>
        </p:blipFill>
        <p:spPr>
          <a:xfrm>
            <a:off x="3986165" y="0"/>
            <a:ext cx="8204204" cy="6858000"/>
          </a:xfrm>
          <a:prstGeom prst="rect">
            <a:avLst/>
          </a:prstGeom>
        </p:spPr>
      </p:pic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E369F40A-C256-B712-1B92-3922CA2B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60"/>
          <a:stretch/>
        </p:blipFill>
        <p:spPr>
          <a:xfrm>
            <a:off x="1632" y="0"/>
            <a:ext cx="456469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399662" y="5519932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3110009" y="5797487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63025-100B-0249-8EE2-7BABA989C8DC}"/>
              </a:ext>
            </a:extLst>
          </p:cNvPr>
          <p:cNvSpPr/>
          <p:nvPr/>
        </p:nvSpPr>
        <p:spPr>
          <a:xfrm>
            <a:off x="418867" y="2442667"/>
            <a:ext cx="3977078" cy="93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79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Projects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FF649-7E95-896B-DF75-D3B7CCF535F0}"/>
              </a:ext>
            </a:extLst>
          </p:cNvPr>
          <p:cNvSpPr/>
          <p:nvPr/>
        </p:nvSpPr>
        <p:spPr>
          <a:xfrm>
            <a:off x="500348" y="3378180"/>
            <a:ext cx="3220626" cy="1679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Everything is designed and produced under one roof. </a:t>
            </a:r>
          </a:p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Giving our design, engineering, production, and sales teams a unique perspective and rare opportunity to be part of the entire production process. </a:t>
            </a:r>
          </a:p>
          <a:p>
            <a:pPr>
              <a:lnSpc>
                <a:spcPct val="150000"/>
              </a:lnSpc>
            </a:pPr>
            <a:endParaRPr lang="en-US" sz="996" dirty="0">
              <a:solidFill>
                <a:schemeClr val="bg1"/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A57D-3207-57F8-A1D0-1C10CF8D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a shelf of items&#10;&#10;Description automatically generated with medium confidence">
            <a:extLst>
              <a:ext uri="{FF2B5EF4-FFF2-40B4-BE49-F238E27FC236}">
                <a16:creationId xmlns:a16="http://schemas.microsoft.com/office/drawing/2014/main" id="{7C57D606-E684-84FE-E352-2CD4F45C3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>
            <a:off x="1123950" y="0"/>
            <a:ext cx="1106805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D330F9-C986-7E78-14D5-E25B888F2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7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A57D-3207-57F8-A1D0-1C10CF8D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D330F9-C986-7E78-14D5-E25B888F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close-up of a vending machine&#10;&#10;Description automatically generated">
            <a:extLst>
              <a:ext uri="{FF2B5EF4-FFF2-40B4-BE49-F238E27FC236}">
                <a16:creationId xmlns:a16="http://schemas.microsoft.com/office/drawing/2014/main" id="{1106B738-BAB1-F2D2-9D67-09E82077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91" y="561314"/>
            <a:ext cx="3699849" cy="5549774"/>
          </a:xfrm>
          <a:prstGeom prst="rect">
            <a:avLst/>
          </a:prstGeom>
        </p:spPr>
      </p:pic>
      <p:pic>
        <p:nvPicPr>
          <p:cNvPr id="7" name="Picture 6" descr="A sign on a stand&#10;&#10;Description automatically generated">
            <a:extLst>
              <a:ext uri="{FF2B5EF4-FFF2-40B4-BE49-F238E27FC236}">
                <a16:creationId xmlns:a16="http://schemas.microsoft.com/office/drawing/2014/main" id="{D140BB5B-F0E5-C7EF-F346-BE00DB095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79" y="561314"/>
            <a:ext cx="3699849" cy="55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0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A57D-3207-57F8-A1D0-1C10CF8D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D330F9-C986-7E78-14D5-E25B888F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0591A2EC-3CFA-7E34-BC8E-C6A45870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20" y="496306"/>
            <a:ext cx="8798082" cy="58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A57D-3207-57F8-A1D0-1C10CF8D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D330F9-C986-7E78-14D5-E25B888F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5509452D-4986-58FF-D2C3-764C930E9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7" y="522837"/>
            <a:ext cx="8719206" cy="58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3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3990</TotalTime>
  <Words>282</Words>
  <Application>Microsoft Macintosh PowerPoint</Application>
  <PresentationFormat>Widescreen</PresentationFormat>
  <Paragraphs>59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Ristic</dc:creator>
  <cp:lastModifiedBy>inzenjeri</cp:lastModifiedBy>
  <cp:revision>37</cp:revision>
  <dcterms:created xsi:type="dcterms:W3CDTF">2023-05-17T14:26:01Z</dcterms:created>
  <dcterms:modified xsi:type="dcterms:W3CDTF">2024-07-16T14:47:27Z</dcterms:modified>
</cp:coreProperties>
</file>