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58" r:id="rId4"/>
    <p:sldId id="265" r:id="rId5"/>
    <p:sldId id="264" r:id="rId6"/>
    <p:sldId id="294" r:id="rId7"/>
    <p:sldId id="298" r:id="rId8"/>
    <p:sldId id="295" r:id="rId9"/>
    <p:sldId id="296" r:id="rId10"/>
    <p:sldId id="300" r:id="rId11"/>
    <p:sldId id="309" r:id="rId12"/>
    <p:sldId id="310" r:id="rId13"/>
    <p:sldId id="312" r:id="rId14"/>
    <p:sldId id="313" r:id="rId15"/>
    <p:sldId id="314" r:id="rId16"/>
    <p:sldId id="308"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073"/>
    <a:srgbClr val="0083B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57" autoAdjust="0"/>
  </p:normalViewPr>
  <p:slideViewPr>
    <p:cSldViewPr snapToGrid="0">
      <p:cViewPr varScale="1">
        <p:scale>
          <a:sx n="110" d="100"/>
          <a:sy n="110" d="100"/>
        </p:scale>
        <p:origin x="630"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5FD4-CA2A-9867-2C57-CA2261A3EA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0444F8-17C3-2C4A-9053-00C11701A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2BA3F-25BD-50FC-8A19-B5C012AFF884}"/>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5" name="Footer Placeholder 4">
            <a:extLst>
              <a:ext uri="{FF2B5EF4-FFF2-40B4-BE49-F238E27FC236}">
                <a16:creationId xmlns:a16="http://schemas.microsoft.com/office/drawing/2014/main" id="{573102DE-D23A-8226-5D18-0A16223C6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ACA970-68DD-E11B-67E6-7C21FB6D83B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38438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A6C8-2D2F-67DB-047E-9A495D2106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58DCA4-C617-2202-2B1C-88F530D3C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191B36-A9C4-E69B-F93E-198C3E310454}"/>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5" name="Footer Placeholder 4">
            <a:extLst>
              <a:ext uri="{FF2B5EF4-FFF2-40B4-BE49-F238E27FC236}">
                <a16:creationId xmlns:a16="http://schemas.microsoft.com/office/drawing/2014/main" id="{B969F73A-B821-8961-3410-F23B6F5FE9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05761-1FED-A819-BF38-E792FD3DAC0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64006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21498-EB25-161A-30F2-9A4F58C79B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B77162-9C10-26D4-C38E-ADB0918C1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4E84B7-5E28-1F25-229E-50F51F00A52D}"/>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5" name="Footer Placeholder 4">
            <a:extLst>
              <a:ext uri="{FF2B5EF4-FFF2-40B4-BE49-F238E27FC236}">
                <a16:creationId xmlns:a16="http://schemas.microsoft.com/office/drawing/2014/main" id="{77D364EB-0576-775B-CE6C-1510F35771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91B7DC-59CC-5ECF-E324-DDA75382990D}"/>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07012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96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3353590" y="1792152"/>
            <a:ext cx="3726388" cy="1360935"/>
          </a:xfrm>
        </p:spPr>
        <p:txBody>
          <a:bodyPr/>
          <a:lstStyle/>
          <a:p>
            <a:endParaRPr lang="en-ID"/>
          </a:p>
        </p:txBody>
      </p:sp>
    </p:spTree>
    <p:extLst>
      <p:ext uri="{BB962C8B-B14F-4D97-AF65-F5344CB8AC3E}">
        <p14:creationId xmlns:p14="http://schemas.microsoft.com/office/powerpoint/2010/main" val="149649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21D5-3923-DCFB-0865-25B208E6A5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0825E-BB9C-9992-65D9-9B5CB39BC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C9856B-7DFD-1411-EDB2-565093F1454D}"/>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5" name="Footer Placeholder 4">
            <a:extLst>
              <a:ext uri="{FF2B5EF4-FFF2-40B4-BE49-F238E27FC236}">
                <a16:creationId xmlns:a16="http://schemas.microsoft.com/office/drawing/2014/main" id="{12789401-4E51-C62A-111C-DB5ADA8732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8F738-F969-6899-9DE0-797EB3E03D6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77200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EF85-49EB-88D6-0711-833A40A1B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61E3F4-E598-AB9D-FA8D-2C4D12669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57305-C83B-2D1E-B0C3-58CA199D968F}"/>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5" name="Footer Placeholder 4">
            <a:extLst>
              <a:ext uri="{FF2B5EF4-FFF2-40B4-BE49-F238E27FC236}">
                <a16:creationId xmlns:a16="http://schemas.microsoft.com/office/drawing/2014/main" id="{37D06193-5050-AE5A-28A5-0D494A9631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CF4E0-2359-807A-1724-D42C1B3DE20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8596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4E01-DD4D-CD1F-3B33-EE3918BDAD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EB6AD2-AB29-3C24-0A21-2AE92A034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533D79-FB82-924C-7219-49DB82645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F5C9DB-B4FF-BB31-FAA7-B283A7C3476B}"/>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6" name="Footer Placeholder 5">
            <a:extLst>
              <a:ext uri="{FF2B5EF4-FFF2-40B4-BE49-F238E27FC236}">
                <a16:creationId xmlns:a16="http://schemas.microsoft.com/office/drawing/2014/main" id="{3674301C-4B32-E9EF-C8D4-ED9C7FD80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B766A9-6B3D-EBCC-F3FB-D9FD2324CC0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0693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8D0D-D1BE-A7BC-29E1-AD1A0EB749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5C8CA7-21F6-3F41-06D0-199F0F41C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DB2DA-14C4-70C4-32BE-22FA0C442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EDCF8A-B756-C54D-0133-19D1FBC15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39CD6-9327-C238-5D5D-FF068A82C4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538BDD-88CE-C95F-3370-7B8B919EA5CB}"/>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8" name="Footer Placeholder 7">
            <a:extLst>
              <a:ext uri="{FF2B5EF4-FFF2-40B4-BE49-F238E27FC236}">
                <a16:creationId xmlns:a16="http://schemas.microsoft.com/office/drawing/2014/main" id="{AB9DA1B6-A5EE-637B-BE7A-2474E999D6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80BCA8-09E4-75BD-E94A-8AD0F6CD163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18539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44E0-ACCD-7661-A2FF-4498317293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416921-67C1-B392-489E-11561B806D4A}"/>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4" name="Footer Placeholder 3">
            <a:extLst>
              <a:ext uri="{FF2B5EF4-FFF2-40B4-BE49-F238E27FC236}">
                <a16:creationId xmlns:a16="http://schemas.microsoft.com/office/drawing/2014/main" id="{8F98F234-5D35-B2DD-2857-E29B91468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3863E1-0517-2928-A59F-88657792CC4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8077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AAFCF-2D84-0EFE-5CB2-EDEA5C172AEE}"/>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3" name="Footer Placeholder 2">
            <a:extLst>
              <a:ext uri="{FF2B5EF4-FFF2-40B4-BE49-F238E27FC236}">
                <a16:creationId xmlns:a16="http://schemas.microsoft.com/office/drawing/2014/main" id="{DC8699CD-5D0C-6549-6EBC-A7BB774A54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FA969F-B666-A097-A1EF-78CAFE27774C}"/>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56951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67C2-FEE0-DC90-7AAE-F3EFBBCCF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9D6DB8-F442-1D82-2EBB-D75D5DE8F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120E76-279E-BB01-0B01-89B398FFF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B3972-823D-4EED-B34D-2C7741FA896B}"/>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6" name="Footer Placeholder 5">
            <a:extLst>
              <a:ext uri="{FF2B5EF4-FFF2-40B4-BE49-F238E27FC236}">
                <a16:creationId xmlns:a16="http://schemas.microsoft.com/office/drawing/2014/main" id="{C94B6256-C4F4-8EBE-2F4E-06431878DF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864A46-ED31-1E47-A71A-9BCF8224ACAF}"/>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94381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328A-7C07-BF57-AA3E-3233D1789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1156A1-0F7B-EDE9-BF67-20A780EF7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076C9F-177A-F35D-828F-449B96B8B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80BB8-918B-8FDB-CA9C-AA5C672FBD11}"/>
              </a:ext>
            </a:extLst>
          </p:cNvPr>
          <p:cNvSpPr>
            <a:spLocks noGrp="1"/>
          </p:cNvSpPr>
          <p:nvPr>
            <p:ph type="dt" sz="half" idx="10"/>
          </p:nvPr>
        </p:nvSpPr>
        <p:spPr/>
        <p:txBody>
          <a:bodyPr/>
          <a:lstStyle/>
          <a:p>
            <a:fld id="{D72DDD6A-D4A8-470F-927C-AF2BE3A1E7A6}" type="datetimeFigureOut">
              <a:rPr lang="en-GB" smtClean="0"/>
              <a:t>24/05/2023</a:t>
            </a:fld>
            <a:endParaRPr lang="en-GB"/>
          </a:p>
        </p:txBody>
      </p:sp>
      <p:sp>
        <p:nvSpPr>
          <p:cNvPr id="6" name="Footer Placeholder 5">
            <a:extLst>
              <a:ext uri="{FF2B5EF4-FFF2-40B4-BE49-F238E27FC236}">
                <a16:creationId xmlns:a16="http://schemas.microsoft.com/office/drawing/2014/main" id="{6BCEE6D2-6CE9-0D03-2547-82CDE41A7F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7FF6F6-5AEE-65F5-AF67-F8716DE0C8D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413106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BBCBF-B579-9CC1-5CA5-5878211C5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746E4A-2098-5FCA-9DCD-97CB86E73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44E97A-D249-F055-88CC-4F7B39424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DDD6A-D4A8-470F-927C-AF2BE3A1E7A6}" type="datetimeFigureOut">
              <a:rPr lang="en-GB" smtClean="0"/>
              <a:t>24/05/2023</a:t>
            </a:fld>
            <a:endParaRPr lang="en-GB"/>
          </a:p>
        </p:txBody>
      </p:sp>
      <p:sp>
        <p:nvSpPr>
          <p:cNvPr id="5" name="Footer Placeholder 4">
            <a:extLst>
              <a:ext uri="{FF2B5EF4-FFF2-40B4-BE49-F238E27FC236}">
                <a16:creationId xmlns:a16="http://schemas.microsoft.com/office/drawing/2014/main" id="{D28234BD-4481-EC03-3AD2-01D0A9694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52F8E4-9A5D-C950-A1DC-1DA872F057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4A57D-BB60-4D8C-AAE3-9AD9BFFE1F37}" type="slidenum">
              <a:rPr lang="en-GB" smtClean="0"/>
              <a:t>‹#›</a:t>
            </a:fld>
            <a:endParaRPr lang="en-GB"/>
          </a:p>
        </p:txBody>
      </p:sp>
    </p:spTree>
    <p:extLst>
      <p:ext uri="{BB962C8B-B14F-4D97-AF65-F5344CB8AC3E}">
        <p14:creationId xmlns:p14="http://schemas.microsoft.com/office/powerpoint/2010/main" val="250301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ideo" Target="https://player.vimeo.com/video/474723155?h=579f192891&amp;app_id=122963"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5073"/>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296B08-7A26-745A-B310-ACD6A623821C}"/>
              </a:ext>
            </a:extLst>
          </p:cNvPr>
          <p:cNvGrpSpPr/>
          <p:nvPr/>
        </p:nvGrpSpPr>
        <p:grpSpPr>
          <a:xfrm>
            <a:off x="552892" y="2092981"/>
            <a:ext cx="10490246" cy="2408176"/>
            <a:chOff x="-458214" y="2132246"/>
            <a:chExt cx="12813957" cy="2408176"/>
          </a:xfrm>
        </p:grpSpPr>
        <p:sp>
          <p:nvSpPr>
            <p:cNvPr id="17" name="Rectangle 16">
              <a:extLst>
                <a:ext uri="{FF2B5EF4-FFF2-40B4-BE49-F238E27FC236}">
                  <a16:creationId xmlns:a16="http://schemas.microsoft.com/office/drawing/2014/main" id="{FB3A5928-A449-8347-6000-FE0A5916003F}"/>
                </a:ext>
              </a:extLst>
            </p:cNvPr>
            <p:cNvSpPr/>
            <p:nvPr/>
          </p:nvSpPr>
          <p:spPr>
            <a:xfrm>
              <a:off x="-458214" y="2132246"/>
              <a:ext cx="12813957" cy="1446550"/>
            </a:xfrm>
            <a:prstGeom prst="rect">
              <a:avLst/>
            </a:prstGeom>
          </p:spPr>
          <p:txBody>
            <a:bodyPr wrap="square">
              <a:spAutoFit/>
            </a:bodyPr>
            <a:lstStyle/>
            <a:p>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Premium</a:t>
              </a:r>
            </a:p>
            <a:p>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POS</a:t>
              </a:r>
              <a:r>
                <a:rPr lang="sr-Latn-RS" sz="4400" dirty="0">
                  <a:solidFill>
                    <a:srgbClr val="0083BF"/>
                  </a:solidFill>
                  <a:latin typeface="Poppins Black" panose="00000A00000000000000" pitchFamily="50" charset="0"/>
                  <a:ea typeface="EB Garamond 12" panose="02020502060206020403" pitchFamily="18" charset="0"/>
                  <a:cs typeface="Poppins Black" panose="00000A00000000000000" pitchFamily="50" charset="0"/>
                </a:rPr>
                <a:t> </a:t>
              </a:r>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Industry</a:t>
              </a:r>
            </a:p>
          </p:txBody>
        </p:sp>
        <p:sp>
          <p:nvSpPr>
            <p:cNvPr id="18" name="TextBox 17">
              <a:extLst>
                <a:ext uri="{FF2B5EF4-FFF2-40B4-BE49-F238E27FC236}">
                  <a16:creationId xmlns:a16="http://schemas.microsoft.com/office/drawing/2014/main" id="{51E4CC9F-AEB2-90DB-9CB4-1615BED84929}"/>
                </a:ext>
              </a:extLst>
            </p:cNvPr>
            <p:cNvSpPr txBox="1"/>
            <p:nvPr/>
          </p:nvSpPr>
          <p:spPr>
            <a:xfrm>
              <a:off x="-458214" y="3709425"/>
              <a:ext cx="5473999" cy="830997"/>
            </a:xfrm>
            <a:prstGeom prst="rect">
              <a:avLst/>
            </a:prstGeom>
            <a:noFill/>
          </p:spPr>
          <p:txBody>
            <a:bodyPr wrap="square" rtlCol="0">
              <a:spAutoFit/>
            </a:bodyPr>
            <a:lstStyle/>
            <a:p>
              <a:r>
                <a:rPr lang="en-US" sz="1600" i="0" dirty="0">
                  <a:solidFill>
                    <a:schemeClr val="bg1"/>
                  </a:solidFill>
                  <a:effectLst/>
                  <a:latin typeface="Poppins Light" panose="00000400000000000000" pitchFamily="2" charset="0"/>
                  <a:cs typeface="Poppins Light" panose="00000400000000000000" pitchFamily="2" charset="0"/>
                </a:rPr>
                <a:t>People are always going to go shopping. </a:t>
              </a:r>
            </a:p>
            <a:p>
              <a:r>
                <a:rPr lang="en-US" sz="1600" i="0" dirty="0">
                  <a:solidFill>
                    <a:schemeClr val="bg1"/>
                  </a:solidFill>
                  <a:effectLst/>
                  <a:latin typeface="Poppins Light" panose="00000400000000000000" pitchFamily="2" charset="0"/>
                  <a:cs typeface="Poppins Light" panose="00000400000000000000" pitchFamily="2" charset="0"/>
                </a:rPr>
                <a:t>A lot of our effort is just how we make the retail experience a great one!</a:t>
              </a:r>
            </a:p>
          </p:txBody>
        </p:sp>
      </p:grpSp>
      <p:pic>
        <p:nvPicPr>
          <p:cNvPr id="7" name="Picture 6" descr="Shape">
            <a:extLst>
              <a:ext uri="{FF2B5EF4-FFF2-40B4-BE49-F238E27FC236}">
                <a16:creationId xmlns:a16="http://schemas.microsoft.com/office/drawing/2014/main" id="{631EFECB-028C-F1BC-0023-10F493B9B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5547"/>
            <a:ext cx="1105787" cy="458902"/>
          </a:xfrm>
          <a:prstGeom prst="rect">
            <a:avLst/>
          </a:prstGeom>
        </p:spPr>
      </p:pic>
      <p:pic>
        <p:nvPicPr>
          <p:cNvPr id="47" name="Picture 46" descr="A picture containing slot machine, text, vending machine, screenshot&#10;&#10;Description automatically generated">
            <a:extLst>
              <a:ext uri="{FF2B5EF4-FFF2-40B4-BE49-F238E27FC236}">
                <a16:creationId xmlns:a16="http://schemas.microsoft.com/office/drawing/2014/main" id="{AD172747-489B-6217-906A-C075A3C8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838" y="1868994"/>
            <a:ext cx="7691162" cy="4858378"/>
          </a:xfrm>
          <a:prstGeom prst="rect">
            <a:avLst/>
          </a:prstGeom>
        </p:spPr>
      </p:pic>
    </p:spTree>
    <p:extLst>
      <p:ext uri="{BB962C8B-B14F-4D97-AF65-F5344CB8AC3E}">
        <p14:creationId xmlns:p14="http://schemas.microsoft.com/office/powerpoint/2010/main" val="15825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0F3F4-D77A-EB0A-5A25-89E0F2E80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043" y="1428835"/>
            <a:ext cx="6139957" cy="4000330"/>
          </a:xfrm>
          <a:prstGeom prst="rect">
            <a:avLst/>
          </a:prstGeom>
        </p:spPr>
      </p:pic>
      <p:sp>
        <p:nvSpPr>
          <p:cNvPr id="6" name="Rectangle 5">
            <a:extLst>
              <a:ext uri="{FF2B5EF4-FFF2-40B4-BE49-F238E27FC236}">
                <a16:creationId xmlns:a16="http://schemas.microsoft.com/office/drawing/2014/main" id="{37A39204-500D-CE9B-77FA-4547B6691C0D}"/>
              </a:ext>
            </a:extLst>
          </p:cNvPr>
          <p:cNvSpPr/>
          <p:nvPr/>
        </p:nvSpPr>
        <p:spPr>
          <a:xfrm>
            <a:off x="-60960" y="-2904"/>
            <a:ext cx="5364481"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4" name="Rectangle 3">
            <a:extLst>
              <a:ext uri="{FF2B5EF4-FFF2-40B4-BE49-F238E27FC236}">
                <a16:creationId xmlns:a16="http://schemas.microsoft.com/office/drawing/2014/main" id="{A3FD800C-9D2B-F814-32C3-2437EA0FF22B}"/>
              </a:ext>
            </a:extLst>
          </p:cNvPr>
          <p:cNvSpPr/>
          <p:nvPr/>
        </p:nvSpPr>
        <p:spPr>
          <a:xfrm>
            <a:off x="1134788" y="3542211"/>
            <a:ext cx="3128120" cy="1677639"/>
          </a:xfrm>
          <a:prstGeom prst="rect">
            <a:avLst/>
          </a:prstGeom>
        </p:spPr>
        <p:txBody>
          <a:bodyPr wrap="square">
            <a:spAutoFit/>
          </a:bodyPr>
          <a:lstStyle/>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More LEDs densely arranged makes for a better product lightning</a:t>
            </a:r>
            <a:r>
              <a:rPr lang="en-US" sz="1400" dirty="0">
                <a:solidFill>
                  <a:schemeClr val="bg1"/>
                </a:solidFill>
                <a:latin typeface="Poppins "/>
                <a:ea typeface="Open Sans" panose="020B0606030504020204" pitchFamily="34" charset="0"/>
                <a:cs typeface="Poppins Light" panose="020B0502040204020203" pitchFamily="2" charset="0"/>
              </a:rPr>
              <a:t>, while keeping the energy consumption on low level. </a:t>
            </a:r>
            <a:endParaRPr lang="en-GB" sz="1400" dirty="0">
              <a:solidFill>
                <a:schemeClr val="bg1"/>
              </a:solidFill>
              <a:latin typeface="Poppins "/>
              <a:ea typeface="Open Sans" panose="020B0606030504020204" pitchFamily="34" charset="0"/>
              <a:cs typeface="Poppins Light" panose="020B0502040204020203" pitchFamily="2" charset="0"/>
            </a:endParaRPr>
          </a:p>
        </p:txBody>
      </p:sp>
      <p:sp>
        <p:nvSpPr>
          <p:cNvPr id="5" name="Rectangle 4">
            <a:extLst>
              <a:ext uri="{FF2B5EF4-FFF2-40B4-BE49-F238E27FC236}">
                <a16:creationId xmlns:a16="http://schemas.microsoft.com/office/drawing/2014/main" id="{3292A463-EA30-F4E4-1833-F7C468A6CE7B}"/>
              </a:ext>
            </a:extLst>
          </p:cNvPr>
          <p:cNvSpPr/>
          <p:nvPr/>
        </p:nvSpPr>
        <p:spPr>
          <a:xfrm>
            <a:off x="1134788" y="2212271"/>
            <a:ext cx="4003270" cy="1195968"/>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Illuminated packs </a:t>
            </a:r>
          </a:p>
        </p:txBody>
      </p:sp>
    </p:spTree>
    <p:extLst>
      <p:ext uri="{BB962C8B-B14F-4D97-AF65-F5344CB8AC3E}">
        <p14:creationId xmlns:p14="http://schemas.microsoft.com/office/powerpoint/2010/main" val="1923212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DA901F-27DB-1F4E-E836-EF7E8242C818}"/>
              </a:ext>
            </a:extLst>
          </p:cNvPr>
          <p:cNvSpPr/>
          <p:nvPr/>
        </p:nvSpPr>
        <p:spPr>
          <a:xfrm>
            <a:off x="7722340" y="1863492"/>
            <a:ext cx="4373407" cy="1200329"/>
          </a:xfrm>
          <a:prstGeom prst="rect">
            <a:avLst/>
          </a:prstGeom>
        </p:spPr>
        <p:txBody>
          <a:bodyPr wrap="square">
            <a:spAutoFit/>
          </a:bodyPr>
          <a:lstStyle/>
          <a:p>
            <a:r>
              <a:rPr lang="en-ID" sz="360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What is Lorem Ipsum?</a:t>
            </a:r>
            <a:endPar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endParaRPr>
          </a:p>
        </p:txBody>
      </p:sp>
      <p:pic>
        <p:nvPicPr>
          <p:cNvPr id="8" name="Picture 7" descr="A picture containing text, slot machine, screenshot, vending machine&#10;&#10;Description automatically generated">
            <a:extLst>
              <a:ext uri="{FF2B5EF4-FFF2-40B4-BE49-F238E27FC236}">
                <a16:creationId xmlns:a16="http://schemas.microsoft.com/office/drawing/2014/main" id="{C0DC48A5-468D-7349-7B39-A7056DA82A7C}"/>
              </a:ext>
            </a:extLst>
          </p:cNvPr>
          <p:cNvPicPr>
            <a:picLocks noChangeAspect="1"/>
          </p:cNvPicPr>
          <p:nvPr/>
        </p:nvPicPr>
        <p:blipFill rotWithShape="1">
          <a:blip r:embed="rId2">
            <a:extLst>
              <a:ext uri="{28A0092B-C50C-407E-A947-70E740481C1C}">
                <a14:useLocalDpi xmlns:a14="http://schemas.microsoft.com/office/drawing/2010/main" val="0"/>
              </a:ext>
            </a:extLst>
          </a:blip>
          <a:srcRect t="8551" b="8551"/>
          <a:stretch/>
        </p:blipFill>
        <p:spPr>
          <a:xfrm>
            <a:off x="-35283" y="0"/>
            <a:ext cx="12227283" cy="6858000"/>
          </a:xfrm>
          <a:prstGeom prst="rect">
            <a:avLst/>
          </a:prstGeom>
        </p:spPr>
      </p:pic>
    </p:spTree>
    <p:extLst>
      <p:ext uri="{BB962C8B-B14F-4D97-AF65-F5344CB8AC3E}">
        <p14:creationId xmlns:p14="http://schemas.microsoft.com/office/powerpoint/2010/main" val="90969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DA901F-27DB-1F4E-E836-EF7E8242C818}"/>
              </a:ext>
            </a:extLst>
          </p:cNvPr>
          <p:cNvSpPr/>
          <p:nvPr/>
        </p:nvSpPr>
        <p:spPr>
          <a:xfrm>
            <a:off x="7722340" y="1863492"/>
            <a:ext cx="4373407" cy="1200329"/>
          </a:xfrm>
          <a:prstGeom prst="rect">
            <a:avLst/>
          </a:prstGeom>
        </p:spPr>
        <p:txBody>
          <a:bodyPr wrap="square">
            <a:spAutoFit/>
          </a:bodyPr>
          <a:lstStyle/>
          <a:p>
            <a:r>
              <a:rPr lang="en-ID" sz="360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What is Lorem Ipsum?</a:t>
            </a:r>
            <a:endPar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endParaRPr>
          </a:p>
        </p:txBody>
      </p:sp>
      <p:pic>
        <p:nvPicPr>
          <p:cNvPr id="3" name="Picture 2" descr="A picture containing text, vending machine, slot machine, soft drink&#10;&#10;Description automatically generated">
            <a:extLst>
              <a:ext uri="{FF2B5EF4-FFF2-40B4-BE49-F238E27FC236}">
                <a16:creationId xmlns:a16="http://schemas.microsoft.com/office/drawing/2014/main" id="{28D6DEE2-326A-7ADE-8959-62270365B008}"/>
              </a:ext>
            </a:extLst>
          </p:cNvPr>
          <p:cNvPicPr>
            <a:picLocks noChangeAspect="1"/>
          </p:cNvPicPr>
          <p:nvPr/>
        </p:nvPicPr>
        <p:blipFill rotWithShape="1">
          <a:blip r:embed="rId2">
            <a:extLst>
              <a:ext uri="{28A0092B-C50C-407E-A947-70E740481C1C}">
                <a14:useLocalDpi xmlns:a14="http://schemas.microsoft.com/office/drawing/2010/main" val="0"/>
              </a:ext>
            </a:extLst>
          </a:blip>
          <a:srcRect t="12393"/>
          <a:stretch/>
        </p:blipFill>
        <p:spPr>
          <a:xfrm>
            <a:off x="0" y="0"/>
            <a:ext cx="12392526" cy="6858000"/>
          </a:xfrm>
          <a:prstGeom prst="rect">
            <a:avLst/>
          </a:prstGeom>
        </p:spPr>
      </p:pic>
    </p:spTree>
    <p:extLst>
      <p:ext uri="{BB962C8B-B14F-4D97-AF65-F5344CB8AC3E}">
        <p14:creationId xmlns:p14="http://schemas.microsoft.com/office/powerpoint/2010/main" val="2870362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oft drink, shelving, indoor&#10;&#10;Description automatically generated">
            <a:extLst>
              <a:ext uri="{FF2B5EF4-FFF2-40B4-BE49-F238E27FC236}">
                <a16:creationId xmlns:a16="http://schemas.microsoft.com/office/drawing/2014/main" id="{FD8A87D9-C9D3-3DC7-EBE2-37889334B3CD}"/>
              </a:ext>
            </a:extLst>
          </p:cNvPr>
          <p:cNvPicPr>
            <a:picLocks noChangeAspect="1"/>
          </p:cNvPicPr>
          <p:nvPr/>
        </p:nvPicPr>
        <p:blipFill rotWithShape="1">
          <a:blip r:embed="rId2">
            <a:extLst>
              <a:ext uri="{28A0092B-C50C-407E-A947-70E740481C1C}">
                <a14:useLocalDpi xmlns:a14="http://schemas.microsoft.com/office/drawing/2010/main" val="0"/>
              </a:ext>
            </a:extLst>
          </a:blip>
          <a:srcRect t="5195"/>
          <a:stretch/>
        </p:blipFill>
        <p:spPr>
          <a:xfrm>
            <a:off x="0" y="22435"/>
            <a:ext cx="12192000" cy="6813130"/>
          </a:xfrm>
          <a:prstGeom prst="rect">
            <a:avLst/>
          </a:prstGeom>
        </p:spPr>
      </p:pic>
    </p:spTree>
    <p:extLst>
      <p:ext uri="{BB962C8B-B14F-4D97-AF65-F5344CB8AC3E}">
        <p14:creationId xmlns:p14="http://schemas.microsoft.com/office/powerpoint/2010/main" val="1086689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oft drink, shop, convenience store&#10;&#10;Description automatically generated">
            <a:extLst>
              <a:ext uri="{FF2B5EF4-FFF2-40B4-BE49-F238E27FC236}">
                <a16:creationId xmlns:a16="http://schemas.microsoft.com/office/drawing/2014/main" id="{E8CC3CF1-C609-9FC2-7B50-EFCD00A84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76" y="267435"/>
            <a:ext cx="4814428" cy="6285154"/>
          </a:xfrm>
          <a:prstGeom prst="rect">
            <a:avLst/>
          </a:prstGeom>
        </p:spPr>
      </p:pic>
      <p:pic>
        <p:nvPicPr>
          <p:cNvPr id="6" name="Picture 5" descr="A picture containing text, soft drink, convenience store, retail&#10;&#10;Description automatically generated">
            <a:extLst>
              <a:ext uri="{FF2B5EF4-FFF2-40B4-BE49-F238E27FC236}">
                <a16:creationId xmlns:a16="http://schemas.microsoft.com/office/drawing/2014/main" id="{AEA60C23-478C-25A0-ED97-F9FF24F78919}"/>
              </a:ext>
            </a:extLst>
          </p:cNvPr>
          <p:cNvPicPr>
            <a:picLocks noChangeAspect="1"/>
          </p:cNvPicPr>
          <p:nvPr/>
        </p:nvPicPr>
        <p:blipFill rotWithShape="1">
          <a:blip r:embed="rId3">
            <a:extLst>
              <a:ext uri="{28A0092B-C50C-407E-A947-70E740481C1C}">
                <a14:useLocalDpi xmlns:a14="http://schemas.microsoft.com/office/drawing/2010/main" val="0"/>
              </a:ext>
            </a:extLst>
          </a:blip>
          <a:srcRect b="22892"/>
          <a:stretch/>
        </p:blipFill>
        <p:spPr>
          <a:xfrm>
            <a:off x="5357091" y="3446576"/>
            <a:ext cx="6505381" cy="3106013"/>
          </a:xfrm>
          <a:prstGeom prst="rect">
            <a:avLst/>
          </a:prstGeom>
        </p:spPr>
      </p:pic>
      <p:pic>
        <p:nvPicPr>
          <p:cNvPr id="8" name="Picture 7" descr="A picture containing text, soft drink, convenience store, indoor&#10;&#10;Description automatically generated">
            <a:extLst>
              <a:ext uri="{FF2B5EF4-FFF2-40B4-BE49-F238E27FC236}">
                <a16:creationId xmlns:a16="http://schemas.microsoft.com/office/drawing/2014/main" id="{321F0A4F-C9E3-74F6-4560-6B17330E4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090" y="267435"/>
            <a:ext cx="6505382" cy="3002234"/>
          </a:xfrm>
          <a:prstGeom prst="rect">
            <a:avLst/>
          </a:prstGeom>
        </p:spPr>
      </p:pic>
    </p:spTree>
    <p:extLst>
      <p:ext uri="{BB962C8B-B14F-4D97-AF65-F5344CB8AC3E}">
        <p14:creationId xmlns:p14="http://schemas.microsoft.com/office/powerpoint/2010/main" val="307913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nvenience store, retail, shop&#10;&#10;Description automatically generated">
            <a:extLst>
              <a:ext uri="{FF2B5EF4-FFF2-40B4-BE49-F238E27FC236}">
                <a16:creationId xmlns:a16="http://schemas.microsoft.com/office/drawing/2014/main" id="{9357AA88-0FAE-AC5E-A2BC-C5336E12C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066" y="839354"/>
            <a:ext cx="9975314" cy="5179291"/>
          </a:xfrm>
          <a:prstGeom prst="rect">
            <a:avLst/>
          </a:prstGeom>
        </p:spPr>
      </p:pic>
    </p:spTree>
    <p:extLst>
      <p:ext uri="{BB962C8B-B14F-4D97-AF65-F5344CB8AC3E}">
        <p14:creationId xmlns:p14="http://schemas.microsoft.com/office/powerpoint/2010/main" val="2442348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6B32884-732E-4A3B-A830-976FB9E3AFD9}"/>
              </a:ext>
            </a:extLst>
          </p:cNvPr>
          <p:cNvSpPr/>
          <p:nvPr/>
        </p:nvSpPr>
        <p:spPr>
          <a:xfrm>
            <a:off x="528997" y="1580341"/>
            <a:ext cx="4929394" cy="1003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solidFill>
                <a:schemeClr val="tx1"/>
              </a:solidFill>
            </a:endParaRPr>
          </a:p>
        </p:txBody>
      </p:sp>
      <p:sp>
        <p:nvSpPr>
          <p:cNvPr id="4" name="Rectangle 3">
            <a:extLst>
              <a:ext uri="{FF2B5EF4-FFF2-40B4-BE49-F238E27FC236}">
                <a16:creationId xmlns:a16="http://schemas.microsoft.com/office/drawing/2014/main" id="{6C085B7D-79DE-EE81-7D55-639321C6FEDC}"/>
              </a:ext>
            </a:extLst>
          </p:cNvPr>
          <p:cNvSpPr/>
          <p:nvPr/>
        </p:nvSpPr>
        <p:spPr>
          <a:xfrm>
            <a:off x="1431484" y="1219818"/>
            <a:ext cx="4252416" cy="1318823"/>
          </a:xfrm>
          <a:prstGeom prst="rect">
            <a:avLst/>
          </a:prstGeom>
        </p:spPr>
        <p:txBody>
          <a:bodyPr wrap="square">
            <a:spAutoFit/>
          </a:bodyPr>
          <a:lstStyle/>
          <a:p>
            <a:r>
              <a:rPr lang="en-ID" sz="3985"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More planet</a:t>
            </a:r>
          </a:p>
          <a:p>
            <a:r>
              <a:rPr lang="en-ID" sz="3985"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Less waste.</a:t>
            </a:r>
            <a:endParaRPr lang="en-ID" sz="3985"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5" name="Title 1">
            <a:extLst>
              <a:ext uri="{FF2B5EF4-FFF2-40B4-BE49-F238E27FC236}">
                <a16:creationId xmlns:a16="http://schemas.microsoft.com/office/drawing/2014/main" id="{F41FAE10-31AE-3132-6D77-E60F141B412C}"/>
              </a:ext>
            </a:extLst>
          </p:cNvPr>
          <p:cNvSpPr txBox="1">
            <a:spLocks/>
          </p:cNvSpPr>
          <p:nvPr/>
        </p:nvSpPr>
        <p:spPr>
          <a:xfrm>
            <a:off x="1431484" y="3384907"/>
            <a:ext cx="3156719" cy="53528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96" dirty="0">
                <a:latin typeface="Poppins" panose="00000800000000000000" pitchFamily="50" charset="0"/>
                <a:ea typeface="Inter Medium" panose="02000603000000020004" pitchFamily="50" charset="0"/>
                <a:cs typeface="Poppins" panose="00000800000000000000" pitchFamily="50" charset="0"/>
              </a:rPr>
              <a:t>Re-Duce</a:t>
            </a:r>
            <a:r>
              <a:rPr lang="en-US" sz="996" dirty="0">
                <a:latin typeface="Poppins" panose="00000800000000000000" pitchFamily="50" charset="0"/>
                <a:ea typeface="Inter Medium" panose="02000603000000020004" pitchFamily="50" charset="0"/>
                <a:cs typeface="Poppins" panose="00000800000000000000" pitchFamily="50" charset="0"/>
              </a:rPr>
              <a:t>:</a:t>
            </a:r>
            <a:r>
              <a:rPr lang="en-US" sz="1594" dirty="0">
                <a:latin typeface="Poppins Medium" panose="00000600000000000000" pitchFamily="50" charset="0"/>
                <a:ea typeface="Inter Medium" panose="02000603000000020004" pitchFamily="50" charset="0"/>
                <a:cs typeface="Poppins Medium" panose="00000600000000000000" pitchFamily="50" charset="0"/>
              </a:rPr>
              <a:t> </a:t>
            </a:r>
            <a:br>
              <a:rPr lang="en-US" sz="1594" dirty="0">
                <a:latin typeface="Poppins Medium" panose="00000600000000000000" pitchFamily="50" charset="0"/>
                <a:ea typeface="Inter Medium" panose="02000603000000020004" pitchFamily="50" charset="0"/>
                <a:cs typeface="Poppins Medium" panose="00000600000000000000" pitchFamily="50"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By always investing in cutting edge technology, we significantly reduce scrap and improve efficiency.</a:t>
            </a:r>
          </a:p>
        </p:txBody>
      </p:sp>
      <p:sp>
        <p:nvSpPr>
          <p:cNvPr id="6" name="Title 1">
            <a:extLst>
              <a:ext uri="{FF2B5EF4-FFF2-40B4-BE49-F238E27FC236}">
                <a16:creationId xmlns:a16="http://schemas.microsoft.com/office/drawing/2014/main" id="{3ADD90C3-E294-753A-EC8F-1A85589F9FC8}"/>
              </a:ext>
            </a:extLst>
          </p:cNvPr>
          <p:cNvSpPr txBox="1">
            <a:spLocks/>
          </p:cNvSpPr>
          <p:nvPr/>
        </p:nvSpPr>
        <p:spPr>
          <a:xfrm>
            <a:off x="1431484" y="4091728"/>
            <a:ext cx="3528912" cy="6911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96" dirty="0">
                <a:latin typeface="Poppins" panose="00000800000000000000" pitchFamily="50" charset="0"/>
                <a:ea typeface="Inter Medium" panose="02000603000000020004" pitchFamily="50" charset="0"/>
                <a:cs typeface="Poppins" panose="00000800000000000000" pitchFamily="50" charset="0"/>
              </a:rPr>
              <a:t>Re-Cycle: </a:t>
            </a:r>
            <a:br>
              <a:rPr lang="en-US" sz="996" dirty="0">
                <a:latin typeface="Poppins Light" panose="00000400000000000000" pitchFamily="2" charset="0"/>
                <a:ea typeface="Inter Medium" panose="02000603000000020004" pitchFamily="50" charset="0"/>
                <a:cs typeface="Poppins Light" panose="00000400000000000000" pitchFamily="2"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Engineering displays that can be easily disassembled and recycled. Always ensuring to use sustainable materials.</a:t>
            </a:r>
          </a:p>
        </p:txBody>
      </p:sp>
      <p:sp>
        <p:nvSpPr>
          <p:cNvPr id="7" name="Title 1">
            <a:extLst>
              <a:ext uri="{FF2B5EF4-FFF2-40B4-BE49-F238E27FC236}">
                <a16:creationId xmlns:a16="http://schemas.microsoft.com/office/drawing/2014/main" id="{6E87DB06-5ECD-4D50-6FE5-B62E97A46B18}"/>
              </a:ext>
            </a:extLst>
          </p:cNvPr>
          <p:cNvSpPr txBox="1">
            <a:spLocks/>
          </p:cNvSpPr>
          <p:nvPr/>
        </p:nvSpPr>
        <p:spPr>
          <a:xfrm>
            <a:off x="1431484" y="4898173"/>
            <a:ext cx="3270430" cy="5462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96" dirty="0">
                <a:latin typeface="Poppins" panose="00000800000000000000" pitchFamily="50" charset="0"/>
                <a:ea typeface="Inter Medium" panose="02000603000000020004" pitchFamily="50" charset="0"/>
                <a:cs typeface="Poppins" panose="00000800000000000000" pitchFamily="50" charset="0"/>
              </a:rPr>
              <a:t>Re-Peat: </a:t>
            </a:r>
            <a:br>
              <a:rPr lang="en-US" sz="996" dirty="0">
                <a:latin typeface="Poppins" panose="00000800000000000000" pitchFamily="50" charset="0"/>
                <a:ea typeface="Inter Medium" panose="02000603000000020004" pitchFamily="50" charset="0"/>
                <a:cs typeface="Poppins" panose="00000800000000000000" pitchFamily="50"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Plant new trees and create eco projects for our community and give back to the environment. </a:t>
            </a:r>
          </a:p>
        </p:txBody>
      </p:sp>
      <p:pic>
        <p:nvPicPr>
          <p:cNvPr id="2" name="Online Media 1">
            <a:hlinkClick r:id="" action="ppaction://media"/>
            <a:extLst>
              <a:ext uri="{FF2B5EF4-FFF2-40B4-BE49-F238E27FC236}">
                <a16:creationId xmlns:a16="http://schemas.microsoft.com/office/drawing/2014/main" id="{F72A1DE7-85B8-24B3-3755-19CC81665BD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6362794" y="1924542"/>
            <a:ext cx="5829206" cy="3278929"/>
          </a:xfrm>
          <a:prstGeom prst="rect">
            <a:avLst/>
          </a:prstGeom>
        </p:spPr>
      </p:pic>
      <p:sp>
        <p:nvSpPr>
          <p:cNvPr id="10" name="Title 1">
            <a:extLst>
              <a:ext uri="{FF2B5EF4-FFF2-40B4-BE49-F238E27FC236}">
                <a16:creationId xmlns:a16="http://schemas.microsoft.com/office/drawing/2014/main" id="{81690796-9860-6167-FDBD-6660FE6791B3}"/>
              </a:ext>
            </a:extLst>
          </p:cNvPr>
          <p:cNvSpPr txBox="1">
            <a:spLocks/>
          </p:cNvSpPr>
          <p:nvPr/>
        </p:nvSpPr>
        <p:spPr>
          <a:xfrm>
            <a:off x="1431484" y="2632185"/>
            <a:ext cx="3461215" cy="75272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96" dirty="0">
                <a:latin typeface="Poppins" panose="00000800000000000000" pitchFamily="50" charset="0"/>
                <a:ea typeface="Inter Medium" panose="02000603000000020004" pitchFamily="50" charset="0"/>
                <a:cs typeface="Poppins" panose="00000800000000000000" pitchFamily="50" charset="0"/>
              </a:rPr>
              <a:t>Re-Use</a:t>
            </a:r>
            <a:r>
              <a:rPr lang="en-US" sz="996" dirty="0">
                <a:latin typeface="Poppins" panose="00000800000000000000" pitchFamily="50" charset="0"/>
                <a:ea typeface="Inter Medium" panose="02000603000000020004" pitchFamily="50" charset="0"/>
                <a:cs typeface="Poppins" panose="00000800000000000000" pitchFamily="50" charset="0"/>
              </a:rPr>
              <a:t>:</a:t>
            </a:r>
            <a:r>
              <a:rPr lang="en-US" sz="1594" dirty="0">
                <a:latin typeface="Poppins Medium" panose="00000600000000000000" pitchFamily="50" charset="0"/>
                <a:ea typeface="Inter Medium" panose="02000603000000020004" pitchFamily="50" charset="0"/>
                <a:cs typeface="Poppins Medium" panose="00000600000000000000" pitchFamily="50" charset="0"/>
              </a:rPr>
              <a:t> </a:t>
            </a:r>
            <a:br>
              <a:rPr lang="en-US" sz="1594" dirty="0">
                <a:latin typeface="Poppins Medium" panose="00000600000000000000" pitchFamily="50" charset="0"/>
                <a:ea typeface="Inter Medium" panose="02000603000000020004" pitchFamily="50" charset="0"/>
                <a:cs typeface="Poppins Medium" panose="00000600000000000000" pitchFamily="50" charset="0"/>
              </a:rPr>
            </a:br>
            <a:r>
              <a:rPr lang="en-US" sz="996" dirty="0">
                <a:latin typeface="Poppins Light" panose="00000400000000000000" pitchFamily="2" charset="0"/>
                <a:ea typeface="Inter Medium" panose="02000603000000020004" pitchFamily="50" charset="0"/>
                <a:cs typeface="Poppins Light" panose="00000400000000000000" pitchFamily="2" charset="0"/>
              </a:rPr>
              <a:t>Designing versatile and easily adaptable displays with longer life and use with any future products.</a:t>
            </a:r>
          </a:p>
          <a:p>
            <a:endParaRPr lang="en-US" sz="996" dirty="0">
              <a:latin typeface="Poppins Light" panose="00000400000000000000" pitchFamily="2" charset="0"/>
              <a:ea typeface="Inter Medium" panose="02000603000000020004" pitchFamily="50" charset="0"/>
              <a:cs typeface="Poppins Light" panose="00000400000000000000" pitchFamily="2" charset="0"/>
            </a:endParaRPr>
          </a:p>
        </p:txBody>
      </p:sp>
    </p:spTree>
    <p:extLst>
      <p:ext uri="{BB962C8B-B14F-4D97-AF65-F5344CB8AC3E}">
        <p14:creationId xmlns:p14="http://schemas.microsoft.com/office/powerpoint/2010/main" val="197156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577B5-7A3C-33E5-1B44-75E3F5200A4C}"/>
              </a:ext>
            </a:extLst>
          </p:cNvPr>
          <p:cNvSpPr txBox="1">
            <a:spLocks/>
          </p:cNvSpPr>
          <p:nvPr/>
        </p:nvSpPr>
        <p:spPr>
          <a:xfrm>
            <a:off x="10084461" y="2966579"/>
            <a:ext cx="4765924"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10084461" y="1198434"/>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PRODUCTION</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10123147" y="4454052"/>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797"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4107032" y="2552687"/>
            <a:ext cx="4974329" cy="11412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81"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4881"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226"/>
            <a:ext cx="1326097" cy="55033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9756827" y="823391"/>
            <a:ext cx="9749" cy="4836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5073884" y="3417685"/>
            <a:ext cx="2252175" cy="276229"/>
          </a:xfrm>
          <a:prstGeom prst="rect">
            <a:avLst/>
          </a:prstGeom>
          <a:noFill/>
        </p:spPr>
        <p:txBody>
          <a:bodyPr wrap="square">
            <a:spAutoFit/>
          </a:bodyPr>
          <a:lstStyle/>
          <a:p>
            <a:r>
              <a:rPr lang="en-US" sz="1195"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356F3F-569D-EB3D-16B7-6C37CF201B84}"/>
              </a:ext>
            </a:extLst>
          </p:cNvPr>
          <p:cNvSpPr/>
          <p:nvPr/>
        </p:nvSpPr>
        <p:spPr>
          <a:xfrm>
            <a:off x="7523747" y="0"/>
            <a:ext cx="4877259"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20" name="Rectangle 19">
            <a:extLst>
              <a:ext uri="{FF2B5EF4-FFF2-40B4-BE49-F238E27FC236}">
                <a16:creationId xmlns:a16="http://schemas.microsoft.com/office/drawing/2014/main" id="{C6B32884-732E-4A3B-A830-976FB9E3AFD9}"/>
              </a:ext>
            </a:extLst>
          </p:cNvPr>
          <p:cNvSpPr/>
          <p:nvPr/>
        </p:nvSpPr>
        <p:spPr>
          <a:xfrm>
            <a:off x="528997" y="1580341"/>
            <a:ext cx="4929394" cy="1003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solidFill>
                <a:schemeClr val="tx1"/>
              </a:solidFill>
            </a:endParaRPr>
          </a:p>
        </p:txBody>
      </p:sp>
      <p:sp>
        <p:nvSpPr>
          <p:cNvPr id="6" name="Rectangle 5">
            <a:extLst>
              <a:ext uri="{FF2B5EF4-FFF2-40B4-BE49-F238E27FC236}">
                <a16:creationId xmlns:a16="http://schemas.microsoft.com/office/drawing/2014/main" id="{54BB1BDB-FA55-ACCE-2282-B0DC200ECFB6}"/>
              </a:ext>
            </a:extLst>
          </p:cNvPr>
          <p:cNvSpPr/>
          <p:nvPr/>
        </p:nvSpPr>
        <p:spPr>
          <a:xfrm>
            <a:off x="7818593" y="1580341"/>
            <a:ext cx="3925172" cy="1569660"/>
          </a:xfrm>
          <a:prstGeom prst="rect">
            <a:avLst/>
          </a:prstGeom>
        </p:spPr>
        <p:txBody>
          <a:bodyPr wrap="square">
            <a:spAutoFit/>
          </a:bodyPr>
          <a:lstStyle/>
          <a:p>
            <a:r>
              <a:rPr lang="en-US" sz="3600" b="0" i="0" dirty="0">
                <a:solidFill>
                  <a:schemeClr val="bg1"/>
                </a:solidFill>
                <a:effectLst/>
                <a:latin typeface="Poppins Black" panose="00000A00000000000000" pitchFamily="2" charset="0"/>
                <a:cs typeface="Poppins Black" panose="00000A00000000000000" pitchFamily="2" charset="0"/>
              </a:rPr>
              <a:t>BAT </a:t>
            </a:r>
            <a:r>
              <a:rPr lang="en-US" sz="3600" b="0" i="0" dirty="0" err="1">
                <a:solidFill>
                  <a:schemeClr val="bg1"/>
                </a:solidFill>
                <a:effectLst/>
                <a:latin typeface="Poppins Black" panose="00000A00000000000000" pitchFamily="2" charset="0"/>
                <a:cs typeface="Poppins Black" panose="00000A00000000000000" pitchFamily="2" charset="0"/>
              </a:rPr>
              <a:t>Multibox</a:t>
            </a:r>
            <a:endParaRPr lang="en-US" sz="3600" b="0" i="0" dirty="0">
              <a:solidFill>
                <a:schemeClr val="bg1"/>
              </a:solidFill>
              <a:effectLst/>
              <a:latin typeface="Poppins Black" panose="00000A00000000000000" pitchFamily="2" charset="0"/>
              <a:cs typeface="Poppins Black" panose="00000A00000000000000" pitchFamily="2" charset="0"/>
            </a:endParaRPr>
          </a:p>
          <a:p>
            <a:r>
              <a:rPr lang="en-US" sz="3600" dirty="0">
                <a:solidFill>
                  <a:schemeClr val="bg1"/>
                </a:solidFill>
                <a:latin typeface="Poppins Black" panose="00000A00000000000000" pitchFamily="2" charset="0"/>
                <a:cs typeface="Poppins Black" panose="00000A00000000000000" pitchFamily="2" charset="0"/>
              </a:rPr>
              <a:t>Project  </a:t>
            </a:r>
            <a:endParaRPr lang="en-US" sz="3600" b="0" i="0" dirty="0">
              <a:solidFill>
                <a:schemeClr val="bg1"/>
              </a:solidFill>
              <a:effectLst/>
              <a:latin typeface="Poppins Black" panose="00000A00000000000000" pitchFamily="2" charset="0"/>
              <a:cs typeface="Poppins Black" panose="00000A00000000000000" pitchFamily="2" charset="0"/>
            </a:endParaRPr>
          </a:p>
          <a:p>
            <a:r>
              <a:rPr lang="en-US" sz="2400" b="0" i="0" dirty="0">
                <a:solidFill>
                  <a:schemeClr val="bg1"/>
                </a:solidFill>
                <a:effectLst/>
                <a:latin typeface="Poppins" panose="00000500000000000000" pitchFamily="2" charset="0"/>
                <a:cs typeface="Poppins" panose="00000500000000000000" pitchFamily="2" charset="0"/>
              </a:rPr>
              <a:t>Illuminating Innovations</a:t>
            </a:r>
            <a:endParaRPr lang="en-ID" sz="2400" dirty="0">
              <a:solidFill>
                <a:schemeClr val="bg1"/>
              </a:solidFill>
              <a:latin typeface="Poppins" panose="00000500000000000000" pitchFamily="2" charset="0"/>
              <a:ea typeface="EB Garamond 12" panose="02020502060206020403" pitchFamily="18" charset="0"/>
              <a:cs typeface="Poppins" panose="00000500000000000000" pitchFamily="2" charset="0"/>
            </a:endParaRPr>
          </a:p>
        </p:txBody>
      </p:sp>
      <p:sp>
        <p:nvSpPr>
          <p:cNvPr id="7" name="TextBox 6">
            <a:extLst>
              <a:ext uri="{FF2B5EF4-FFF2-40B4-BE49-F238E27FC236}">
                <a16:creationId xmlns:a16="http://schemas.microsoft.com/office/drawing/2014/main" id="{779874D0-ED95-D9AE-2E53-2FC3139D61DE}"/>
              </a:ext>
            </a:extLst>
          </p:cNvPr>
          <p:cNvSpPr txBox="1"/>
          <p:nvPr/>
        </p:nvSpPr>
        <p:spPr>
          <a:xfrm>
            <a:off x="7818593" y="3314764"/>
            <a:ext cx="4202321" cy="1600438"/>
          </a:xfrm>
          <a:prstGeom prst="rect">
            <a:avLst/>
          </a:prstGeom>
          <a:noFill/>
        </p:spPr>
        <p:txBody>
          <a:bodyPr wrap="square" rtlCol="0">
            <a:spAutoFit/>
          </a:bodyPr>
          <a:lstStyle/>
          <a:p>
            <a:r>
              <a:rPr lang="en-US" sz="1400" i="0" dirty="0">
                <a:solidFill>
                  <a:schemeClr val="bg1"/>
                </a:solidFill>
                <a:effectLst/>
                <a:latin typeface="Poppins Light" panose="00000400000000000000" pitchFamily="2" charset="0"/>
                <a:cs typeface="Poppins Light" panose="00000400000000000000" pitchFamily="2" charset="0"/>
              </a:rPr>
              <a:t>Experience our exceptional unit production for three diverse markets this spring. With comprehensive project management, we handle every aspect, from site survey to development, production, delivery, and installation training. Join us as we redefine excellence.</a:t>
            </a:r>
          </a:p>
        </p:txBody>
      </p:sp>
      <p:pic>
        <p:nvPicPr>
          <p:cNvPr id="9" name="Picture 8" descr="A blue and black logo&#10;&#10;Description automatically generated with low confidence">
            <a:extLst>
              <a:ext uri="{FF2B5EF4-FFF2-40B4-BE49-F238E27FC236}">
                <a16:creationId xmlns:a16="http://schemas.microsoft.com/office/drawing/2014/main" id="{BA8D4740-E577-C7A2-879F-090476BE8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915" y="6304548"/>
            <a:ext cx="967176" cy="409353"/>
          </a:xfrm>
          <a:prstGeom prst="rect">
            <a:avLst/>
          </a:prstGeom>
        </p:spPr>
      </p:pic>
      <p:pic>
        <p:nvPicPr>
          <p:cNvPr id="3" name="Picture 2" descr="A picture containing text, map, screenshot, graphic design&#10;&#10;Description automatically generated">
            <a:extLst>
              <a:ext uri="{FF2B5EF4-FFF2-40B4-BE49-F238E27FC236}">
                <a16:creationId xmlns:a16="http://schemas.microsoft.com/office/drawing/2014/main" id="{87A3B0A6-0553-78DA-1041-C02B2479E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85" y="731520"/>
            <a:ext cx="7097734" cy="5394960"/>
          </a:xfrm>
          <a:prstGeom prst="rect">
            <a:avLst/>
          </a:prstGeom>
        </p:spPr>
      </p:pic>
    </p:spTree>
    <p:extLst>
      <p:ext uri="{BB962C8B-B14F-4D97-AF65-F5344CB8AC3E}">
        <p14:creationId xmlns:p14="http://schemas.microsoft.com/office/powerpoint/2010/main" val="1427017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0" y="0"/>
            <a:ext cx="5413248"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12" name="Rectangle 11">
            <a:extLst>
              <a:ext uri="{FF2B5EF4-FFF2-40B4-BE49-F238E27FC236}">
                <a16:creationId xmlns:a16="http://schemas.microsoft.com/office/drawing/2014/main" id="{EFDA901F-27DB-1F4E-E836-EF7E8242C818}"/>
              </a:ext>
            </a:extLst>
          </p:cNvPr>
          <p:cNvSpPr/>
          <p:nvPr/>
        </p:nvSpPr>
        <p:spPr>
          <a:xfrm>
            <a:off x="503393" y="2177021"/>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The Frame </a:t>
            </a:r>
          </a:p>
        </p:txBody>
      </p:sp>
      <p:sp>
        <p:nvSpPr>
          <p:cNvPr id="13" name="TextBox 12">
            <a:extLst>
              <a:ext uri="{FF2B5EF4-FFF2-40B4-BE49-F238E27FC236}">
                <a16:creationId xmlns:a16="http://schemas.microsoft.com/office/drawing/2014/main" id="{47175F55-CBEF-5844-DB15-E65551D6ABE4}"/>
              </a:ext>
            </a:extLst>
          </p:cNvPr>
          <p:cNvSpPr txBox="1"/>
          <p:nvPr/>
        </p:nvSpPr>
        <p:spPr>
          <a:xfrm>
            <a:off x="503393" y="3027726"/>
            <a:ext cx="4202321" cy="1600438"/>
          </a:xfrm>
          <a:prstGeom prst="rect">
            <a:avLst/>
          </a:prstGeom>
          <a:noFill/>
        </p:spPr>
        <p:txBody>
          <a:bodyPr wrap="square" rtlCol="0">
            <a:spAutoFit/>
          </a:bodyPr>
          <a:lstStyle/>
          <a:p>
            <a:r>
              <a:rPr lang="en-US" sz="1400" dirty="0">
                <a:solidFill>
                  <a:schemeClr val="bg1"/>
                </a:solidFill>
                <a:latin typeface="Poppins Light" panose="00000400000000000000" pitchFamily="2" charset="0"/>
                <a:cs typeface="Poppins Light" panose="00000400000000000000" pitchFamily="2" charset="0"/>
              </a:rPr>
              <a:t>Designed with convenience in mind, we've produced and shipped all the components required for easy in-store assembly. The displays feature an elegant outer frame with vibrant RGB lights, seamlessly integrated side and bottom panels and a modular communication area for adaptability.</a:t>
            </a:r>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5" name="Picture 4" descr="A picture containing shelf, screenshot, rectangle, design&#10;&#10;Description automatically generated">
            <a:extLst>
              <a:ext uri="{FF2B5EF4-FFF2-40B4-BE49-F238E27FC236}">
                <a16:creationId xmlns:a16="http://schemas.microsoft.com/office/drawing/2014/main" id="{C24A66D2-4F88-4134-A59F-343E2073D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040" y="1457609"/>
            <a:ext cx="7863839" cy="4236925"/>
          </a:xfrm>
          <a:prstGeom prst="rect">
            <a:avLst/>
          </a:prstGeom>
        </p:spPr>
      </p:pic>
    </p:spTree>
    <p:extLst>
      <p:ext uri="{BB962C8B-B14F-4D97-AF65-F5344CB8AC3E}">
        <p14:creationId xmlns:p14="http://schemas.microsoft.com/office/powerpoint/2010/main" val="133266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6778752" y="0"/>
            <a:ext cx="5630962"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12" name="Rectangle 11">
            <a:extLst>
              <a:ext uri="{FF2B5EF4-FFF2-40B4-BE49-F238E27FC236}">
                <a16:creationId xmlns:a16="http://schemas.microsoft.com/office/drawing/2014/main" id="{EFDA901F-27DB-1F4E-E836-EF7E8242C818}"/>
              </a:ext>
            </a:extLst>
          </p:cNvPr>
          <p:cNvSpPr/>
          <p:nvPr/>
        </p:nvSpPr>
        <p:spPr>
          <a:xfrm>
            <a:off x="943588" y="1960393"/>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Open Box  </a:t>
            </a:r>
          </a:p>
        </p:txBody>
      </p:sp>
      <p:sp>
        <p:nvSpPr>
          <p:cNvPr id="13" name="TextBox 12">
            <a:extLst>
              <a:ext uri="{FF2B5EF4-FFF2-40B4-BE49-F238E27FC236}">
                <a16:creationId xmlns:a16="http://schemas.microsoft.com/office/drawing/2014/main" id="{47175F55-CBEF-5844-DB15-E65551D6ABE4}"/>
              </a:ext>
            </a:extLst>
          </p:cNvPr>
          <p:cNvSpPr txBox="1"/>
          <p:nvPr/>
        </p:nvSpPr>
        <p:spPr>
          <a:xfrm>
            <a:off x="7722340" y="2811273"/>
            <a:ext cx="4202321" cy="1600438"/>
          </a:xfrm>
          <a:prstGeom prst="rect">
            <a:avLst/>
          </a:prstGeom>
          <a:noFill/>
        </p:spPr>
        <p:txBody>
          <a:bodyPr wrap="square" rtlCol="0">
            <a:spAutoFit/>
          </a:bodyPr>
          <a:lstStyle/>
          <a:p>
            <a:r>
              <a:rPr lang="en-US" sz="1400" dirty="0">
                <a:solidFill>
                  <a:schemeClr val="bg1"/>
                </a:solidFill>
                <a:latin typeface="Poppins Light" panose="00000400000000000000" pitchFamily="2" charset="0"/>
                <a:cs typeface="Poppins Light" panose="00000400000000000000" pitchFamily="2" charset="0"/>
              </a:rPr>
              <a:t>This sleek design is modular and low profile. </a:t>
            </a:r>
          </a:p>
          <a:p>
            <a:r>
              <a:rPr lang="en-US" sz="1400" dirty="0">
                <a:solidFill>
                  <a:schemeClr val="bg1"/>
                </a:solidFill>
                <a:latin typeface="Poppins Light" panose="00000400000000000000" pitchFamily="2" charset="0"/>
                <a:cs typeface="Poppins Light" panose="00000400000000000000" pitchFamily="2" charset="0"/>
              </a:rPr>
              <a:t>It fits the tightest spaces on the existing shelves without the need to be assembled in stores. </a:t>
            </a:r>
            <a:r>
              <a:rPr lang="en-US" sz="1400" i="0" dirty="0">
                <a:solidFill>
                  <a:schemeClr val="bg1"/>
                </a:solidFill>
                <a:effectLst/>
                <a:latin typeface="Poppins Light" panose="00000400000000000000" pitchFamily="2" charset="0"/>
                <a:cs typeface="Poppins Light" panose="00000400000000000000" pitchFamily="2" charset="0"/>
              </a:rPr>
              <a:t>Comes fully assembled in a box and ready for quick and easy installation. </a:t>
            </a:r>
          </a:p>
          <a:p>
            <a:r>
              <a:rPr lang="en-US" sz="1400" dirty="0">
                <a:solidFill>
                  <a:schemeClr val="bg1"/>
                </a:solidFill>
                <a:latin typeface="Poppins Light" panose="00000400000000000000" pitchFamily="2" charset="0"/>
                <a:cs typeface="Poppins Light" panose="00000400000000000000" pitchFamily="2" charset="0"/>
              </a:rPr>
              <a:t>The display can be fully RGB illuminated.</a:t>
            </a:r>
            <a:endParaRPr lang="en-US" sz="1400" i="0" dirty="0">
              <a:solidFill>
                <a:schemeClr val="bg1"/>
              </a:solidFill>
              <a:effectLst/>
              <a:latin typeface="Poppins Light" panose="00000400000000000000" pitchFamily="2" charset="0"/>
              <a:cs typeface="Poppins Light" panose="00000400000000000000" pitchFamily="2" charset="0"/>
            </a:endParaRPr>
          </a:p>
          <a:p>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2" name="Picture 1" descr="A blue and black logo&#10;&#10;Description automatically generated with low confidence">
            <a:extLst>
              <a:ext uri="{FF2B5EF4-FFF2-40B4-BE49-F238E27FC236}">
                <a16:creationId xmlns:a16="http://schemas.microsoft.com/office/drawing/2014/main" id="{7A2F5F56-8E06-F7F3-23B0-92C72574F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17" y="6449826"/>
            <a:ext cx="681512" cy="288447"/>
          </a:xfrm>
          <a:prstGeom prst="rect">
            <a:avLst/>
          </a:prstGeom>
        </p:spPr>
      </p:pic>
      <p:sp>
        <p:nvSpPr>
          <p:cNvPr id="3" name="Rectangle 2">
            <a:extLst>
              <a:ext uri="{FF2B5EF4-FFF2-40B4-BE49-F238E27FC236}">
                <a16:creationId xmlns:a16="http://schemas.microsoft.com/office/drawing/2014/main" id="{A05BB165-0EBC-4376-1141-4B0B3038C06C}"/>
              </a:ext>
            </a:extLst>
          </p:cNvPr>
          <p:cNvSpPr/>
          <p:nvPr/>
        </p:nvSpPr>
        <p:spPr>
          <a:xfrm>
            <a:off x="7715943" y="2037313"/>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Open box</a:t>
            </a:r>
          </a:p>
        </p:txBody>
      </p:sp>
      <p:pic>
        <p:nvPicPr>
          <p:cNvPr id="5" name="Picture 4" descr="A picture containing text, clock, design&#10;&#10;Description automatically generated">
            <a:extLst>
              <a:ext uri="{FF2B5EF4-FFF2-40B4-BE49-F238E27FC236}">
                <a16:creationId xmlns:a16="http://schemas.microsoft.com/office/drawing/2014/main" id="{FD66EBA5-6F08-9D07-1B87-167453A2E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82" y="1142325"/>
            <a:ext cx="8686045" cy="5128994"/>
          </a:xfrm>
          <a:prstGeom prst="rect">
            <a:avLst/>
          </a:prstGeom>
        </p:spPr>
      </p:pic>
    </p:spTree>
    <p:extLst>
      <p:ext uri="{BB962C8B-B14F-4D97-AF65-F5344CB8AC3E}">
        <p14:creationId xmlns:p14="http://schemas.microsoft.com/office/powerpoint/2010/main" val="364889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130629" y="0"/>
            <a:ext cx="5543877"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12" name="Rectangle 11">
            <a:extLst>
              <a:ext uri="{FF2B5EF4-FFF2-40B4-BE49-F238E27FC236}">
                <a16:creationId xmlns:a16="http://schemas.microsoft.com/office/drawing/2014/main" id="{EFDA901F-27DB-1F4E-E836-EF7E8242C818}"/>
              </a:ext>
            </a:extLst>
          </p:cNvPr>
          <p:cNvSpPr/>
          <p:nvPr/>
        </p:nvSpPr>
        <p:spPr>
          <a:xfrm>
            <a:off x="503393" y="1827397"/>
            <a:ext cx="4373407" cy="1200329"/>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Fully </a:t>
            </a:r>
          </a:p>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Enclosed </a:t>
            </a:r>
          </a:p>
        </p:txBody>
      </p:sp>
      <p:sp>
        <p:nvSpPr>
          <p:cNvPr id="13" name="TextBox 12">
            <a:extLst>
              <a:ext uri="{FF2B5EF4-FFF2-40B4-BE49-F238E27FC236}">
                <a16:creationId xmlns:a16="http://schemas.microsoft.com/office/drawing/2014/main" id="{47175F55-CBEF-5844-DB15-E65551D6ABE4}"/>
              </a:ext>
            </a:extLst>
          </p:cNvPr>
          <p:cNvSpPr txBox="1"/>
          <p:nvPr/>
        </p:nvSpPr>
        <p:spPr>
          <a:xfrm>
            <a:off x="503393" y="3167390"/>
            <a:ext cx="4202321" cy="1600438"/>
          </a:xfrm>
          <a:prstGeom prst="rect">
            <a:avLst/>
          </a:prstGeom>
          <a:noFill/>
        </p:spPr>
        <p:txBody>
          <a:bodyPr wrap="square" rtlCol="0">
            <a:spAutoFit/>
          </a:bodyPr>
          <a:lstStyle/>
          <a:p>
            <a:r>
              <a:rPr lang="en-US" sz="1400" dirty="0">
                <a:solidFill>
                  <a:schemeClr val="bg1"/>
                </a:solidFill>
                <a:latin typeface="Poppins Light" panose="00000400000000000000" pitchFamily="2" charset="0"/>
                <a:cs typeface="Poppins Light" panose="00000400000000000000" pitchFamily="2" charset="0"/>
              </a:rPr>
              <a:t>Like the previous version the display comes preassembled in a box and is quick and easy to install in stores. </a:t>
            </a:r>
          </a:p>
          <a:p>
            <a:r>
              <a:rPr lang="en-US" sz="1400" dirty="0">
                <a:solidFill>
                  <a:schemeClr val="bg1"/>
                </a:solidFill>
                <a:latin typeface="Poppins Light" panose="00000400000000000000" pitchFamily="2" charset="0"/>
                <a:cs typeface="Poppins Light" panose="00000400000000000000" pitchFamily="2" charset="0"/>
              </a:rPr>
              <a:t>With its sleek design it can be fitted on top of open shelves or counters. </a:t>
            </a:r>
          </a:p>
          <a:p>
            <a:r>
              <a:rPr lang="en-US" sz="1400" dirty="0">
                <a:solidFill>
                  <a:schemeClr val="bg1"/>
                </a:solidFill>
                <a:latin typeface="Poppins Light" panose="00000400000000000000" pitchFamily="2" charset="0"/>
                <a:cs typeface="Poppins Light" panose="00000400000000000000" pitchFamily="2" charset="0"/>
              </a:rPr>
              <a:t>It features full RGB lighting and illuminated packs.</a:t>
            </a:r>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3" name="Picture 2" descr="A picture containing screenshot, LEGO, design&#10;&#10;Description automatically generated">
            <a:extLst>
              <a:ext uri="{FF2B5EF4-FFF2-40B4-BE49-F238E27FC236}">
                <a16:creationId xmlns:a16="http://schemas.microsoft.com/office/drawing/2014/main" id="{ACDEA5A1-1574-C923-8EE8-9096D9F37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229" y="1038168"/>
            <a:ext cx="9044020" cy="5340373"/>
          </a:xfrm>
          <a:prstGeom prst="rect">
            <a:avLst/>
          </a:prstGeom>
        </p:spPr>
      </p:pic>
    </p:spTree>
    <p:extLst>
      <p:ext uri="{BB962C8B-B14F-4D97-AF65-F5344CB8AC3E}">
        <p14:creationId xmlns:p14="http://schemas.microsoft.com/office/powerpoint/2010/main" val="231339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E57EA1-738D-8CFB-AF1B-1472F635FC7F}"/>
              </a:ext>
            </a:extLst>
          </p:cNvPr>
          <p:cNvSpPr/>
          <p:nvPr/>
        </p:nvSpPr>
        <p:spPr>
          <a:xfrm>
            <a:off x="6888480" y="0"/>
            <a:ext cx="5425440"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5" name="Rectangle 4">
            <a:extLst>
              <a:ext uri="{FF2B5EF4-FFF2-40B4-BE49-F238E27FC236}">
                <a16:creationId xmlns:a16="http://schemas.microsoft.com/office/drawing/2014/main" id="{3292A463-EA30-F4E4-1833-F7C468A6CE7B}"/>
              </a:ext>
            </a:extLst>
          </p:cNvPr>
          <p:cNvSpPr/>
          <p:nvPr/>
        </p:nvSpPr>
        <p:spPr>
          <a:xfrm>
            <a:off x="7794032" y="607490"/>
            <a:ext cx="4003270" cy="1747786"/>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Metal </a:t>
            </a:r>
          </a:p>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as Primary</a:t>
            </a:r>
          </a:p>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Material</a:t>
            </a:r>
          </a:p>
        </p:txBody>
      </p:sp>
      <p:sp>
        <p:nvSpPr>
          <p:cNvPr id="2" name="Rectangle 1">
            <a:extLst>
              <a:ext uri="{FF2B5EF4-FFF2-40B4-BE49-F238E27FC236}">
                <a16:creationId xmlns:a16="http://schemas.microsoft.com/office/drawing/2014/main" id="{1ADE9871-6DD6-504E-206B-E8CC447AC0CA}"/>
              </a:ext>
            </a:extLst>
          </p:cNvPr>
          <p:cNvSpPr/>
          <p:nvPr/>
        </p:nvSpPr>
        <p:spPr>
          <a:xfrm>
            <a:off x="7794032" y="2459779"/>
            <a:ext cx="3727408" cy="828304"/>
          </a:xfrm>
          <a:prstGeom prst="rect">
            <a:avLst/>
          </a:prstGeom>
        </p:spPr>
        <p:txBody>
          <a:bodyPr wrap="square">
            <a:spAutoFit/>
          </a:bodyPr>
          <a:lstStyle/>
          <a:p>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-30% Reduction in CO</a:t>
            </a:r>
            <a:r>
              <a:rPr lang="sr-Latn-RS" sz="897" dirty="0">
                <a:solidFill>
                  <a:schemeClr val="bg1"/>
                </a:solidFill>
                <a:latin typeface="Poppins" panose="00000500000000000000" pitchFamily="2" charset="0"/>
                <a:ea typeface="EB Garamond 12" panose="02020502060206020403" pitchFamily="18" charset="0"/>
                <a:cs typeface="Poppins" panose="00000500000000000000" pitchFamily="2" charset="0"/>
              </a:rPr>
              <a:t>2</a:t>
            </a:r>
            <a:r>
              <a:rPr lang="en-U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 </a:t>
            </a:r>
            <a:r>
              <a:rPr lang="en-GB"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compared</a:t>
            </a:r>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 to using plastic materials.</a:t>
            </a:r>
          </a:p>
          <a:p>
            <a:endParaRPr lang="en-ID" sz="1594" dirty="0">
              <a:latin typeface="Poppins" panose="00000500000000000000" pitchFamily="2" charset="0"/>
              <a:ea typeface="EB Garamond 12" panose="02020502060206020403" pitchFamily="18" charset="0"/>
              <a:cs typeface="Poppins" panose="00000500000000000000" pitchFamily="2" charset="0"/>
            </a:endParaRPr>
          </a:p>
        </p:txBody>
      </p:sp>
      <p:sp>
        <p:nvSpPr>
          <p:cNvPr id="6" name="Rectangle 5">
            <a:extLst>
              <a:ext uri="{FF2B5EF4-FFF2-40B4-BE49-F238E27FC236}">
                <a16:creationId xmlns:a16="http://schemas.microsoft.com/office/drawing/2014/main" id="{056CF738-EAB4-3F2F-B0B1-EFC9F6F8B376}"/>
              </a:ext>
            </a:extLst>
          </p:cNvPr>
          <p:cNvSpPr/>
          <p:nvPr/>
        </p:nvSpPr>
        <p:spPr>
          <a:xfrm>
            <a:off x="7794032" y="3145777"/>
            <a:ext cx="4110585" cy="2970300"/>
          </a:xfrm>
          <a:prstGeom prst="rect">
            <a:avLst/>
          </a:prstGeom>
        </p:spPr>
        <p:txBody>
          <a:bodyPr wrap="square">
            <a:spAutoFit/>
          </a:bodyPr>
          <a:lstStyle/>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Metal is the only material that can guarantee premium look and durability for required period of 5+ years.</a:t>
            </a:r>
          </a:p>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Metal is also very resistant to any potential heat emission from LED lights and does not change structurally in any way, unlike plastics or similar materials. </a:t>
            </a:r>
          </a:p>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Most importantly (as stated above) best option from sustainability point of view.</a:t>
            </a:r>
          </a:p>
        </p:txBody>
      </p:sp>
      <p:pic>
        <p:nvPicPr>
          <p:cNvPr id="8" name="Picture 7" descr="A picture containing box, design&#10;&#10;Description automatically generated">
            <a:extLst>
              <a:ext uri="{FF2B5EF4-FFF2-40B4-BE49-F238E27FC236}">
                <a16:creationId xmlns:a16="http://schemas.microsoft.com/office/drawing/2014/main" id="{4C7CE170-CC31-0E25-6913-722F2BC09A3E}"/>
              </a:ext>
            </a:extLst>
          </p:cNvPr>
          <p:cNvPicPr>
            <a:picLocks noChangeAspect="1"/>
          </p:cNvPicPr>
          <p:nvPr/>
        </p:nvPicPr>
        <p:blipFill rotWithShape="1">
          <a:blip r:embed="rId2">
            <a:extLst>
              <a:ext uri="{28A0092B-C50C-407E-A947-70E740481C1C}">
                <a14:useLocalDpi xmlns:a14="http://schemas.microsoft.com/office/drawing/2010/main" val="0"/>
              </a:ext>
            </a:extLst>
          </a:blip>
          <a:srcRect l="10784" r="31179"/>
          <a:stretch/>
        </p:blipFill>
        <p:spPr>
          <a:xfrm>
            <a:off x="-69668" y="0"/>
            <a:ext cx="6740434" cy="6858000"/>
          </a:xfrm>
          <a:prstGeom prst="rect">
            <a:avLst/>
          </a:prstGeom>
        </p:spPr>
      </p:pic>
    </p:spTree>
    <p:extLst>
      <p:ext uri="{BB962C8B-B14F-4D97-AF65-F5344CB8AC3E}">
        <p14:creationId xmlns:p14="http://schemas.microsoft.com/office/powerpoint/2010/main" val="3302937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2066ED-4C5A-D903-C769-574BF35920AE}"/>
              </a:ext>
            </a:extLst>
          </p:cNvPr>
          <p:cNvSpPr/>
          <p:nvPr/>
        </p:nvSpPr>
        <p:spPr>
          <a:xfrm>
            <a:off x="6849587" y="-5657"/>
            <a:ext cx="5464333"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4" name="Rectangle 3">
            <a:extLst>
              <a:ext uri="{FF2B5EF4-FFF2-40B4-BE49-F238E27FC236}">
                <a16:creationId xmlns:a16="http://schemas.microsoft.com/office/drawing/2014/main" id="{A3FD800C-9D2B-F814-32C3-2437EA0FF22B}"/>
              </a:ext>
            </a:extLst>
          </p:cNvPr>
          <p:cNvSpPr/>
          <p:nvPr/>
        </p:nvSpPr>
        <p:spPr>
          <a:xfrm>
            <a:off x="8052415" y="3596157"/>
            <a:ext cx="3128120" cy="1677639"/>
          </a:xfrm>
          <a:prstGeom prst="rect">
            <a:avLst/>
          </a:prstGeom>
        </p:spPr>
        <p:txBody>
          <a:bodyPr wrap="square">
            <a:spAutoFit/>
          </a:bodyPr>
          <a:lstStyle/>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RGB LEDs densely arranged from the back of the display gives full background visual experience while keeping </a:t>
            </a:r>
            <a:r>
              <a:rPr lang="en-US" sz="1400" dirty="0">
                <a:solidFill>
                  <a:schemeClr val="bg1"/>
                </a:solidFill>
                <a:latin typeface="Poppins" panose="00000500000000000000" pitchFamily="2" charset="0"/>
                <a:ea typeface="Open Sans" panose="020B0606030504020204" pitchFamily="34" charset="0"/>
                <a:cs typeface="Poppins" panose="00000500000000000000" pitchFamily="2" charset="0"/>
              </a:rPr>
              <a:t>the energy consumption on low level. </a:t>
            </a:r>
            <a:endPar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5" name="Rectangle 4">
            <a:extLst>
              <a:ext uri="{FF2B5EF4-FFF2-40B4-BE49-F238E27FC236}">
                <a16:creationId xmlns:a16="http://schemas.microsoft.com/office/drawing/2014/main" id="{3292A463-EA30-F4E4-1833-F7C468A6CE7B}"/>
              </a:ext>
            </a:extLst>
          </p:cNvPr>
          <p:cNvSpPr/>
          <p:nvPr/>
        </p:nvSpPr>
        <p:spPr>
          <a:xfrm>
            <a:off x="8052415" y="1845573"/>
            <a:ext cx="4003270" cy="1747786"/>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Illuminated RGB Background</a:t>
            </a:r>
          </a:p>
        </p:txBody>
      </p:sp>
      <p:pic>
        <p:nvPicPr>
          <p:cNvPr id="6" name="Picture 5">
            <a:extLst>
              <a:ext uri="{FF2B5EF4-FFF2-40B4-BE49-F238E27FC236}">
                <a16:creationId xmlns:a16="http://schemas.microsoft.com/office/drawing/2014/main" id="{92558445-C86E-0A3B-D510-6A67493FA749}"/>
              </a:ext>
            </a:extLst>
          </p:cNvPr>
          <p:cNvPicPr>
            <a:picLocks noChangeAspect="1"/>
          </p:cNvPicPr>
          <p:nvPr/>
        </p:nvPicPr>
        <p:blipFill rotWithShape="1">
          <a:blip r:embed="rId2">
            <a:extLst>
              <a:ext uri="{28A0092B-C50C-407E-A947-70E740481C1C}">
                <a14:useLocalDpi xmlns:a14="http://schemas.microsoft.com/office/drawing/2010/main" val="0"/>
              </a:ext>
            </a:extLst>
          </a:blip>
          <a:srcRect l="2193" t="12770" r="2557" b="12770"/>
          <a:stretch/>
        </p:blipFill>
        <p:spPr>
          <a:xfrm>
            <a:off x="1153940" y="274505"/>
            <a:ext cx="4503715" cy="2055549"/>
          </a:xfrm>
          <a:prstGeom prst="rect">
            <a:avLst/>
          </a:prstGeom>
        </p:spPr>
      </p:pic>
      <p:pic>
        <p:nvPicPr>
          <p:cNvPr id="8" name="Picture 7">
            <a:extLst>
              <a:ext uri="{FF2B5EF4-FFF2-40B4-BE49-F238E27FC236}">
                <a16:creationId xmlns:a16="http://schemas.microsoft.com/office/drawing/2014/main" id="{A13E8096-6E3B-E217-87E4-278D125158CD}"/>
              </a:ext>
            </a:extLst>
          </p:cNvPr>
          <p:cNvPicPr>
            <a:picLocks noChangeAspect="1"/>
          </p:cNvPicPr>
          <p:nvPr/>
        </p:nvPicPr>
        <p:blipFill rotWithShape="1">
          <a:blip r:embed="rId3">
            <a:extLst>
              <a:ext uri="{28A0092B-C50C-407E-A947-70E740481C1C}">
                <a14:useLocalDpi xmlns:a14="http://schemas.microsoft.com/office/drawing/2010/main" val="0"/>
              </a:ext>
            </a:extLst>
          </a:blip>
          <a:srcRect t="17848" r="1846" b="8729"/>
          <a:stretch/>
        </p:blipFill>
        <p:spPr>
          <a:xfrm>
            <a:off x="1153939" y="4586300"/>
            <a:ext cx="4503715" cy="2055549"/>
          </a:xfrm>
          <a:prstGeom prst="rect">
            <a:avLst/>
          </a:prstGeom>
        </p:spPr>
      </p:pic>
      <p:pic>
        <p:nvPicPr>
          <p:cNvPr id="10" name="Picture 9">
            <a:extLst>
              <a:ext uri="{FF2B5EF4-FFF2-40B4-BE49-F238E27FC236}">
                <a16:creationId xmlns:a16="http://schemas.microsoft.com/office/drawing/2014/main" id="{A897C1A3-AF37-5D4C-8F77-40644621E1FC}"/>
              </a:ext>
            </a:extLst>
          </p:cNvPr>
          <p:cNvPicPr>
            <a:picLocks noChangeAspect="1"/>
          </p:cNvPicPr>
          <p:nvPr/>
        </p:nvPicPr>
        <p:blipFill rotWithShape="1">
          <a:blip r:embed="rId4">
            <a:extLst>
              <a:ext uri="{28A0092B-C50C-407E-A947-70E740481C1C}">
                <a14:useLocalDpi xmlns:a14="http://schemas.microsoft.com/office/drawing/2010/main" val="0"/>
              </a:ext>
            </a:extLst>
          </a:blip>
          <a:srcRect l="-1" t="21448" r="-2294" b="2776"/>
          <a:stretch/>
        </p:blipFill>
        <p:spPr>
          <a:xfrm>
            <a:off x="1153940" y="2430403"/>
            <a:ext cx="4624590" cy="2055549"/>
          </a:xfrm>
          <a:prstGeom prst="rect">
            <a:avLst/>
          </a:prstGeom>
        </p:spPr>
      </p:pic>
    </p:spTree>
    <p:extLst>
      <p:ext uri="{BB962C8B-B14F-4D97-AF65-F5344CB8AC3E}">
        <p14:creationId xmlns:p14="http://schemas.microsoft.com/office/powerpoint/2010/main" val="117816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7D09-4120-9652-B10A-1B05CC0645BD}"/>
              </a:ext>
            </a:extLst>
          </p:cNvPr>
          <p:cNvSpPr/>
          <p:nvPr/>
        </p:nvSpPr>
        <p:spPr>
          <a:xfrm>
            <a:off x="6849587" y="0"/>
            <a:ext cx="5342413"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pic>
        <p:nvPicPr>
          <p:cNvPr id="3" name="Picture 2" descr="A picture containing text, indoor, person&#10;&#10;Description automatically generated">
            <a:extLst>
              <a:ext uri="{FF2B5EF4-FFF2-40B4-BE49-F238E27FC236}">
                <a16:creationId xmlns:a16="http://schemas.microsoft.com/office/drawing/2014/main" id="{D98FF049-DCAF-FAC7-C42C-B66E39FE3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8003"/>
            <a:ext cx="5662713" cy="3185277"/>
          </a:xfrm>
          <a:prstGeom prst="rect">
            <a:avLst/>
          </a:prstGeom>
        </p:spPr>
      </p:pic>
      <p:sp>
        <p:nvSpPr>
          <p:cNvPr id="6" name="Rectangle 5">
            <a:extLst>
              <a:ext uri="{FF2B5EF4-FFF2-40B4-BE49-F238E27FC236}">
                <a16:creationId xmlns:a16="http://schemas.microsoft.com/office/drawing/2014/main" id="{77978CCC-418C-EA3A-A70C-A7737AD9CA56}"/>
              </a:ext>
            </a:extLst>
          </p:cNvPr>
          <p:cNvSpPr/>
          <p:nvPr/>
        </p:nvSpPr>
        <p:spPr>
          <a:xfrm>
            <a:off x="7872157" y="1785332"/>
            <a:ext cx="4003270" cy="644151"/>
          </a:xfrm>
          <a:prstGeom prst="rect">
            <a:avLst/>
          </a:prstGeom>
        </p:spPr>
        <p:txBody>
          <a:bodyPr wrap="square">
            <a:spAutoFit/>
          </a:bodyPr>
          <a:lstStyle/>
          <a:p>
            <a:r>
              <a:rPr lang="sr-Latn-RS"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RGB Frame</a:t>
            </a:r>
            <a:endPar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endParaRPr>
          </a:p>
        </p:txBody>
      </p:sp>
      <p:sp>
        <p:nvSpPr>
          <p:cNvPr id="9" name="Rectangle 8">
            <a:extLst>
              <a:ext uri="{FF2B5EF4-FFF2-40B4-BE49-F238E27FC236}">
                <a16:creationId xmlns:a16="http://schemas.microsoft.com/office/drawing/2014/main" id="{61FD7593-1BEA-6A4F-98AB-3C42EEC4D9E8}"/>
              </a:ext>
            </a:extLst>
          </p:cNvPr>
          <p:cNvSpPr/>
          <p:nvPr/>
        </p:nvSpPr>
        <p:spPr>
          <a:xfrm>
            <a:off x="7872156" y="3155788"/>
            <a:ext cx="3858290" cy="2323970"/>
          </a:xfrm>
          <a:prstGeom prst="rect">
            <a:avLst/>
          </a:prstGeom>
        </p:spPr>
        <p:txBody>
          <a:bodyPr wrap="square">
            <a:spAutoFit/>
          </a:bodyPr>
          <a:lstStyle/>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RGB frame with lockable controller and </a:t>
            </a:r>
          </a:p>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Up to twenty different colours tailored for </a:t>
            </a:r>
          </a:p>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You.</a:t>
            </a:r>
          </a:p>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Frame that can be easily replaced for maintenance. It only takes three screws and less than </a:t>
            </a:r>
            <a:r>
              <a:rPr lang="sr-Latn-RS" sz="1400" dirty="0">
                <a:solidFill>
                  <a:schemeClr val="bg1"/>
                </a:solidFill>
                <a:latin typeface="Poppins "/>
                <a:ea typeface="Open Sans" panose="020B0606030504020204" pitchFamily="34" charset="0"/>
                <a:cs typeface="Poppins Light" panose="020B0502040204020203" pitchFamily="2" charset="0"/>
              </a:rPr>
              <a:t>two </a:t>
            </a:r>
            <a:r>
              <a:rPr lang="en-GB" sz="1400" dirty="0">
                <a:solidFill>
                  <a:schemeClr val="bg1"/>
                </a:solidFill>
                <a:latin typeface="Poppins "/>
                <a:ea typeface="Open Sans" panose="020B0606030504020204" pitchFamily="34" charset="0"/>
                <a:cs typeface="Poppins Light" panose="020B0502040204020203" pitchFamily="2" charset="0"/>
              </a:rPr>
              <a:t>minutes to completely remove and install a spare frame.</a:t>
            </a:r>
          </a:p>
        </p:txBody>
      </p:sp>
      <p:sp>
        <p:nvSpPr>
          <p:cNvPr id="2" name="Rectangle 1">
            <a:extLst>
              <a:ext uri="{FF2B5EF4-FFF2-40B4-BE49-F238E27FC236}">
                <a16:creationId xmlns:a16="http://schemas.microsoft.com/office/drawing/2014/main" id="{B22306CE-493A-A39D-DB17-BBF8FDFF412F}"/>
              </a:ext>
            </a:extLst>
          </p:cNvPr>
          <p:cNvSpPr/>
          <p:nvPr/>
        </p:nvSpPr>
        <p:spPr>
          <a:xfrm>
            <a:off x="7872156" y="2572808"/>
            <a:ext cx="4211284" cy="582980"/>
          </a:xfrm>
          <a:prstGeom prst="rect">
            <a:avLst/>
          </a:prstGeom>
        </p:spPr>
        <p:txBody>
          <a:bodyPr wrap="square">
            <a:spAutoFit/>
          </a:bodyPr>
          <a:lstStyle/>
          <a:p>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a:t>
            </a:r>
            <a:r>
              <a:rPr lang="en-GB"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 </a:t>
            </a:r>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Easy to replace as a spare part.</a:t>
            </a:r>
          </a:p>
          <a:p>
            <a:endParaRPr lang="en-ID" sz="1594" dirty="0">
              <a:solidFill>
                <a:schemeClr val="bg1"/>
              </a:solidFill>
              <a:latin typeface="Poppins" panose="00000500000000000000" pitchFamily="2" charset="0"/>
              <a:ea typeface="EB Garamond 12" panose="02020502060206020403" pitchFamily="18" charset="0"/>
              <a:cs typeface="Poppins" panose="00000500000000000000" pitchFamily="2" charset="0"/>
            </a:endParaRPr>
          </a:p>
        </p:txBody>
      </p:sp>
      <p:pic>
        <p:nvPicPr>
          <p:cNvPr id="7" name="Picture 6">
            <a:extLst>
              <a:ext uri="{FF2B5EF4-FFF2-40B4-BE49-F238E27FC236}">
                <a16:creationId xmlns:a16="http://schemas.microsoft.com/office/drawing/2014/main" id="{D09F17DF-F714-94E8-6FE1-22F4B69A61CE}"/>
              </a:ext>
            </a:extLst>
          </p:cNvPr>
          <p:cNvPicPr>
            <a:picLocks noChangeAspect="1"/>
          </p:cNvPicPr>
          <p:nvPr/>
        </p:nvPicPr>
        <p:blipFill rotWithShape="1">
          <a:blip r:embed="rId3">
            <a:extLst>
              <a:ext uri="{28A0092B-C50C-407E-A947-70E740481C1C}">
                <a14:useLocalDpi xmlns:a14="http://schemas.microsoft.com/office/drawing/2010/main" val="0"/>
              </a:ext>
            </a:extLst>
          </a:blip>
          <a:srcRect t="7615"/>
          <a:stretch/>
        </p:blipFill>
        <p:spPr>
          <a:xfrm>
            <a:off x="0" y="19496"/>
            <a:ext cx="5662713" cy="3425252"/>
          </a:xfrm>
          <a:prstGeom prst="rect">
            <a:avLst/>
          </a:prstGeom>
        </p:spPr>
      </p:pic>
    </p:spTree>
    <p:extLst>
      <p:ext uri="{BB962C8B-B14F-4D97-AF65-F5344CB8AC3E}">
        <p14:creationId xmlns:p14="http://schemas.microsoft.com/office/powerpoint/2010/main" val="27574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A92CC-AE8D-922D-472B-B857CA49E6CE}"/>
              </a:ext>
            </a:extLst>
          </p:cNvPr>
          <p:cNvSpPr/>
          <p:nvPr/>
        </p:nvSpPr>
        <p:spPr>
          <a:xfrm>
            <a:off x="0" y="0"/>
            <a:ext cx="5303521"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4" name="Rectangle 3">
            <a:extLst>
              <a:ext uri="{FF2B5EF4-FFF2-40B4-BE49-F238E27FC236}">
                <a16:creationId xmlns:a16="http://schemas.microsoft.com/office/drawing/2014/main" id="{A3FD800C-9D2B-F814-32C3-2437EA0FF22B}"/>
              </a:ext>
            </a:extLst>
          </p:cNvPr>
          <p:cNvSpPr/>
          <p:nvPr/>
        </p:nvSpPr>
        <p:spPr>
          <a:xfrm>
            <a:off x="1092236" y="3598007"/>
            <a:ext cx="3392677" cy="2323970"/>
          </a:xfrm>
          <a:prstGeom prst="rect">
            <a:avLst/>
          </a:prstGeom>
        </p:spPr>
        <p:txBody>
          <a:bodyPr wrap="square">
            <a:spAutoFit/>
          </a:bodyPr>
          <a:lstStyle/>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Drawers are back illuminate with printed and easy to swap visuals that stand out. </a:t>
            </a:r>
          </a:p>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Drawers are attached by magnets that allow you to remove them easily and to transform the display by simply adding more pushers.</a:t>
            </a:r>
          </a:p>
        </p:txBody>
      </p:sp>
      <p:sp>
        <p:nvSpPr>
          <p:cNvPr id="5" name="Rectangle 4">
            <a:extLst>
              <a:ext uri="{FF2B5EF4-FFF2-40B4-BE49-F238E27FC236}">
                <a16:creationId xmlns:a16="http://schemas.microsoft.com/office/drawing/2014/main" id="{3292A463-EA30-F4E4-1833-F7C468A6CE7B}"/>
              </a:ext>
            </a:extLst>
          </p:cNvPr>
          <p:cNvSpPr/>
          <p:nvPr/>
        </p:nvSpPr>
        <p:spPr>
          <a:xfrm>
            <a:off x="1092237" y="1262528"/>
            <a:ext cx="4003270" cy="1747786"/>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Versatile </a:t>
            </a:r>
          </a:p>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and Modular Drawer</a:t>
            </a:r>
          </a:p>
        </p:txBody>
      </p:sp>
      <p:sp>
        <p:nvSpPr>
          <p:cNvPr id="2" name="Rectangle 1">
            <a:extLst>
              <a:ext uri="{FF2B5EF4-FFF2-40B4-BE49-F238E27FC236}">
                <a16:creationId xmlns:a16="http://schemas.microsoft.com/office/drawing/2014/main" id="{F81E95D7-0A7D-FC5C-C66B-0B10E01207D7}"/>
              </a:ext>
            </a:extLst>
          </p:cNvPr>
          <p:cNvSpPr/>
          <p:nvPr/>
        </p:nvSpPr>
        <p:spPr>
          <a:xfrm>
            <a:off x="1092237" y="3135332"/>
            <a:ext cx="4211284" cy="337657"/>
          </a:xfrm>
          <a:prstGeom prst="rect">
            <a:avLst/>
          </a:prstGeom>
        </p:spPr>
        <p:txBody>
          <a:bodyPr wrap="square">
            <a:spAutoFit/>
          </a:bodyPr>
          <a:lstStyle/>
          <a:p>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-Easy to re</a:t>
            </a:r>
            <a:r>
              <a:rPr lang="en-U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move</a:t>
            </a:r>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a:t>
            </a:r>
          </a:p>
        </p:txBody>
      </p:sp>
      <p:pic>
        <p:nvPicPr>
          <p:cNvPr id="9" name="Picture 8">
            <a:extLst>
              <a:ext uri="{FF2B5EF4-FFF2-40B4-BE49-F238E27FC236}">
                <a16:creationId xmlns:a16="http://schemas.microsoft.com/office/drawing/2014/main" id="{D6825839-2E21-DCB4-6CBE-F558CB436D61}"/>
              </a:ext>
            </a:extLst>
          </p:cNvPr>
          <p:cNvPicPr>
            <a:picLocks noChangeAspect="1"/>
          </p:cNvPicPr>
          <p:nvPr/>
        </p:nvPicPr>
        <p:blipFill rotWithShape="1">
          <a:blip r:embed="rId2">
            <a:extLst>
              <a:ext uri="{28A0092B-C50C-407E-A947-70E740481C1C}">
                <a14:useLocalDpi xmlns:a14="http://schemas.microsoft.com/office/drawing/2010/main" val="0"/>
              </a:ext>
            </a:extLst>
          </a:blip>
          <a:srcRect l="1224" t="6612" b="2851"/>
          <a:stretch/>
        </p:blipFill>
        <p:spPr>
          <a:xfrm>
            <a:off x="6708228" y="3532528"/>
            <a:ext cx="5483772" cy="3350912"/>
          </a:xfrm>
          <a:prstGeom prst="rect">
            <a:avLst/>
          </a:prstGeom>
        </p:spPr>
      </p:pic>
      <p:pic>
        <p:nvPicPr>
          <p:cNvPr id="14" name="Picture 13">
            <a:extLst>
              <a:ext uri="{FF2B5EF4-FFF2-40B4-BE49-F238E27FC236}">
                <a16:creationId xmlns:a16="http://schemas.microsoft.com/office/drawing/2014/main" id="{48A919FF-659B-7C6F-7BF7-5007D3517E59}"/>
              </a:ext>
            </a:extLst>
          </p:cNvPr>
          <p:cNvPicPr>
            <a:picLocks noChangeAspect="1"/>
          </p:cNvPicPr>
          <p:nvPr/>
        </p:nvPicPr>
        <p:blipFill rotWithShape="1">
          <a:blip r:embed="rId3">
            <a:extLst>
              <a:ext uri="{28A0092B-C50C-407E-A947-70E740481C1C}">
                <a14:useLocalDpi xmlns:a14="http://schemas.microsoft.com/office/drawing/2010/main" val="0"/>
              </a:ext>
            </a:extLst>
          </a:blip>
          <a:srcRect l="1" r="11449"/>
          <a:stretch/>
        </p:blipFill>
        <p:spPr>
          <a:xfrm>
            <a:off x="6708228" y="0"/>
            <a:ext cx="5483772" cy="3472989"/>
          </a:xfrm>
          <a:prstGeom prst="rect">
            <a:avLst/>
          </a:prstGeom>
        </p:spPr>
      </p:pic>
    </p:spTree>
    <p:extLst>
      <p:ext uri="{BB962C8B-B14F-4D97-AF65-F5344CB8AC3E}">
        <p14:creationId xmlns:p14="http://schemas.microsoft.com/office/powerpoint/2010/main" val="2221861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2380</TotalTime>
  <Words>623</Words>
  <Application>Microsoft Office PowerPoint</Application>
  <PresentationFormat>Widescreen</PresentationFormat>
  <Paragraphs>75</Paragraphs>
  <Slides>17</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Montserrat</vt:lpstr>
      <vt:lpstr>Poppins</vt:lpstr>
      <vt:lpstr>Poppins </vt:lpstr>
      <vt:lpstr>Poppins Black</vt:lpstr>
      <vt:lpstr>Poppins ExtraBold</vt:lpstr>
      <vt:lpstr>Poppins Light</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Aleksandra Ristic</dc:creator>
  <cp:lastModifiedBy>Milos Cubrilo</cp:lastModifiedBy>
  <cp:revision>14</cp:revision>
  <dcterms:created xsi:type="dcterms:W3CDTF">2023-05-17T14:26:01Z</dcterms:created>
  <dcterms:modified xsi:type="dcterms:W3CDTF">2023-05-25T12:49:16Z</dcterms:modified>
</cp:coreProperties>
</file>