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7" r:id="rId2"/>
    <p:sldId id="403" r:id="rId3"/>
    <p:sldId id="310" r:id="rId4"/>
    <p:sldId id="311" r:id="rId5"/>
    <p:sldId id="291" r:id="rId6"/>
    <p:sldId id="273" r:id="rId7"/>
    <p:sldId id="309" r:id="rId8"/>
    <p:sldId id="409" r:id="rId9"/>
    <p:sldId id="406" r:id="rId10"/>
    <p:sldId id="407" r:id="rId11"/>
    <p:sldId id="293" r:id="rId12"/>
    <p:sldId id="263" r:id="rId13"/>
    <p:sldId id="308" r:id="rId14"/>
    <p:sldId id="301" r:id="rId15"/>
    <p:sldId id="323" r:id="rId16"/>
    <p:sldId id="343" r:id="rId17"/>
    <p:sldId id="348" r:id="rId18"/>
    <p:sldId id="352" r:id="rId19"/>
    <p:sldId id="354" r:id="rId20"/>
    <p:sldId id="353" r:id="rId21"/>
    <p:sldId id="388" r:id="rId22"/>
    <p:sldId id="355" r:id="rId23"/>
    <p:sldId id="347" r:id="rId24"/>
    <p:sldId id="391" r:id="rId25"/>
    <p:sldId id="392" r:id="rId26"/>
    <p:sldId id="393" r:id="rId27"/>
    <p:sldId id="314" r:id="rId28"/>
    <p:sldId id="389" r:id="rId29"/>
    <p:sldId id="390" r:id="rId30"/>
    <p:sldId id="410" r:id="rId31"/>
    <p:sldId id="346" r:id="rId32"/>
    <p:sldId id="373" r:id="rId33"/>
    <p:sldId id="411" r:id="rId34"/>
    <p:sldId id="374" r:id="rId35"/>
    <p:sldId id="371" r:id="rId36"/>
    <p:sldId id="375" r:id="rId37"/>
    <p:sldId id="372" r:id="rId38"/>
    <p:sldId id="376" r:id="rId39"/>
    <p:sldId id="359" r:id="rId40"/>
    <p:sldId id="362" r:id="rId41"/>
    <p:sldId id="363" r:id="rId42"/>
    <p:sldId id="336" r:id="rId43"/>
    <p:sldId id="339" r:id="rId44"/>
    <p:sldId id="341" r:id="rId45"/>
    <p:sldId id="315" r:id="rId46"/>
    <p:sldId id="394" r:id="rId47"/>
    <p:sldId id="395" r:id="rId48"/>
    <p:sldId id="350" r:id="rId49"/>
    <p:sldId id="398" r:id="rId50"/>
    <p:sldId id="399" r:id="rId51"/>
    <p:sldId id="400" r:id="rId52"/>
    <p:sldId id="397" r:id="rId53"/>
    <p:sldId id="369" r:id="rId54"/>
    <p:sldId id="401" r:id="rId55"/>
    <p:sldId id="402" r:id="rId56"/>
    <p:sldId id="381" r:id="rId57"/>
    <p:sldId id="384" r:id="rId58"/>
    <p:sldId id="383" r:id="rId59"/>
    <p:sldId id="385" r:id="rId60"/>
    <p:sldId id="386" r:id="rId61"/>
    <p:sldId id="387" r:id="rId62"/>
    <p:sldId id="396" r:id="rId63"/>
    <p:sldId id="382" r:id="rId64"/>
    <p:sldId id="370" r:id="rId65"/>
    <p:sldId id="378" r:id="rId66"/>
    <p:sldId id="380" r:id="rId67"/>
    <p:sldId id="379" r:id="rId68"/>
    <p:sldId id="415" r:id="rId69"/>
    <p:sldId id="413" r:id="rId70"/>
    <p:sldId id="416" r:id="rId71"/>
    <p:sldId id="412" r:id="rId72"/>
    <p:sldId id="317" r:id="rId73"/>
    <p:sldId id="322" r:id="rId74"/>
    <p:sldId id="288" r:id="rId75"/>
  </p:sldIdLst>
  <p:sldSz cx="24479250" cy="1367948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309" userDrawn="1">
          <p15:clr>
            <a:srgbClr val="A4A3A4"/>
          </p15:clr>
        </p15:guide>
        <p15:guide id="2" pos="104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  <a:srgbClr val="C0C0C0"/>
    <a:srgbClr val="FFFCF5"/>
    <a:srgbClr val="DCDCDC"/>
    <a:srgbClr val="D5D5D5"/>
    <a:srgbClr val="F2F2F2"/>
    <a:srgbClr val="2F2F2F"/>
    <a:srgbClr val="0083BF"/>
    <a:srgbClr val="BFA88D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81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54" y="210"/>
      </p:cViewPr>
      <p:guideLst>
        <p:guide orient="horz" pos="4309"/>
        <p:guide pos="104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59906" y="2238751"/>
            <a:ext cx="18359438" cy="4762488"/>
          </a:xfrm>
        </p:spPr>
        <p:txBody>
          <a:bodyPr anchor="b"/>
          <a:lstStyle>
            <a:lvl1pPr algn="ctr">
              <a:defRPr sz="1196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59906" y="7184899"/>
            <a:ext cx="18359438" cy="3302709"/>
          </a:xfrm>
        </p:spPr>
        <p:txBody>
          <a:bodyPr/>
          <a:lstStyle>
            <a:lvl1pPr marL="0" indent="0" algn="ctr">
              <a:buNone/>
              <a:defRPr sz="4787"/>
            </a:lvl1pPr>
            <a:lvl2pPr marL="911977" indent="0" algn="ctr">
              <a:buNone/>
              <a:defRPr sz="3989"/>
            </a:lvl2pPr>
            <a:lvl3pPr marL="1823954" indent="0" algn="ctr">
              <a:buNone/>
              <a:defRPr sz="3590"/>
            </a:lvl3pPr>
            <a:lvl4pPr marL="2735931" indent="0" algn="ctr">
              <a:buNone/>
              <a:defRPr sz="3192"/>
            </a:lvl4pPr>
            <a:lvl5pPr marL="3647907" indent="0" algn="ctr">
              <a:buNone/>
              <a:defRPr sz="3192"/>
            </a:lvl5pPr>
            <a:lvl6pPr marL="4559884" indent="0" algn="ctr">
              <a:buNone/>
              <a:defRPr sz="3192"/>
            </a:lvl6pPr>
            <a:lvl7pPr marL="5471861" indent="0" algn="ctr">
              <a:buNone/>
              <a:defRPr sz="3192"/>
            </a:lvl7pPr>
            <a:lvl8pPr marL="6383838" indent="0" algn="ctr">
              <a:buNone/>
              <a:defRPr sz="3192"/>
            </a:lvl8pPr>
            <a:lvl9pPr marL="7295815" indent="0" algn="ctr">
              <a:buNone/>
              <a:defRPr sz="319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145444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784713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0199" y="3410374"/>
            <a:ext cx="21113353" cy="5690286"/>
          </a:xfrm>
        </p:spPr>
        <p:txBody>
          <a:bodyPr anchor="b"/>
          <a:lstStyle>
            <a:lvl1pPr>
              <a:defRPr sz="1196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0199" y="9154493"/>
            <a:ext cx="21113353" cy="2992387"/>
          </a:xfrm>
        </p:spPr>
        <p:txBody>
          <a:bodyPr/>
          <a:lstStyle>
            <a:lvl1pPr marL="0" indent="0">
              <a:buNone/>
              <a:defRPr sz="4787">
                <a:solidFill>
                  <a:schemeClr val="tx1">
                    <a:tint val="75000"/>
                  </a:schemeClr>
                </a:solidFill>
              </a:defRPr>
            </a:lvl1pPr>
            <a:lvl2pPr marL="911977" indent="0">
              <a:buNone/>
              <a:defRPr sz="3989">
                <a:solidFill>
                  <a:schemeClr val="tx1">
                    <a:tint val="75000"/>
                  </a:schemeClr>
                </a:solidFill>
              </a:defRPr>
            </a:lvl2pPr>
            <a:lvl3pPr marL="1823954" indent="0">
              <a:buNone/>
              <a:defRPr sz="3590">
                <a:solidFill>
                  <a:schemeClr val="tx1">
                    <a:tint val="75000"/>
                  </a:schemeClr>
                </a:solidFill>
              </a:defRPr>
            </a:lvl3pPr>
            <a:lvl4pPr marL="2735931" indent="0">
              <a:buNone/>
              <a:defRPr sz="3192">
                <a:solidFill>
                  <a:schemeClr val="tx1">
                    <a:tint val="75000"/>
                  </a:schemeClr>
                </a:solidFill>
              </a:defRPr>
            </a:lvl4pPr>
            <a:lvl5pPr marL="3647907" indent="0">
              <a:buNone/>
              <a:defRPr sz="3192">
                <a:solidFill>
                  <a:schemeClr val="tx1">
                    <a:tint val="75000"/>
                  </a:schemeClr>
                </a:solidFill>
              </a:defRPr>
            </a:lvl5pPr>
            <a:lvl6pPr marL="4559884" indent="0">
              <a:buNone/>
              <a:defRPr sz="3192">
                <a:solidFill>
                  <a:schemeClr val="tx1">
                    <a:tint val="75000"/>
                  </a:schemeClr>
                </a:solidFill>
              </a:defRPr>
            </a:lvl6pPr>
            <a:lvl7pPr marL="5471861" indent="0">
              <a:buNone/>
              <a:defRPr sz="3192">
                <a:solidFill>
                  <a:schemeClr val="tx1">
                    <a:tint val="75000"/>
                  </a:schemeClr>
                </a:solidFill>
              </a:defRPr>
            </a:lvl7pPr>
            <a:lvl8pPr marL="6383838" indent="0">
              <a:buNone/>
              <a:defRPr sz="3192">
                <a:solidFill>
                  <a:schemeClr val="tx1">
                    <a:tint val="75000"/>
                  </a:schemeClr>
                </a:solidFill>
              </a:defRPr>
            </a:lvl8pPr>
            <a:lvl9pPr marL="7295815" indent="0">
              <a:buNone/>
              <a:defRPr sz="319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837056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82949" y="3641531"/>
            <a:ext cx="10403681" cy="86795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392620" y="3641531"/>
            <a:ext cx="10403681" cy="86795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433888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6137" y="728307"/>
            <a:ext cx="21113353" cy="26440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86138" y="3353376"/>
            <a:ext cx="10355869" cy="1643437"/>
          </a:xfrm>
        </p:spPr>
        <p:txBody>
          <a:bodyPr anchor="b"/>
          <a:lstStyle>
            <a:lvl1pPr marL="0" indent="0">
              <a:buNone/>
              <a:defRPr sz="4787" b="1"/>
            </a:lvl1pPr>
            <a:lvl2pPr marL="911977" indent="0">
              <a:buNone/>
              <a:defRPr sz="3989" b="1"/>
            </a:lvl2pPr>
            <a:lvl3pPr marL="1823954" indent="0">
              <a:buNone/>
              <a:defRPr sz="3590" b="1"/>
            </a:lvl3pPr>
            <a:lvl4pPr marL="2735931" indent="0">
              <a:buNone/>
              <a:defRPr sz="3192" b="1"/>
            </a:lvl4pPr>
            <a:lvl5pPr marL="3647907" indent="0">
              <a:buNone/>
              <a:defRPr sz="3192" b="1"/>
            </a:lvl5pPr>
            <a:lvl6pPr marL="4559884" indent="0">
              <a:buNone/>
              <a:defRPr sz="3192" b="1"/>
            </a:lvl6pPr>
            <a:lvl7pPr marL="5471861" indent="0">
              <a:buNone/>
              <a:defRPr sz="3192" b="1"/>
            </a:lvl7pPr>
            <a:lvl8pPr marL="6383838" indent="0">
              <a:buNone/>
              <a:defRPr sz="3192" b="1"/>
            </a:lvl8pPr>
            <a:lvl9pPr marL="7295815" indent="0">
              <a:buNone/>
              <a:defRPr sz="31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86138" y="4996813"/>
            <a:ext cx="10355869" cy="7349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392620" y="3353376"/>
            <a:ext cx="10406870" cy="1643437"/>
          </a:xfrm>
        </p:spPr>
        <p:txBody>
          <a:bodyPr anchor="b"/>
          <a:lstStyle>
            <a:lvl1pPr marL="0" indent="0">
              <a:buNone/>
              <a:defRPr sz="4787" b="1"/>
            </a:lvl1pPr>
            <a:lvl2pPr marL="911977" indent="0">
              <a:buNone/>
              <a:defRPr sz="3989" b="1"/>
            </a:lvl2pPr>
            <a:lvl3pPr marL="1823954" indent="0">
              <a:buNone/>
              <a:defRPr sz="3590" b="1"/>
            </a:lvl3pPr>
            <a:lvl4pPr marL="2735931" indent="0">
              <a:buNone/>
              <a:defRPr sz="3192" b="1"/>
            </a:lvl4pPr>
            <a:lvl5pPr marL="3647907" indent="0">
              <a:buNone/>
              <a:defRPr sz="3192" b="1"/>
            </a:lvl5pPr>
            <a:lvl6pPr marL="4559884" indent="0">
              <a:buNone/>
              <a:defRPr sz="3192" b="1"/>
            </a:lvl6pPr>
            <a:lvl7pPr marL="5471861" indent="0">
              <a:buNone/>
              <a:defRPr sz="3192" b="1"/>
            </a:lvl7pPr>
            <a:lvl8pPr marL="6383838" indent="0">
              <a:buNone/>
              <a:defRPr sz="3192" b="1"/>
            </a:lvl8pPr>
            <a:lvl9pPr marL="7295815" indent="0">
              <a:buNone/>
              <a:defRPr sz="31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392620" y="4996813"/>
            <a:ext cx="10406870" cy="7349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906916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724845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946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6138" y="911966"/>
            <a:ext cx="7895195" cy="3191881"/>
          </a:xfrm>
        </p:spPr>
        <p:txBody>
          <a:bodyPr anchor="b"/>
          <a:lstStyle>
            <a:lvl1pPr>
              <a:defRPr sz="63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06870" y="1969594"/>
            <a:ext cx="12392620" cy="9721303"/>
          </a:xfrm>
        </p:spPr>
        <p:txBody>
          <a:bodyPr/>
          <a:lstStyle>
            <a:lvl1pPr>
              <a:defRPr sz="6383"/>
            </a:lvl1pPr>
            <a:lvl2pPr>
              <a:defRPr sz="5585"/>
            </a:lvl2pPr>
            <a:lvl3pPr>
              <a:defRPr sz="4787"/>
            </a:lvl3pPr>
            <a:lvl4pPr>
              <a:defRPr sz="3989"/>
            </a:lvl4pPr>
            <a:lvl5pPr>
              <a:defRPr sz="3989"/>
            </a:lvl5pPr>
            <a:lvl6pPr>
              <a:defRPr sz="3989"/>
            </a:lvl6pPr>
            <a:lvl7pPr>
              <a:defRPr sz="3989"/>
            </a:lvl7pPr>
            <a:lvl8pPr>
              <a:defRPr sz="3989"/>
            </a:lvl8pPr>
            <a:lvl9pPr>
              <a:defRPr sz="398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86138" y="4103846"/>
            <a:ext cx="7895195" cy="7602883"/>
          </a:xfrm>
        </p:spPr>
        <p:txBody>
          <a:bodyPr/>
          <a:lstStyle>
            <a:lvl1pPr marL="0" indent="0">
              <a:buNone/>
              <a:defRPr sz="3192"/>
            </a:lvl1pPr>
            <a:lvl2pPr marL="911977" indent="0">
              <a:buNone/>
              <a:defRPr sz="2793"/>
            </a:lvl2pPr>
            <a:lvl3pPr marL="1823954" indent="0">
              <a:buNone/>
              <a:defRPr sz="2394"/>
            </a:lvl3pPr>
            <a:lvl4pPr marL="2735931" indent="0">
              <a:buNone/>
              <a:defRPr sz="1995"/>
            </a:lvl4pPr>
            <a:lvl5pPr marL="3647907" indent="0">
              <a:buNone/>
              <a:defRPr sz="1995"/>
            </a:lvl5pPr>
            <a:lvl6pPr marL="4559884" indent="0">
              <a:buNone/>
              <a:defRPr sz="1995"/>
            </a:lvl6pPr>
            <a:lvl7pPr marL="5471861" indent="0">
              <a:buNone/>
              <a:defRPr sz="1995"/>
            </a:lvl7pPr>
            <a:lvl8pPr marL="6383838" indent="0">
              <a:buNone/>
              <a:defRPr sz="1995"/>
            </a:lvl8pPr>
            <a:lvl9pPr marL="7295815" indent="0">
              <a:buNone/>
              <a:defRPr sz="199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742981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6138" y="911966"/>
            <a:ext cx="7895195" cy="3191881"/>
          </a:xfrm>
        </p:spPr>
        <p:txBody>
          <a:bodyPr anchor="b"/>
          <a:lstStyle>
            <a:lvl1pPr>
              <a:defRPr sz="63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06870" y="1969594"/>
            <a:ext cx="12392620" cy="9721303"/>
          </a:xfrm>
        </p:spPr>
        <p:txBody>
          <a:bodyPr anchor="t"/>
          <a:lstStyle>
            <a:lvl1pPr marL="0" indent="0">
              <a:buNone/>
              <a:defRPr sz="6383"/>
            </a:lvl1pPr>
            <a:lvl2pPr marL="911977" indent="0">
              <a:buNone/>
              <a:defRPr sz="5585"/>
            </a:lvl2pPr>
            <a:lvl3pPr marL="1823954" indent="0">
              <a:buNone/>
              <a:defRPr sz="4787"/>
            </a:lvl3pPr>
            <a:lvl4pPr marL="2735931" indent="0">
              <a:buNone/>
              <a:defRPr sz="3989"/>
            </a:lvl4pPr>
            <a:lvl5pPr marL="3647907" indent="0">
              <a:buNone/>
              <a:defRPr sz="3989"/>
            </a:lvl5pPr>
            <a:lvl6pPr marL="4559884" indent="0">
              <a:buNone/>
              <a:defRPr sz="3989"/>
            </a:lvl6pPr>
            <a:lvl7pPr marL="5471861" indent="0">
              <a:buNone/>
              <a:defRPr sz="3989"/>
            </a:lvl7pPr>
            <a:lvl8pPr marL="6383838" indent="0">
              <a:buNone/>
              <a:defRPr sz="3989"/>
            </a:lvl8pPr>
            <a:lvl9pPr marL="7295815" indent="0">
              <a:buNone/>
              <a:defRPr sz="398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86138" y="4103846"/>
            <a:ext cx="7895195" cy="7602883"/>
          </a:xfrm>
        </p:spPr>
        <p:txBody>
          <a:bodyPr/>
          <a:lstStyle>
            <a:lvl1pPr marL="0" indent="0">
              <a:buNone/>
              <a:defRPr sz="3192"/>
            </a:lvl1pPr>
            <a:lvl2pPr marL="911977" indent="0">
              <a:buNone/>
              <a:defRPr sz="2793"/>
            </a:lvl2pPr>
            <a:lvl3pPr marL="1823954" indent="0">
              <a:buNone/>
              <a:defRPr sz="2394"/>
            </a:lvl3pPr>
            <a:lvl4pPr marL="2735931" indent="0">
              <a:buNone/>
              <a:defRPr sz="1995"/>
            </a:lvl4pPr>
            <a:lvl5pPr marL="3647907" indent="0">
              <a:buNone/>
              <a:defRPr sz="1995"/>
            </a:lvl5pPr>
            <a:lvl6pPr marL="4559884" indent="0">
              <a:buNone/>
              <a:defRPr sz="1995"/>
            </a:lvl6pPr>
            <a:lvl7pPr marL="5471861" indent="0">
              <a:buNone/>
              <a:defRPr sz="1995"/>
            </a:lvl7pPr>
            <a:lvl8pPr marL="6383838" indent="0">
              <a:buNone/>
              <a:defRPr sz="1995"/>
            </a:lvl8pPr>
            <a:lvl9pPr marL="7295815" indent="0">
              <a:buNone/>
              <a:defRPr sz="199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258485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233999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7517963" y="728306"/>
            <a:ext cx="5278338" cy="115927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82949" y="728306"/>
            <a:ext cx="15529024" cy="115927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68887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2111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497A3F2-C97B-4CAB-9318-806AA4C7B29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510792" y="5874326"/>
            <a:ext cx="3447457" cy="3403474"/>
          </a:xfrm>
          <a:custGeom>
            <a:avLst/>
            <a:gdLst>
              <a:gd name="connsiteX0" fmla="*/ 0 w 3447457"/>
              <a:gd name="connsiteY0" fmla="*/ 0 h 3403474"/>
              <a:gd name="connsiteX1" fmla="*/ 3447457 w 3447457"/>
              <a:gd name="connsiteY1" fmla="*/ 0 h 3403474"/>
              <a:gd name="connsiteX2" fmla="*/ 3447457 w 3447457"/>
              <a:gd name="connsiteY2" fmla="*/ 3403474 h 3403474"/>
              <a:gd name="connsiteX3" fmla="*/ 0 w 3447457"/>
              <a:gd name="connsiteY3" fmla="*/ 3403474 h 340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47457" h="3403474">
                <a:moveTo>
                  <a:pt x="0" y="0"/>
                </a:moveTo>
                <a:lnTo>
                  <a:pt x="3447457" y="0"/>
                </a:lnTo>
                <a:lnTo>
                  <a:pt x="3447457" y="3403474"/>
                </a:lnTo>
                <a:lnTo>
                  <a:pt x="0" y="34034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97F3E3F-64DC-4F04-BC98-9D756C093E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6212758" y="3463636"/>
            <a:ext cx="3870409" cy="6373091"/>
          </a:xfrm>
          <a:custGeom>
            <a:avLst/>
            <a:gdLst>
              <a:gd name="connsiteX0" fmla="*/ 0 w 3870409"/>
              <a:gd name="connsiteY0" fmla="*/ 0 h 6373091"/>
              <a:gd name="connsiteX1" fmla="*/ 3870409 w 3870409"/>
              <a:gd name="connsiteY1" fmla="*/ 0 h 6373091"/>
              <a:gd name="connsiteX2" fmla="*/ 3870409 w 3870409"/>
              <a:gd name="connsiteY2" fmla="*/ 6373091 h 6373091"/>
              <a:gd name="connsiteX3" fmla="*/ 0 w 3870409"/>
              <a:gd name="connsiteY3" fmla="*/ 6373091 h 6373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70409" h="6373091">
                <a:moveTo>
                  <a:pt x="0" y="0"/>
                </a:moveTo>
                <a:lnTo>
                  <a:pt x="3870409" y="0"/>
                </a:lnTo>
                <a:lnTo>
                  <a:pt x="3870409" y="6373091"/>
                </a:lnTo>
                <a:lnTo>
                  <a:pt x="0" y="637309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3AE9B82-1300-43B0-A9FA-3FBDF0BA530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0337676" y="4546148"/>
            <a:ext cx="4141574" cy="3794288"/>
          </a:xfrm>
          <a:custGeom>
            <a:avLst/>
            <a:gdLst>
              <a:gd name="connsiteX0" fmla="*/ 0 w 4141574"/>
              <a:gd name="connsiteY0" fmla="*/ 0 h 3794288"/>
              <a:gd name="connsiteX1" fmla="*/ 4141574 w 4141574"/>
              <a:gd name="connsiteY1" fmla="*/ 0 h 3794288"/>
              <a:gd name="connsiteX2" fmla="*/ 4141574 w 4141574"/>
              <a:gd name="connsiteY2" fmla="*/ 3794288 h 3794288"/>
              <a:gd name="connsiteX3" fmla="*/ 0 w 4141574"/>
              <a:gd name="connsiteY3" fmla="*/ 3794288 h 3794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1574" h="3794288">
                <a:moveTo>
                  <a:pt x="0" y="0"/>
                </a:moveTo>
                <a:lnTo>
                  <a:pt x="4141574" y="0"/>
                </a:lnTo>
                <a:lnTo>
                  <a:pt x="4141574" y="3794288"/>
                </a:lnTo>
                <a:lnTo>
                  <a:pt x="0" y="379428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8216532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E934C99-8D4C-403F-AE72-3729650FB6B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03563" y="1115724"/>
            <a:ext cx="8700655" cy="7259782"/>
          </a:xfrm>
          <a:custGeom>
            <a:avLst/>
            <a:gdLst>
              <a:gd name="connsiteX0" fmla="*/ 0 w 8700655"/>
              <a:gd name="connsiteY0" fmla="*/ 0 h 7259782"/>
              <a:gd name="connsiteX1" fmla="*/ 8700655 w 8700655"/>
              <a:gd name="connsiteY1" fmla="*/ 0 h 7259782"/>
              <a:gd name="connsiteX2" fmla="*/ 8700655 w 8700655"/>
              <a:gd name="connsiteY2" fmla="*/ 7259782 h 7259782"/>
              <a:gd name="connsiteX3" fmla="*/ 0 w 8700655"/>
              <a:gd name="connsiteY3" fmla="*/ 7259782 h 7259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00655" h="7259782">
                <a:moveTo>
                  <a:pt x="0" y="0"/>
                </a:moveTo>
                <a:lnTo>
                  <a:pt x="8700655" y="0"/>
                </a:lnTo>
                <a:lnTo>
                  <a:pt x="8700655" y="7259782"/>
                </a:lnTo>
                <a:lnTo>
                  <a:pt x="0" y="725978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A7CE8D23-0ABE-4300-A0EA-971687A606C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725890" y="1115724"/>
            <a:ext cx="4516583" cy="11665528"/>
          </a:xfrm>
          <a:custGeom>
            <a:avLst/>
            <a:gdLst>
              <a:gd name="connsiteX0" fmla="*/ 0 w 4516583"/>
              <a:gd name="connsiteY0" fmla="*/ 0 h 11665528"/>
              <a:gd name="connsiteX1" fmla="*/ 4516583 w 4516583"/>
              <a:gd name="connsiteY1" fmla="*/ 0 h 11665528"/>
              <a:gd name="connsiteX2" fmla="*/ 4516583 w 4516583"/>
              <a:gd name="connsiteY2" fmla="*/ 11665528 h 11665528"/>
              <a:gd name="connsiteX3" fmla="*/ 0 w 4516583"/>
              <a:gd name="connsiteY3" fmla="*/ 11665528 h 11665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3" h="11665528">
                <a:moveTo>
                  <a:pt x="0" y="0"/>
                </a:moveTo>
                <a:lnTo>
                  <a:pt x="4516583" y="0"/>
                </a:lnTo>
                <a:lnTo>
                  <a:pt x="4516583" y="11665528"/>
                </a:lnTo>
                <a:lnTo>
                  <a:pt x="0" y="1166552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D91E0D51-90C7-47FB-AD1F-43106DCDF5E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4464144" y="1116013"/>
            <a:ext cx="4516583" cy="5922963"/>
          </a:xfrm>
          <a:custGeom>
            <a:avLst/>
            <a:gdLst>
              <a:gd name="connsiteX0" fmla="*/ 0 w 4516583"/>
              <a:gd name="connsiteY0" fmla="*/ 0 h 5922963"/>
              <a:gd name="connsiteX1" fmla="*/ 4516583 w 4516583"/>
              <a:gd name="connsiteY1" fmla="*/ 0 h 5922963"/>
              <a:gd name="connsiteX2" fmla="*/ 4516583 w 4516583"/>
              <a:gd name="connsiteY2" fmla="*/ 5922963 h 5922963"/>
              <a:gd name="connsiteX3" fmla="*/ 0 w 4516583"/>
              <a:gd name="connsiteY3" fmla="*/ 5922963 h 5922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3" h="5922963">
                <a:moveTo>
                  <a:pt x="0" y="0"/>
                </a:moveTo>
                <a:lnTo>
                  <a:pt x="4516583" y="0"/>
                </a:lnTo>
                <a:lnTo>
                  <a:pt x="4516583" y="5922963"/>
                </a:lnTo>
                <a:lnTo>
                  <a:pt x="0" y="592296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1B3F254E-FC67-4C8E-9C3E-5C1C161C138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9202396" y="1115724"/>
            <a:ext cx="4516584" cy="5923252"/>
          </a:xfrm>
          <a:custGeom>
            <a:avLst/>
            <a:gdLst>
              <a:gd name="connsiteX0" fmla="*/ 0 w 4516584"/>
              <a:gd name="connsiteY0" fmla="*/ 0 h 5923252"/>
              <a:gd name="connsiteX1" fmla="*/ 4516584 w 4516584"/>
              <a:gd name="connsiteY1" fmla="*/ 0 h 5923252"/>
              <a:gd name="connsiteX2" fmla="*/ 4516584 w 4516584"/>
              <a:gd name="connsiteY2" fmla="*/ 5923252 h 5923252"/>
              <a:gd name="connsiteX3" fmla="*/ 0 w 4516584"/>
              <a:gd name="connsiteY3" fmla="*/ 5923252 h 5923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6584" h="5923252">
                <a:moveTo>
                  <a:pt x="0" y="0"/>
                </a:moveTo>
                <a:lnTo>
                  <a:pt x="4516584" y="0"/>
                </a:lnTo>
                <a:lnTo>
                  <a:pt x="4516584" y="5923252"/>
                </a:lnTo>
                <a:lnTo>
                  <a:pt x="0" y="592325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13FFB8D-F654-450C-A462-C579B644B2E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464144" y="7239434"/>
            <a:ext cx="9254837" cy="5541819"/>
          </a:xfrm>
          <a:custGeom>
            <a:avLst/>
            <a:gdLst>
              <a:gd name="connsiteX0" fmla="*/ 0 w 9254837"/>
              <a:gd name="connsiteY0" fmla="*/ 0 h 5541819"/>
              <a:gd name="connsiteX1" fmla="*/ 9254837 w 9254837"/>
              <a:gd name="connsiteY1" fmla="*/ 0 h 5541819"/>
              <a:gd name="connsiteX2" fmla="*/ 9254837 w 9254837"/>
              <a:gd name="connsiteY2" fmla="*/ 5541819 h 5541819"/>
              <a:gd name="connsiteX3" fmla="*/ 0 w 9254837"/>
              <a:gd name="connsiteY3" fmla="*/ 5541819 h 5541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54837" h="5541819">
                <a:moveTo>
                  <a:pt x="0" y="0"/>
                </a:moveTo>
                <a:lnTo>
                  <a:pt x="9254837" y="0"/>
                </a:lnTo>
                <a:lnTo>
                  <a:pt x="9254837" y="5541819"/>
                </a:lnTo>
                <a:lnTo>
                  <a:pt x="0" y="55418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452497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28642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26CD07D-89C6-4A59-B64F-F2A3606A3A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733381" y="3574762"/>
            <a:ext cx="7481888" cy="2714625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0780697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15130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31FB3C6-955B-49CD-9A2D-FEC246998E7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267200" y="2617065"/>
            <a:ext cx="3491346" cy="4294910"/>
          </a:xfrm>
          <a:custGeom>
            <a:avLst/>
            <a:gdLst>
              <a:gd name="connsiteX0" fmla="*/ 0 w 3491346"/>
              <a:gd name="connsiteY0" fmla="*/ 0 h 4294910"/>
              <a:gd name="connsiteX1" fmla="*/ 3491346 w 3491346"/>
              <a:gd name="connsiteY1" fmla="*/ 0 h 4294910"/>
              <a:gd name="connsiteX2" fmla="*/ 3491346 w 3491346"/>
              <a:gd name="connsiteY2" fmla="*/ 4294910 h 4294910"/>
              <a:gd name="connsiteX3" fmla="*/ 0 w 3491346"/>
              <a:gd name="connsiteY3" fmla="*/ 4294910 h 429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91346" h="4294910">
                <a:moveTo>
                  <a:pt x="0" y="0"/>
                </a:moveTo>
                <a:lnTo>
                  <a:pt x="3491346" y="0"/>
                </a:lnTo>
                <a:lnTo>
                  <a:pt x="3491346" y="4294910"/>
                </a:lnTo>
                <a:lnTo>
                  <a:pt x="0" y="429491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7844267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58D7148-12A3-4A8D-A187-D4029297D85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606176" y="2617065"/>
            <a:ext cx="3491346" cy="4294910"/>
          </a:xfrm>
          <a:custGeom>
            <a:avLst/>
            <a:gdLst>
              <a:gd name="connsiteX0" fmla="*/ 0 w 3491346"/>
              <a:gd name="connsiteY0" fmla="*/ 0 h 4294910"/>
              <a:gd name="connsiteX1" fmla="*/ 3491346 w 3491346"/>
              <a:gd name="connsiteY1" fmla="*/ 0 h 4294910"/>
              <a:gd name="connsiteX2" fmla="*/ 3491346 w 3491346"/>
              <a:gd name="connsiteY2" fmla="*/ 4294910 h 4294910"/>
              <a:gd name="connsiteX3" fmla="*/ 0 w 3491346"/>
              <a:gd name="connsiteY3" fmla="*/ 4294910 h 429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91346" h="4294910">
                <a:moveTo>
                  <a:pt x="0" y="0"/>
                </a:moveTo>
                <a:lnTo>
                  <a:pt x="3491346" y="0"/>
                </a:lnTo>
                <a:lnTo>
                  <a:pt x="3491346" y="4294910"/>
                </a:lnTo>
                <a:lnTo>
                  <a:pt x="0" y="429491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801851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32310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50B2F34-AC14-4CFA-8949-F46946F8D8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64826" y="5348647"/>
            <a:ext cx="7579135" cy="1563329"/>
          </a:xfrm>
          <a:custGeom>
            <a:avLst/>
            <a:gdLst>
              <a:gd name="connsiteX0" fmla="*/ 0 w 7579135"/>
              <a:gd name="connsiteY0" fmla="*/ 0 h 1563329"/>
              <a:gd name="connsiteX1" fmla="*/ 7579135 w 7579135"/>
              <a:gd name="connsiteY1" fmla="*/ 0 h 1563329"/>
              <a:gd name="connsiteX2" fmla="*/ 7579135 w 7579135"/>
              <a:gd name="connsiteY2" fmla="*/ 1563329 h 1563329"/>
              <a:gd name="connsiteX3" fmla="*/ 0 w 7579135"/>
              <a:gd name="connsiteY3" fmla="*/ 1563329 h 1563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9135" h="1563329">
                <a:moveTo>
                  <a:pt x="0" y="0"/>
                </a:moveTo>
                <a:lnTo>
                  <a:pt x="7579135" y="0"/>
                </a:lnTo>
                <a:lnTo>
                  <a:pt x="7579135" y="1563329"/>
                </a:lnTo>
                <a:lnTo>
                  <a:pt x="0" y="156332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980928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B12B26B-0D42-475E-80E7-F225E706B0C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239625" y="6948488"/>
            <a:ext cx="9291483" cy="2599224"/>
          </a:xfrm>
          <a:custGeom>
            <a:avLst/>
            <a:gdLst>
              <a:gd name="connsiteX0" fmla="*/ 0 w 9291483"/>
              <a:gd name="connsiteY0" fmla="*/ 0 h 2599224"/>
              <a:gd name="connsiteX1" fmla="*/ 9291483 w 9291483"/>
              <a:gd name="connsiteY1" fmla="*/ 0 h 2599224"/>
              <a:gd name="connsiteX2" fmla="*/ 9291483 w 9291483"/>
              <a:gd name="connsiteY2" fmla="*/ 2599224 h 2599224"/>
              <a:gd name="connsiteX3" fmla="*/ 0 w 9291483"/>
              <a:gd name="connsiteY3" fmla="*/ 2599224 h 2599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91483" h="2599224">
                <a:moveTo>
                  <a:pt x="0" y="0"/>
                </a:moveTo>
                <a:lnTo>
                  <a:pt x="9291483" y="0"/>
                </a:lnTo>
                <a:lnTo>
                  <a:pt x="9291483" y="2599224"/>
                </a:lnTo>
                <a:lnTo>
                  <a:pt x="0" y="25992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8791548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0BBE4D-3A68-4A70-86D8-0A0BB9E75D1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50182" y="2512724"/>
            <a:ext cx="15461672" cy="8700655"/>
          </a:xfrm>
          <a:custGeom>
            <a:avLst/>
            <a:gdLst>
              <a:gd name="connsiteX0" fmla="*/ 0 w 15461672"/>
              <a:gd name="connsiteY0" fmla="*/ 0 h 8700655"/>
              <a:gd name="connsiteX1" fmla="*/ 15461672 w 15461672"/>
              <a:gd name="connsiteY1" fmla="*/ 0 h 8700655"/>
              <a:gd name="connsiteX2" fmla="*/ 15461672 w 15461672"/>
              <a:gd name="connsiteY2" fmla="*/ 8700655 h 8700655"/>
              <a:gd name="connsiteX3" fmla="*/ 0 w 15461672"/>
              <a:gd name="connsiteY3" fmla="*/ 8700655 h 870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461672" h="8700655">
                <a:moveTo>
                  <a:pt x="0" y="0"/>
                </a:moveTo>
                <a:lnTo>
                  <a:pt x="15461672" y="0"/>
                </a:lnTo>
                <a:lnTo>
                  <a:pt x="15461672" y="8700655"/>
                </a:lnTo>
                <a:lnTo>
                  <a:pt x="0" y="870065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1096919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B5D97A6-88AB-40F8-9BBA-18DC71DD165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244725" y="3630613"/>
            <a:ext cx="12053888" cy="7564437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038092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88F9F02-AA8E-45C9-B491-CACBC8211F2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818188" y="5624513"/>
            <a:ext cx="7232650" cy="2716212"/>
          </a:xfrm>
        </p:spPr>
        <p:txBody>
          <a:bodyPr/>
          <a:lstStyle/>
          <a:p>
            <a:endParaRPr lang="en-ID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8DA37C92-4830-41FB-9CEB-14D98A0E203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438188" y="5624513"/>
            <a:ext cx="3963121" cy="4821814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4725426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3D059DF-9CE9-4951-B809-4D18B2DC356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239625" y="1330036"/>
            <a:ext cx="4940011" cy="5369070"/>
          </a:xfrm>
          <a:custGeom>
            <a:avLst/>
            <a:gdLst>
              <a:gd name="connsiteX0" fmla="*/ 0 w 4940011"/>
              <a:gd name="connsiteY0" fmla="*/ 0 h 5369070"/>
              <a:gd name="connsiteX1" fmla="*/ 4940011 w 4940011"/>
              <a:gd name="connsiteY1" fmla="*/ 0 h 5369070"/>
              <a:gd name="connsiteX2" fmla="*/ 4940011 w 4940011"/>
              <a:gd name="connsiteY2" fmla="*/ 5369070 h 5369070"/>
              <a:gd name="connsiteX3" fmla="*/ 0 w 4940011"/>
              <a:gd name="connsiteY3" fmla="*/ 5369070 h 5369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0011" h="5369070">
                <a:moveTo>
                  <a:pt x="0" y="0"/>
                </a:moveTo>
                <a:lnTo>
                  <a:pt x="4940011" y="0"/>
                </a:lnTo>
                <a:lnTo>
                  <a:pt x="4940011" y="5369070"/>
                </a:lnTo>
                <a:lnTo>
                  <a:pt x="0" y="536907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F82AFA5-DA54-4BBA-BCD6-7667184832D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239626" y="7232072"/>
            <a:ext cx="4940011" cy="5369070"/>
          </a:xfrm>
          <a:custGeom>
            <a:avLst/>
            <a:gdLst>
              <a:gd name="connsiteX0" fmla="*/ 0 w 4940011"/>
              <a:gd name="connsiteY0" fmla="*/ 0 h 5369070"/>
              <a:gd name="connsiteX1" fmla="*/ 4940011 w 4940011"/>
              <a:gd name="connsiteY1" fmla="*/ 0 h 5369070"/>
              <a:gd name="connsiteX2" fmla="*/ 4940011 w 4940011"/>
              <a:gd name="connsiteY2" fmla="*/ 5369070 h 5369070"/>
              <a:gd name="connsiteX3" fmla="*/ 0 w 4940011"/>
              <a:gd name="connsiteY3" fmla="*/ 5369070 h 5369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0011" h="5369070">
                <a:moveTo>
                  <a:pt x="0" y="0"/>
                </a:moveTo>
                <a:lnTo>
                  <a:pt x="4940011" y="0"/>
                </a:lnTo>
                <a:lnTo>
                  <a:pt x="4940011" y="5369070"/>
                </a:lnTo>
                <a:lnTo>
                  <a:pt x="0" y="536907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2750764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735D6C9-E044-423E-A890-A0D7DB61F4D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634837" y="7675420"/>
            <a:ext cx="3020291" cy="3075709"/>
          </a:xfrm>
          <a:custGeom>
            <a:avLst/>
            <a:gdLst>
              <a:gd name="connsiteX0" fmla="*/ 0 w 3020291"/>
              <a:gd name="connsiteY0" fmla="*/ 0 h 3075709"/>
              <a:gd name="connsiteX1" fmla="*/ 3020291 w 3020291"/>
              <a:gd name="connsiteY1" fmla="*/ 0 h 3075709"/>
              <a:gd name="connsiteX2" fmla="*/ 3020291 w 3020291"/>
              <a:gd name="connsiteY2" fmla="*/ 3075709 h 3075709"/>
              <a:gd name="connsiteX3" fmla="*/ 0 w 3020291"/>
              <a:gd name="connsiteY3" fmla="*/ 3075709 h 3075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20291" h="3075709">
                <a:moveTo>
                  <a:pt x="0" y="0"/>
                </a:moveTo>
                <a:lnTo>
                  <a:pt x="3020291" y="0"/>
                </a:lnTo>
                <a:lnTo>
                  <a:pt x="3020291" y="3075709"/>
                </a:lnTo>
                <a:lnTo>
                  <a:pt x="0" y="30757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A4F1C6B-4CF5-494D-AC26-DF45F94E2A8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1249891" y="7675419"/>
            <a:ext cx="11594523" cy="3075709"/>
          </a:xfrm>
          <a:custGeom>
            <a:avLst/>
            <a:gdLst>
              <a:gd name="connsiteX0" fmla="*/ 0 w 11594523"/>
              <a:gd name="connsiteY0" fmla="*/ 0 h 3075709"/>
              <a:gd name="connsiteX1" fmla="*/ 11594523 w 11594523"/>
              <a:gd name="connsiteY1" fmla="*/ 0 h 3075709"/>
              <a:gd name="connsiteX2" fmla="*/ 11594523 w 11594523"/>
              <a:gd name="connsiteY2" fmla="*/ 3075709 h 3075709"/>
              <a:gd name="connsiteX3" fmla="*/ 0 w 11594523"/>
              <a:gd name="connsiteY3" fmla="*/ 3075709 h 3075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94523" h="3075709">
                <a:moveTo>
                  <a:pt x="0" y="0"/>
                </a:moveTo>
                <a:lnTo>
                  <a:pt x="11594523" y="0"/>
                </a:lnTo>
                <a:lnTo>
                  <a:pt x="11594523" y="3075709"/>
                </a:lnTo>
                <a:lnTo>
                  <a:pt x="0" y="30757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94847779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501110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95A16C0-7726-4578-8D36-32BB9800100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355782" y="0"/>
            <a:ext cx="10113818" cy="8506691"/>
          </a:xfrm>
          <a:custGeom>
            <a:avLst/>
            <a:gdLst>
              <a:gd name="connsiteX0" fmla="*/ 0 w 10113818"/>
              <a:gd name="connsiteY0" fmla="*/ 0 h 8506691"/>
              <a:gd name="connsiteX1" fmla="*/ 10113818 w 10113818"/>
              <a:gd name="connsiteY1" fmla="*/ 0 h 8506691"/>
              <a:gd name="connsiteX2" fmla="*/ 10113818 w 10113818"/>
              <a:gd name="connsiteY2" fmla="*/ 8506691 h 8506691"/>
              <a:gd name="connsiteX3" fmla="*/ 0 w 10113818"/>
              <a:gd name="connsiteY3" fmla="*/ 8506691 h 8506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13818" h="8506691">
                <a:moveTo>
                  <a:pt x="0" y="0"/>
                </a:moveTo>
                <a:lnTo>
                  <a:pt x="10113818" y="0"/>
                </a:lnTo>
                <a:lnTo>
                  <a:pt x="10113818" y="8506691"/>
                </a:lnTo>
                <a:lnTo>
                  <a:pt x="0" y="850669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9600001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4C89112-EC07-460B-BF55-697E41199C2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660073"/>
            <a:ext cx="10307782" cy="8091054"/>
          </a:xfrm>
          <a:custGeom>
            <a:avLst/>
            <a:gdLst>
              <a:gd name="connsiteX0" fmla="*/ 0 w 10307782"/>
              <a:gd name="connsiteY0" fmla="*/ 0 h 8091054"/>
              <a:gd name="connsiteX1" fmla="*/ 10307782 w 10307782"/>
              <a:gd name="connsiteY1" fmla="*/ 0 h 8091054"/>
              <a:gd name="connsiteX2" fmla="*/ 10307782 w 10307782"/>
              <a:gd name="connsiteY2" fmla="*/ 8091054 h 8091054"/>
              <a:gd name="connsiteX3" fmla="*/ 0 w 10307782"/>
              <a:gd name="connsiteY3" fmla="*/ 8091054 h 8091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07782" h="8091054">
                <a:moveTo>
                  <a:pt x="0" y="0"/>
                </a:moveTo>
                <a:lnTo>
                  <a:pt x="10307782" y="0"/>
                </a:lnTo>
                <a:lnTo>
                  <a:pt x="10307782" y="8091054"/>
                </a:lnTo>
                <a:lnTo>
                  <a:pt x="0" y="809105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100880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82949" y="728307"/>
            <a:ext cx="21113353" cy="26440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82949" y="3641531"/>
            <a:ext cx="21113353" cy="86795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682949" y="12678860"/>
            <a:ext cx="5507831" cy="7283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39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582BB-89E5-4105-AA76-CDB551548A42}" type="datetimeFigureOut">
              <a:rPr lang="en-ID" smtClean="0"/>
              <a:t>02/10/2024</a:t>
            </a:fld>
            <a:endParaRPr lang="en-ID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08752" y="12678860"/>
            <a:ext cx="8261747" cy="7283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39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D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288470" y="12678860"/>
            <a:ext cx="5507831" cy="7283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39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68B5C-60A6-425F-9288-87ACD217A25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997287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  <p:sldLayoutId id="2147483661" r:id="rId17"/>
    <p:sldLayoutId id="2147483663" r:id="rId18"/>
    <p:sldLayoutId id="2147483672" r:id="rId19"/>
    <p:sldLayoutId id="2147483664" r:id="rId20"/>
    <p:sldLayoutId id="2147483673" r:id="rId21"/>
    <p:sldLayoutId id="2147483674" r:id="rId22"/>
    <p:sldLayoutId id="2147483668" r:id="rId23"/>
    <p:sldLayoutId id="2147483669" r:id="rId24"/>
    <p:sldLayoutId id="2147483671" r:id="rId25"/>
    <p:sldLayoutId id="2147483676" r:id="rId26"/>
    <p:sldLayoutId id="2147483677" r:id="rId27"/>
    <p:sldLayoutId id="2147483678" r:id="rId28"/>
    <p:sldLayoutId id="2147483679" r:id="rId29"/>
    <p:sldLayoutId id="2147483680" r:id="rId30"/>
  </p:sldLayoutIdLst>
  <p:txStyles>
    <p:titleStyle>
      <a:lvl1pPr algn="l" defTabSz="1823954" rtl="0" eaLnBrk="1" latinLnBrk="0" hangingPunct="1">
        <a:lnSpc>
          <a:spcPct val="90000"/>
        </a:lnSpc>
        <a:spcBef>
          <a:spcPct val="0"/>
        </a:spcBef>
        <a:buNone/>
        <a:defRPr sz="877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5988" indent="-455988" algn="l" defTabSz="1823954" rtl="0" eaLnBrk="1" latinLnBrk="0" hangingPunct="1">
        <a:lnSpc>
          <a:spcPct val="90000"/>
        </a:lnSpc>
        <a:spcBef>
          <a:spcPts val="1995"/>
        </a:spcBef>
        <a:buFont typeface="Arial" panose="020B0604020202020204" pitchFamily="34" charset="0"/>
        <a:buChar char="•"/>
        <a:defRPr sz="5585" kern="1200">
          <a:solidFill>
            <a:schemeClr val="tx1"/>
          </a:solidFill>
          <a:latin typeface="+mn-lt"/>
          <a:ea typeface="+mn-ea"/>
          <a:cs typeface="+mn-cs"/>
        </a:defRPr>
      </a:lvl1pPr>
      <a:lvl2pPr marL="1367965" indent="-455988" algn="l" defTabSz="1823954" rtl="0" eaLnBrk="1" latinLnBrk="0" hangingPunct="1">
        <a:lnSpc>
          <a:spcPct val="90000"/>
        </a:lnSpc>
        <a:spcBef>
          <a:spcPts val="997"/>
        </a:spcBef>
        <a:buFont typeface="Arial" panose="020B0604020202020204" pitchFamily="34" charset="0"/>
        <a:buChar char="•"/>
        <a:defRPr sz="4787" kern="1200">
          <a:solidFill>
            <a:schemeClr val="tx1"/>
          </a:solidFill>
          <a:latin typeface="+mn-lt"/>
          <a:ea typeface="+mn-ea"/>
          <a:cs typeface="+mn-cs"/>
        </a:defRPr>
      </a:lvl2pPr>
      <a:lvl3pPr marL="2279942" indent="-455988" algn="l" defTabSz="1823954" rtl="0" eaLnBrk="1" latinLnBrk="0" hangingPunct="1">
        <a:lnSpc>
          <a:spcPct val="90000"/>
        </a:lnSpc>
        <a:spcBef>
          <a:spcPts val="997"/>
        </a:spcBef>
        <a:buFont typeface="Arial" panose="020B0604020202020204" pitchFamily="34" charset="0"/>
        <a:buChar char="•"/>
        <a:defRPr sz="3989" kern="1200">
          <a:solidFill>
            <a:schemeClr val="tx1"/>
          </a:solidFill>
          <a:latin typeface="+mn-lt"/>
          <a:ea typeface="+mn-ea"/>
          <a:cs typeface="+mn-cs"/>
        </a:defRPr>
      </a:lvl3pPr>
      <a:lvl4pPr marL="3191919" indent="-455988" algn="l" defTabSz="1823954" rtl="0" eaLnBrk="1" latinLnBrk="0" hangingPunct="1">
        <a:lnSpc>
          <a:spcPct val="90000"/>
        </a:lnSpc>
        <a:spcBef>
          <a:spcPts val="997"/>
        </a:spcBef>
        <a:buFont typeface="Arial" panose="020B0604020202020204" pitchFamily="34" charset="0"/>
        <a:buChar char="•"/>
        <a:defRPr sz="3590" kern="1200">
          <a:solidFill>
            <a:schemeClr val="tx1"/>
          </a:solidFill>
          <a:latin typeface="+mn-lt"/>
          <a:ea typeface="+mn-ea"/>
          <a:cs typeface="+mn-cs"/>
        </a:defRPr>
      </a:lvl4pPr>
      <a:lvl5pPr marL="4103896" indent="-455988" algn="l" defTabSz="1823954" rtl="0" eaLnBrk="1" latinLnBrk="0" hangingPunct="1">
        <a:lnSpc>
          <a:spcPct val="90000"/>
        </a:lnSpc>
        <a:spcBef>
          <a:spcPts val="997"/>
        </a:spcBef>
        <a:buFont typeface="Arial" panose="020B0604020202020204" pitchFamily="34" charset="0"/>
        <a:buChar char="•"/>
        <a:defRPr sz="3590" kern="1200">
          <a:solidFill>
            <a:schemeClr val="tx1"/>
          </a:solidFill>
          <a:latin typeface="+mn-lt"/>
          <a:ea typeface="+mn-ea"/>
          <a:cs typeface="+mn-cs"/>
        </a:defRPr>
      </a:lvl5pPr>
      <a:lvl6pPr marL="5015873" indent="-455988" algn="l" defTabSz="1823954" rtl="0" eaLnBrk="1" latinLnBrk="0" hangingPunct="1">
        <a:lnSpc>
          <a:spcPct val="90000"/>
        </a:lnSpc>
        <a:spcBef>
          <a:spcPts val="997"/>
        </a:spcBef>
        <a:buFont typeface="Arial" panose="020B0604020202020204" pitchFamily="34" charset="0"/>
        <a:buChar char="•"/>
        <a:defRPr sz="3590" kern="1200">
          <a:solidFill>
            <a:schemeClr val="tx1"/>
          </a:solidFill>
          <a:latin typeface="+mn-lt"/>
          <a:ea typeface="+mn-ea"/>
          <a:cs typeface="+mn-cs"/>
        </a:defRPr>
      </a:lvl6pPr>
      <a:lvl7pPr marL="5927849" indent="-455988" algn="l" defTabSz="1823954" rtl="0" eaLnBrk="1" latinLnBrk="0" hangingPunct="1">
        <a:lnSpc>
          <a:spcPct val="90000"/>
        </a:lnSpc>
        <a:spcBef>
          <a:spcPts val="997"/>
        </a:spcBef>
        <a:buFont typeface="Arial" panose="020B0604020202020204" pitchFamily="34" charset="0"/>
        <a:buChar char="•"/>
        <a:defRPr sz="3590" kern="1200">
          <a:solidFill>
            <a:schemeClr val="tx1"/>
          </a:solidFill>
          <a:latin typeface="+mn-lt"/>
          <a:ea typeface="+mn-ea"/>
          <a:cs typeface="+mn-cs"/>
        </a:defRPr>
      </a:lvl7pPr>
      <a:lvl8pPr marL="6839826" indent="-455988" algn="l" defTabSz="1823954" rtl="0" eaLnBrk="1" latinLnBrk="0" hangingPunct="1">
        <a:lnSpc>
          <a:spcPct val="90000"/>
        </a:lnSpc>
        <a:spcBef>
          <a:spcPts val="997"/>
        </a:spcBef>
        <a:buFont typeface="Arial" panose="020B0604020202020204" pitchFamily="34" charset="0"/>
        <a:buChar char="•"/>
        <a:defRPr sz="3590" kern="1200">
          <a:solidFill>
            <a:schemeClr val="tx1"/>
          </a:solidFill>
          <a:latin typeface="+mn-lt"/>
          <a:ea typeface="+mn-ea"/>
          <a:cs typeface="+mn-cs"/>
        </a:defRPr>
      </a:lvl8pPr>
      <a:lvl9pPr marL="7751803" indent="-455988" algn="l" defTabSz="1823954" rtl="0" eaLnBrk="1" latinLnBrk="0" hangingPunct="1">
        <a:lnSpc>
          <a:spcPct val="90000"/>
        </a:lnSpc>
        <a:spcBef>
          <a:spcPts val="997"/>
        </a:spcBef>
        <a:buFont typeface="Arial" panose="020B0604020202020204" pitchFamily="34" charset="0"/>
        <a:buChar char="•"/>
        <a:defRPr sz="35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1pPr>
      <a:lvl2pPr marL="911977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2pPr>
      <a:lvl3pPr marL="1823954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3pPr>
      <a:lvl4pPr marL="2735931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4pPr>
      <a:lvl5pPr marL="3647907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5pPr>
      <a:lvl6pPr marL="4559884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6pPr>
      <a:lvl7pPr marL="5471861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7pPr>
      <a:lvl8pPr marL="6383838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8pPr>
      <a:lvl9pPr marL="7295815" algn="l" defTabSz="1823954" rtl="0" eaLnBrk="1" latinLnBrk="0" hangingPunct="1">
        <a:defRPr sz="35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8.png"/><Relationship Id="rId7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3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0.png"/><Relationship Id="rId4" Type="http://schemas.openxmlformats.org/officeDocument/2006/relationships/image" Target="../media/image23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player.vimeo.com/video/474723155?h=579f192891&amp;app_id=122963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jpg"/><Relationship Id="rId4" Type="http://schemas.openxmlformats.org/officeDocument/2006/relationships/image" Target="../media/image47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5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45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5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3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jp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3.jpg"/><Relationship Id="rId4" Type="http://schemas.openxmlformats.org/officeDocument/2006/relationships/image" Target="../media/image72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6.jpg"/><Relationship Id="rId4" Type="http://schemas.openxmlformats.org/officeDocument/2006/relationships/image" Target="../media/image75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0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7.jpg"/><Relationship Id="rId4" Type="http://schemas.openxmlformats.org/officeDocument/2006/relationships/image" Target="../media/image86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9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png"/><Relationship Id="rId4" Type="http://schemas.openxmlformats.org/officeDocument/2006/relationships/image" Target="../media/image106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g"/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png"/><Relationship Id="rId4" Type="http://schemas.openxmlformats.org/officeDocument/2006/relationships/image" Target="../media/image109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g"/><Relationship Id="rId2" Type="http://schemas.openxmlformats.org/officeDocument/2006/relationships/image" Target="../media/image11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png"/><Relationship Id="rId4" Type="http://schemas.openxmlformats.org/officeDocument/2006/relationships/image" Target="../media/image112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6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2.png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7.png"/><Relationship Id="rId5" Type="http://schemas.openxmlformats.org/officeDocument/2006/relationships/image" Target="../media/image126.jpg"/><Relationship Id="rId4" Type="http://schemas.openxmlformats.org/officeDocument/2006/relationships/image" Target="../media/image125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0.jpg"/><Relationship Id="rId4" Type="http://schemas.openxmlformats.org/officeDocument/2006/relationships/image" Target="../media/image129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2.jp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5.jpg"/><Relationship Id="rId4" Type="http://schemas.openxmlformats.org/officeDocument/2006/relationships/image" Target="../media/image134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9.jpg"/><Relationship Id="rId5" Type="http://schemas.openxmlformats.org/officeDocument/2006/relationships/image" Target="../media/image138.jpg"/><Relationship Id="rId4" Type="http://schemas.openxmlformats.org/officeDocument/2006/relationships/image" Target="../media/image137.jp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jpe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3.jp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5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7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9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1.jp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3.png"/><Relationship Id="rId2" Type="http://schemas.openxmlformats.org/officeDocument/2006/relationships/image" Target="../media/image152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6.jpg"/><Relationship Id="rId4" Type="http://schemas.openxmlformats.org/officeDocument/2006/relationships/image" Target="../media/image155.jp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e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8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1.png"/><Relationship Id="rId4" Type="http://schemas.openxmlformats.org/officeDocument/2006/relationships/image" Target="../media/image16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4.jpg"/><Relationship Id="rId4" Type="http://schemas.openxmlformats.org/officeDocument/2006/relationships/image" Target="../media/image163.jp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6.jp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9.jpg"/><Relationship Id="rId4" Type="http://schemas.openxmlformats.org/officeDocument/2006/relationships/image" Target="../media/image168.jp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1.jp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g"/><Relationship Id="rId2" Type="http://schemas.openxmlformats.org/officeDocument/2006/relationships/image" Target="../media/image17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7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5.jp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jp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8.jpg"/><Relationship Id="rId4" Type="http://schemas.openxmlformats.org/officeDocument/2006/relationships/image" Target="../media/image177.jp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2.jpe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computer, display&#10;&#10;Description automatically generated">
            <a:extLst>
              <a:ext uri="{FF2B5EF4-FFF2-40B4-BE49-F238E27FC236}">
                <a16:creationId xmlns:a16="http://schemas.microsoft.com/office/drawing/2014/main" id="{BB46D528-1E5A-AC54-2D47-6421833341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33382" y="-45046"/>
            <a:ext cx="37978839" cy="13769579"/>
          </a:xfrm>
          <a:prstGeom prst="rect">
            <a:avLst/>
          </a:prstGeom>
        </p:spPr>
      </p:pic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E43D4653-0BCD-4863-BABB-E168DC8D05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01040" y="1256704"/>
            <a:ext cx="2980706" cy="12369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FFCFCC0-34EF-85DE-0619-5AEEBD5292E2}"/>
              </a:ext>
            </a:extLst>
          </p:cNvPr>
          <p:cNvSpPr/>
          <p:nvPr/>
        </p:nvSpPr>
        <p:spPr>
          <a:xfrm>
            <a:off x="1490353" y="5266144"/>
            <a:ext cx="12813957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9600" dirty="0">
                <a:solidFill>
                  <a:schemeClr val="bg1"/>
                </a:solidFill>
                <a:latin typeface="Poppins Black" panose="00000A00000000000000" pitchFamily="50" charset="0"/>
                <a:ea typeface="EB Garamond 12" panose="02020502060206020403" pitchFamily="18" charset="0"/>
                <a:cs typeface="Poppins Black" panose="00000A00000000000000" pitchFamily="50" charset="0"/>
              </a:rPr>
              <a:t>Premium</a:t>
            </a:r>
          </a:p>
          <a:p>
            <a:r>
              <a:rPr lang="en-ID" sz="9600" dirty="0">
                <a:solidFill>
                  <a:srgbClr val="0083BF"/>
                </a:solidFill>
                <a:latin typeface="Poppins Black" panose="00000A00000000000000" pitchFamily="50" charset="0"/>
                <a:ea typeface="EB Garamond 12" panose="02020502060206020403" pitchFamily="18" charset="0"/>
                <a:cs typeface="Poppins Black" panose="00000A00000000000000" pitchFamily="50" charset="0"/>
              </a:rPr>
              <a:t>POS</a:t>
            </a:r>
            <a:r>
              <a:rPr lang="sr-Latn-RS" sz="9600" dirty="0">
                <a:solidFill>
                  <a:srgbClr val="0083BF"/>
                </a:solidFill>
                <a:latin typeface="Poppins Black" panose="00000A00000000000000" pitchFamily="50" charset="0"/>
                <a:ea typeface="EB Garamond 12" panose="02020502060206020403" pitchFamily="18" charset="0"/>
                <a:cs typeface="Poppins Black" panose="00000A00000000000000" pitchFamily="50" charset="0"/>
              </a:rPr>
              <a:t> </a:t>
            </a:r>
            <a:r>
              <a:rPr lang="en-ID" sz="9600" dirty="0">
                <a:solidFill>
                  <a:schemeClr val="bg1"/>
                </a:solidFill>
                <a:latin typeface="Poppins Black" panose="00000A00000000000000" pitchFamily="50" charset="0"/>
                <a:ea typeface="EB Garamond 12" panose="02020502060206020403" pitchFamily="18" charset="0"/>
                <a:cs typeface="Poppins Black" panose="00000A00000000000000" pitchFamily="50" charset="0"/>
              </a:rPr>
              <a:t>Industry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936931-DCF9-A433-E276-60600B9F1FF9}"/>
              </a:ext>
            </a:extLst>
          </p:cNvPr>
          <p:cNvSpPr txBox="1"/>
          <p:nvPr/>
        </p:nvSpPr>
        <p:spPr>
          <a:xfrm>
            <a:off x="1490353" y="8526492"/>
            <a:ext cx="70557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0" dirty="0">
                <a:solidFill>
                  <a:schemeClr val="bg1"/>
                </a:solidFill>
                <a:effectLst/>
                <a:latin typeface="Poppins Light" panose="00000400000000000000" pitchFamily="2" charset="0"/>
                <a:cs typeface="Poppins Light" panose="00000400000000000000" pitchFamily="2" charset="0"/>
              </a:rPr>
              <a:t>People are always going to go shopping. </a:t>
            </a:r>
          </a:p>
          <a:p>
            <a:r>
              <a:rPr lang="en-US" sz="2400" i="0" dirty="0">
                <a:solidFill>
                  <a:schemeClr val="bg1"/>
                </a:solidFill>
                <a:effectLst/>
                <a:latin typeface="Poppins Light" panose="00000400000000000000" pitchFamily="2" charset="0"/>
                <a:cs typeface="Poppins Light" panose="00000400000000000000" pitchFamily="2" charset="0"/>
              </a:rPr>
              <a:t>A lot of our effort is just how do we make the retail experience a great one!</a:t>
            </a:r>
          </a:p>
        </p:txBody>
      </p:sp>
    </p:spTree>
    <p:extLst>
      <p:ext uri="{BB962C8B-B14F-4D97-AF65-F5344CB8AC3E}">
        <p14:creationId xmlns:p14="http://schemas.microsoft.com/office/powerpoint/2010/main" val="427319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, rectangle&#10;&#10;Description automatically generated">
            <a:extLst>
              <a:ext uri="{FF2B5EF4-FFF2-40B4-BE49-F238E27FC236}">
                <a16:creationId xmlns:a16="http://schemas.microsoft.com/office/drawing/2014/main" id="{E561EF2D-8A33-BA8B-C867-58085CC4FD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245"/>
          <a:stretch/>
        </p:blipFill>
        <p:spPr>
          <a:xfrm>
            <a:off x="0" y="0"/>
            <a:ext cx="6629400" cy="13769579"/>
          </a:xfrm>
          <a:prstGeom prst="rect">
            <a:avLst/>
          </a:prstGeom>
        </p:spPr>
      </p:pic>
      <p:pic>
        <p:nvPicPr>
          <p:cNvPr id="9" name="Picture 8" descr="Rectangle&#10;&#10;Description automatically generated with low confidence">
            <a:extLst>
              <a:ext uri="{FF2B5EF4-FFF2-40B4-BE49-F238E27FC236}">
                <a16:creationId xmlns:a16="http://schemas.microsoft.com/office/drawing/2014/main" id="{8E705C17-EE7C-813D-F8F9-87B358B599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-1" y="0"/>
            <a:ext cx="6858001" cy="1376957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00021B4-C099-41BA-A829-0082C4EAE36E}"/>
              </a:ext>
            </a:extLst>
          </p:cNvPr>
          <p:cNvSpPr txBox="1">
            <a:spLocks/>
          </p:cNvSpPr>
          <p:nvPr/>
        </p:nvSpPr>
        <p:spPr>
          <a:xfrm>
            <a:off x="15336104" y="4892983"/>
            <a:ext cx="6749891" cy="389352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Company Profile</a:t>
            </a:r>
          </a:p>
          <a:p>
            <a:pPr marL="342900" indent="-3429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Markets</a:t>
            </a:r>
          </a:p>
          <a:p>
            <a:pPr marL="342900" indent="-3429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Working with BG </a:t>
            </a:r>
            <a:r>
              <a:rPr lang="en-US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Reklam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latin typeface="Poppins Light" panose="00000400000000000000" pitchFamily="2" charset="0"/>
              <a:ea typeface="Roboto" pitchFamily="2" charset="0"/>
              <a:cs typeface="Poppins Light" panose="00000400000000000000" pitchFamily="2" charset="0"/>
            </a:endParaRPr>
          </a:p>
          <a:p>
            <a:pPr marL="342900" indent="-3429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Deployments Management</a:t>
            </a:r>
          </a:p>
          <a:p>
            <a:pPr marL="342900" indent="-3429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 Partners</a:t>
            </a:r>
          </a:p>
          <a:p>
            <a:pPr marL="342900" indent="-3429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More planet less waste</a:t>
            </a:r>
          </a:p>
          <a:p>
            <a:pPr marL="342900" indent="-3429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Accreditations</a:t>
            </a:r>
          </a:p>
          <a:p>
            <a:pPr marL="342900" indent="-3429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2" charset="0"/>
                <a:ea typeface="Roboto" pitchFamily="2" charset="0"/>
                <a:cs typeface="Poppins Light" panose="00000400000000000000" pitchFamily="2" charset="0"/>
              </a:rPr>
              <a:t>Projects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B25F791-2C2D-4897-982C-BF4AAE7BF118}"/>
              </a:ext>
            </a:extLst>
          </p:cNvPr>
          <p:cNvSpPr txBox="1">
            <a:spLocks/>
          </p:cNvSpPr>
          <p:nvPr/>
        </p:nvSpPr>
        <p:spPr>
          <a:xfrm>
            <a:off x="15336104" y="4106149"/>
            <a:ext cx="2090954" cy="530172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Contents.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DF27E072-E5EF-EAE1-D712-C8F7F794A0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99" y="-181542"/>
            <a:ext cx="11070770" cy="1454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684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97C07CD-BA25-443A-9E33-4C0F0CB50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" r="46"/>
          <a:stretch/>
        </p:blipFill>
        <p:spPr>
          <a:xfrm>
            <a:off x="0" y="0"/>
            <a:ext cx="24296914" cy="13679488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0AD8ED17-8459-4132-A12F-FC6EE0306183}"/>
              </a:ext>
            </a:extLst>
          </p:cNvPr>
          <p:cNvSpPr txBox="1">
            <a:spLocks/>
          </p:cNvSpPr>
          <p:nvPr/>
        </p:nvSpPr>
        <p:spPr>
          <a:xfrm>
            <a:off x="15063779" y="1010493"/>
            <a:ext cx="10941899" cy="405902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7200" dirty="0">
                <a:solidFill>
                  <a:srgbClr val="001021"/>
                </a:solidFill>
                <a:latin typeface="Poppins Medium" panose="00000600000000000000" pitchFamily="2" charset="0"/>
                <a:ea typeface="Inter Medium" panose="02000603000000020004" pitchFamily="50" charset="0"/>
                <a:cs typeface="Poppins Medium" panose="00000600000000000000" pitchFamily="2" charset="0"/>
              </a:rPr>
              <a:t>Company </a:t>
            </a:r>
          </a:p>
          <a:p>
            <a:pPr>
              <a:lnSpc>
                <a:spcPct val="100000"/>
              </a:lnSpc>
            </a:pPr>
            <a:r>
              <a:rPr lang="en-US" sz="7200" dirty="0">
                <a:solidFill>
                  <a:srgbClr val="001021"/>
                </a:solidFill>
                <a:latin typeface="Poppins Medium" panose="00000600000000000000" pitchFamily="2" charset="0"/>
                <a:ea typeface="Inter Medium" panose="02000603000000020004" pitchFamily="50" charset="0"/>
                <a:cs typeface="Poppins Medium" panose="00000600000000000000" pitchFamily="2" charset="0"/>
              </a:rPr>
              <a:t>Profile</a:t>
            </a:r>
          </a:p>
        </p:txBody>
      </p:sp>
      <p:sp>
        <p:nvSpPr>
          <p:cNvPr id="42" name="Title 1">
            <a:extLst>
              <a:ext uri="{FF2B5EF4-FFF2-40B4-BE49-F238E27FC236}">
                <a16:creationId xmlns:a16="http://schemas.microsoft.com/office/drawing/2014/main" id="{A7DFD5D6-F623-4AB3-832C-6AE618398719}"/>
              </a:ext>
            </a:extLst>
          </p:cNvPr>
          <p:cNvSpPr txBox="1">
            <a:spLocks/>
          </p:cNvSpPr>
          <p:nvPr/>
        </p:nvSpPr>
        <p:spPr>
          <a:xfrm>
            <a:off x="1293518" y="1061757"/>
            <a:ext cx="2090954" cy="5301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bg2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01.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A308D3C6-D793-3A09-B190-7F868100DD0D}"/>
              </a:ext>
            </a:extLst>
          </p:cNvPr>
          <p:cNvSpPr txBox="1">
            <a:spLocks/>
          </p:cNvSpPr>
          <p:nvPr/>
        </p:nvSpPr>
        <p:spPr>
          <a:xfrm>
            <a:off x="15063779" y="8216047"/>
            <a:ext cx="6575958" cy="200086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0" dirty="0">
                <a:solidFill>
                  <a:srgbClr val="0282BF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25</a:t>
            </a: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B5049DEF-C440-338E-2FBC-8BDAAD851459}"/>
              </a:ext>
            </a:extLst>
          </p:cNvPr>
          <p:cNvSpPr txBox="1">
            <a:spLocks/>
          </p:cNvSpPr>
          <p:nvPr/>
        </p:nvSpPr>
        <p:spPr>
          <a:xfrm>
            <a:off x="15113610" y="10478358"/>
            <a:ext cx="7687152" cy="438127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Years of experience </a:t>
            </a:r>
          </a:p>
          <a:p>
            <a:r>
              <a:rPr lang="en-US" sz="2400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and development of</a:t>
            </a:r>
          </a:p>
          <a:p>
            <a:r>
              <a:rPr lang="en-US" sz="2400" dirty="0">
                <a:solidFill>
                  <a:srgbClr val="0282BF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Premium POS solutions.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1716869-D0DE-7ADA-2FE4-28B56B580F03}"/>
              </a:ext>
            </a:extLst>
          </p:cNvPr>
          <p:cNvSpPr/>
          <p:nvPr/>
        </p:nvSpPr>
        <p:spPr>
          <a:xfrm>
            <a:off x="15113610" y="3578085"/>
            <a:ext cx="8416950" cy="48192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Private company, </a:t>
            </a: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established in 2001, with factory and HQ in Belgrade, Serbia.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Entire value chain </a:t>
            </a: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from design and production, installation </a:t>
            </a:r>
            <a:b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</a:b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and maintenance at the point of sale. 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Sustainable materials </a:t>
            </a: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the core of our production process. </a:t>
            </a:r>
            <a:b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</a:br>
            <a:r>
              <a:rPr lang="en-US" sz="2000" dirty="0">
                <a:solidFill>
                  <a:srgbClr val="0282BF"/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200+ </a:t>
            </a: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skilled employees </a:t>
            </a: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and 5.000 square meters of office and production space</a:t>
            </a:r>
            <a:r>
              <a:rPr lang="en-US" sz="2000" dirty="0">
                <a:solidFill>
                  <a:srgbClr val="2192CA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ID" sz="2000" dirty="0">
              <a:solidFill>
                <a:schemeClr val="tx2">
                  <a:lumMod val="50000"/>
                </a:schemeClr>
              </a:solidFill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315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636FE0E-F278-2FC7-E90E-1B6B42016A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29" r="7254"/>
          <a:stretch/>
        </p:blipFill>
        <p:spPr>
          <a:xfrm>
            <a:off x="8081319" y="0"/>
            <a:ext cx="16397931" cy="1367948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CEBEF56-D8A0-7694-089B-BC39C2EE644F}"/>
              </a:ext>
            </a:extLst>
          </p:cNvPr>
          <p:cNvSpPr/>
          <p:nvPr/>
        </p:nvSpPr>
        <p:spPr>
          <a:xfrm>
            <a:off x="1331083" y="5956498"/>
            <a:ext cx="5872906" cy="4203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Technology is just a way to reach our objectives: to grow, to improve efficiency, and to implement processes, products, and enable our clients to increase profits.</a:t>
            </a:r>
          </a:p>
          <a:p>
            <a:pPr>
              <a:lnSpc>
                <a:spcPct val="150000"/>
              </a:lnSpc>
            </a:pPr>
            <a:endParaRPr lang="en-US" sz="2000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Our objective is to find the most efficient and easiest way to use technology to improve the efficiency, quality, and reduce cost for our clients.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4930A0A-3F52-AC80-280D-BDD8EA495919}"/>
              </a:ext>
            </a:extLst>
          </p:cNvPr>
          <p:cNvSpPr/>
          <p:nvPr/>
        </p:nvSpPr>
        <p:spPr>
          <a:xfrm>
            <a:off x="1331083" y="3213073"/>
            <a:ext cx="803781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72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Technology</a:t>
            </a:r>
          </a:p>
          <a:p>
            <a:r>
              <a:rPr lang="en-ID" sz="72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&amp; Efficiency</a:t>
            </a:r>
            <a:endParaRPr lang="en-ID" sz="7200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837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2647324" y="5186606"/>
            <a:ext cx="7905135" cy="183533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11800" dirty="0">
              <a:solidFill>
                <a:schemeClr val="bg1"/>
              </a:solidFill>
              <a:latin typeface="Poppins Black" panose="00000A00000000000000" pitchFamily="50" charset="0"/>
              <a:ea typeface="Inter Medium" panose="02000603000000020004" pitchFamily="50" charset="0"/>
              <a:cs typeface="Poppins Black" panose="00000A00000000000000" pitchFamily="50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DB874C3-23A1-42F7-8429-8DDC01AAD5A0}"/>
              </a:ext>
            </a:extLst>
          </p:cNvPr>
          <p:cNvSpPr txBox="1">
            <a:spLocks/>
          </p:cNvSpPr>
          <p:nvPr/>
        </p:nvSpPr>
        <p:spPr>
          <a:xfrm>
            <a:off x="2390251" y="6595828"/>
            <a:ext cx="6338099" cy="78445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2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Region in focus</a:t>
            </a:r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:</a:t>
            </a:r>
            <a:r>
              <a:rPr lang="en-US" sz="32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 </a:t>
            </a:r>
            <a:br>
              <a:rPr lang="en-US" sz="32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Western and Central Europe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3A7E6C-0E7D-4F05-A623-3FEA442A41ED}"/>
              </a:ext>
            </a:extLst>
          </p:cNvPr>
          <p:cNvSpPr/>
          <p:nvPr/>
        </p:nvSpPr>
        <p:spPr>
          <a:xfrm>
            <a:off x="2238864" y="3089329"/>
            <a:ext cx="802622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110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Markets </a:t>
            </a:r>
          </a:p>
          <a:p>
            <a:r>
              <a:rPr lang="en-ID" sz="110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We cover</a:t>
            </a:r>
            <a:endParaRPr lang="en-ID" sz="11000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72E9C388-D4EC-8A24-7D48-63FF6F7464E0}"/>
              </a:ext>
            </a:extLst>
          </p:cNvPr>
          <p:cNvSpPr txBox="1">
            <a:spLocks/>
          </p:cNvSpPr>
          <p:nvPr/>
        </p:nvSpPr>
        <p:spPr>
          <a:xfrm>
            <a:off x="1445918" y="1005449"/>
            <a:ext cx="2090954" cy="5301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02.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0AA939B-95D6-6A9F-EACE-50BBBC93D7EA}"/>
              </a:ext>
            </a:extLst>
          </p:cNvPr>
          <p:cNvSpPr txBox="1">
            <a:spLocks/>
          </p:cNvSpPr>
          <p:nvPr/>
        </p:nvSpPr>
        <p:spPr>
          <a:xfrm>
            <a:off x="2390252" y="7602352"/>
            <a:ext cx="6338099" cy="78445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Presence: </a:t>
            </a:r>
            <a:b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</a:br>
            <a: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25+ Markets across the globe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6BFF919-EE8F-C12F-8F1F-8595384DE8AE}"/>
              </a:ext>
            </a:extLst>
          </p:cNvPr>
          <p:cNvSpPr txBox="1">
            <a:spLocks/>
          </p:cNvSpPr>
          <p:nvPr/>
        </p:nvSpPr>
        <p:spPr>
          <a:xfrm>
            <a:off x="2390252" y="8618267"/>
            <a:ext cx="9223816" cy="78445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Offices: </a:t>
            </a:r>
            <a:br>
              <a:rPr lang="en-US" sz="36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</a:br>
            <a:r>
              <a:rPr lang="en-US" sz="36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Belgrade   Hamburg    London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51B8F56-C22E-84BA-C8DA-F2E227C1A5C2}"/>
              </a:ext>
            </a:extLst>
          </p:cNvPr>
          <p:cNvSpPr txBox="1">
            <a:spLocks/>
          </p:cNvSpPr>
          <p:nvPr/>
        </p:nvSpPr>
        <p:spPr>
          <a:xfrm>
            <a:off x="2390251" y="10810511"/>
            <a:ext cx="6906986" cy="22796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Delivery times</a:t>
            </a:r>
            <a:r>
              <a:rPr lang="en-US" sz="20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:</a:t>
            </a:r>
          </a:p>
          <a:p>
            <a: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We deliver our products to any European destination within three working days. </a:t>
            </a:r>
            <a:br>
              <a:rPr lang="en-US" sz="30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endParaRPr lang="en-US" sz="3000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ED6448F-140D-93EC-5DF8-9DCF6773BB95}"/>
              </a:ext>
            </a:extLst>
          </p:cNvPr>
          <p:cNvCxnSpPr>
            <a:cxnSpLocks/>
          </p:cNvCxnSpPr>
          <p:nvPr/>
        </p:nvCxnSpPr>
        <p:spPr>
          <a:xfrm>
            <a:off x="4684169" y="8840475"/>
            <a:ext cx="0" cy="5622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04776BC-39EE-1C43-E197-28032AFD6421}"/>
              </a:ext>
            </a:extLst>
          </p:cNvPr>
          <p:cNvCxnSpPr>
            <a:cxnSpLocks/>
          </p:cNvCxnSpPr>
          <p:nvPr/>
        </p:nvCxnSpPr>
        <p:spPr>
          <a:xfrm>
            <a:off x="7290043" y="8840475"/>
            <a:ext cx="0" cy="5622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2404926D-C1B1-BE07-061C-2AB7195868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4812" t="-8722" r="24305" b="-2028"/>
          <a:stretch/>
        </p:blipFill>
        <p:spPr>
          <a:xfrm>
            <a:off x="12172620" y="-1508595"/>
            <a:ext cx="12306630" cy="15565471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21BF1D73-03C4-9EA6-2D58-106CA1D87E70}"/>
              </a:ext>
            </a:extLst>
          </p:cNvPr>
          <p:cNvSpPr txBox="1">
            <a:spLocks/>
          </p:cNvSpPr>
          <p:nvPr/>
        </p:nvSpPr>
        <p:spPr>
          <a:xfrm>
            <a:off x="13011644" y="3715023"/>
            <a:ext cx="6547705" cy="1307356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2000" dirty="0">
              <a:solidFill>
                <a:schemeClr val="bg2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AC90DC6E-BAE3-00D1-70FC-03CE76E6E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59349" y="6313026"/>
            <a:ext cx="615160" cy="565603"/>
          </a:xfrm>
          <a:prstGeom prst="rect">
            <a:avLst/>
          </a:prstGeom>
        </p:spPr>
      </p:pic>
      <p:pic>
        <p:nvPicPr>
          <p:cNvPr id="26" name="Picture 25" descr="Icon&#10;&#10;Description automatically generated">
            <a:extLst>
              <a:ext uri="{FF2B5EF4-FFF2-40B4-BE49-F238E27FC236}">
                <a16:creationId xmlns:a16="http://schemas.microsoft.com/office/drawing/2014/main" id="{C8E4CE4A-F74F-DC7D-92AA-56D7502055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49130" y="6548948"/>
            <a:ext cx="615160" cy="565603"/>
          </a:xfrm>
          <a:prstGeom prst="rect">
            <a:avLst/>
          </a:prstGeom>
        </p:spPr>
      </p:pic>
      <p:pic>
        <p:nvPicPr>
          <p:cNvPr id="27" name="Picture 26" descr="Icon&#10;&#10;Description automatically generated">
            <a:extLst>
              <a:ext uri="{FF2B5EF4-FFF2-40B4-BE49-F238E27FC236}">
                <a16:creationId xmlns:a16="http://schemas.microsoft.com/office/drawing/2014/main" id="{70FA7B1F-D2A7-ED6A-99E3-BBAB404891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01444" y="9662908"/>
            <a:ext cx="615160" cy="5656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2A1F86-B5CC-8FB1-3D4A-A4CD926FACC8}"/>
              </a:ext>
            </a:extLst>
          </p:cNvPr>
          <p:cNvSpPr txBox="1">
            <a:spLocks/>
          </p:cNvSpPr>
          <p:nvPr/>
        </p:nvSpPr>
        <p:spPr>
          <a:xfrm>
            <a:off x="2390251" y="9927904"/>
            <a:ext cx="6906986" cy="132450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Production/Manufacturing</a:t>
            </a:r>
            <a:r>
              <a:rPr lang="en-US" sz="20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:</a:t>
            </a:r>
          </a:p>
          <a:p>
            <a: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Belgrade, Serbia</a:t>
            </a:r>
            <a:br>
              <a:rPr lang="en-US" sz="30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endParaRPr lang="en-US" sz="3000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698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ngineering drawing&#10;&#10;Description automatically generated">
            <a:extLst>
              <a:ext uri="{FF2B5EF4-FFF2-40B4-BE49-F238E27FC236}">
                <a16:creationId xmlns:a16="http://schemas.microsoft.com/office/drawing/2014/main" id="{B7DDC3AB-5053-D458-BF50-BEF8F40C49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16" y="2469"/>
            <a:ext cx="24465234" cy="1376169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3211BEC-CBDA-901F-ED16-F9002568408D}"/>
              </a:ext>
            </a:extLst>
          </p:cNvPr>
          <p:cNvSpPr txBox="1">
            <a:spLocks/>
          </p:cNvSpPr>
          <p:nvPr/>
        </p:nvSpPr>
        <p:spPr>
          <a:xfrm>
            <a:off x="1445918" y="1005449"/>
            <a:ext cx="2090954" cy="5301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03.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AA9682F-9B46-C24C-578E-2E5DF99AAD68}"/>
              </a:ext>
            </a:extLst>
          </p:cNvPr>
          <p:cNvSpPr txBox="1">
            <a:spLocks/>
          </p:cNvSpPr>
          <p:nvPr/>
        </p:nvSpPr>
        <p:spPr>
          <a:xfrm>
            <a:off x="802447" y="11037943"/>
            <a:ext cx="975268" cy="1291667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11800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8" name="Title 1">
            <a:extLst>
              <a:ext uri="{FF2B5EF4-FFF2-40B4-BE49-F238E27FC236}">
                <a16:creationId xmlns:a16="http://schemas.microsoft.com/office/drawing/2014/main" id="{2605054C-7E24-A65B-2555-6E4BCE8EF53F}"/>
              </a:ext>
            </a:extLst>
          </p:cNvPr>
          <p:cNvSpPr txBox="1">
            <a:spLocks/>
          </p:cNvSpPr>
          <p:nvPr/>
        </p:nvSpPr>
        <p:spPr>
          <a:xfrm rot="10800000">
            <a:off x="6244316" y="11595221"/>
            <a:ext cx="975268" cy="1291667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11800" dirty="0"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1E799E-48CA-B078-165E-323EDF721BE4}"/>
              </a:ext>
            </a:extLst>
          </p:cNvPr>
          <p:cNvSpPr/>
          <p:nvPr/>
        </p:nvSpPr>
        <p:spPr>
          <a:xfrm>
            <a:off x="1899608" y="3516779"/>
            <a:ext cx="7933161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110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From idea </a:t>
            </a:r>
          </a:p>
          <a:p>
            <a:r>
              <a:rPr lang="en-ID" sz="110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To stores</a:t>
            </a:r>
            <a:endParaRPr lang="en-ID" sz="11000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4E4199-92E9-DAE6-2FBE-3EEBD6EB3DBD}"/>
              </a:ext>
            </a:extLst>
          </p:cNvPr>
          <p:cNvSpPr/>
          <p:nvPr/>
        </p:nvSpPr>
        <p:spPr>
          <a:xfrm>
            <a:off x="1899608" y="7554096"/>
            <a:ext cx="7380316" cy="23570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Everything is designed and produced under one roof. 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Giving our design, engineering, production, and sales teams a unique perspective and rare opportunity to be part of the entire production process. </a:t>
            </a:r>
          </a:p>
          <a:p>
            <a:pPr>
              <a:lnSpc>
                <a:spcPct val="150000"/>
              </a:lnSpc>
            </a:pPr>
            <a:endParaRPr lang="en-US" sz="2000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8785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businesscard, screenshot&#10;&#10;Description automatically generated">
            <a:extLst>
              <a:ext uri="{FF2B5EF4-FFF2-40B4-BE49-F238E27FC236}">
                <a16:creationId xmlns:a16="http://schemas.microsoft.com/office/drawing/2014/main" id="{CA59CBF2-2867-0B40-D416-37EBA7D31B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479250" cy="13769578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1227025" y="5528743"/>
            <a:ext cx="7905135" cy="183533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11800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8AB99B2-1C69-619E-A10B-F6BA9D48CC66}"/>
              </a:ext>
            </a:extLst>
          </p:cNvPr>
          <p:cNvSpPr txBox="1">
            <a:spLocks/>
          </p:cNvSpPr>
          <p:nvPr/>
        </p:nvSpPr>
        <p:spPr>
          <a:xfrm>
            <a:off x="6799617" y="5528743"/>
            <a:ext cx="2090954" cy="53017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sr-Latn-RS" sz="8000" dirty="0">
                <a:solidFill>
                  <a:srgbClr val="2F2F2F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1</a:t>
            </a:r>
            <a:endParaRPr lang="en-US" sz="8000" dirty="0">
              <a:solidFill>
                <a:srgbClr val="2F2F2F"/>
              </a:solidFill>
              <a:latin typeface="Poppins ExtraBold" panose="00000900000000000000" pitchFamily="2" charset="0"/>
              <a:ea typeface="Inter Medium" panose="02000603000000020004" pitchFamily="50" charset="0"/>
              <a:cs typeface="Poppins ExtraBold" panose="00000900000000000000" pitchFamily="2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1CFADFB-4C6B-622D-1B65-10910F2D32AF}"/>
              </a:ext>
            </a:extLst>
          </p:cNvPr>
          <p:cNvSpPr txBox="1">
            <a:spLocks/>
          </p:cNvSpPr>
          <p:nvPr/>
        </p:nvSpPr>
        <p:spPr>
          <a:xfrm>
            <a:off x="15243773" y="5528743"/>
            <a:ext cx="2090954" cy="53017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2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279C002-9BBA-823C-C97F-3CB19F4FDAFC}"/>
              </a:ext>
            </a:extLst>
          </p:cNvPr>
          <p:cNvSpPr txBox="1">
            <a:spLocks/>
          </p:cNvSpPr>
          <p:nvPr/>
        </p:nvSpPr>
        <p:spPr>
          <a:xfrm>
            <a:off x="23217918" y="5528743"/>
            <a:ext cx="2090954" cy="53017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3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0CC9845D-A0EF-EEAA-4B45-0415FD47DB52}"/>
              </a:ext>
            </a:extLst>
          </p:cNvPr>
          <p:cNvSpPr txBox="1">
            <a:spLocks/>
          </p:cNvSpPr>
          <p:nvPr/>
        </p:nvSpPr>
        <p:spPr>
          <a:xfrm>
            <a:off x="16715820" y="12497100"/>
            <a:ext cx="2090954" cy="53017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4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11348FAB-3ABF-69F9-D2D1-DD9456C3DFD3}"/>
              </a:ext>
            </a:extLst>
          </p:cNvPr>
          <p:cNvSpPr txBox="1">
            <a:spLocks/>
          </p:cNvSpPr>
          <p:nvPr/>
        </p:nvSpPr>
        <p:spPr>
          <a:xfrm>
            <a:off x="8507624" y="12580642"/>
            <a:ext cx="2090954" cy="53017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2F2F2F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5</a:t>
            </a: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087D7B54-E704-EC36-A561-F8928FF05196}"/>
              </a:ext>
            </a:extLst>
          </p:cNvPr>
          <p:cNvSpPr txBox="1">
            <a:spLocks/>
          </p:cNvSpPr>
          <p:nvPr/>
        </p:nvSpPr>
        <p:spPr>
          <a:xfrm>
            <a:off x="342186" y="12497100"/>
            <a:ext cx="2090954" cy="53017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chemeClr val="bg1"/>
                </a:solidFill>
                <a:latin typeface="Poppins ExtraBold" panose="00000900000000000000" pitchFamily="2" charset="0"/>
                <a:ea typeface="Inter Medium" panose="02000603000000020004" pitchFamily="50" charset="0"/>
                <a:cs typeface="Poppins ExtraBold" panose="00000900000000000000" pitchFamily="2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886056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Rectangle&#10;&#10;Description automatically generated with low confidence">
            <a:extLst>
              <a:ext uri="{FF2B5EF4-FFF2-40B4-BE49-F238E27FC236}">
                <a16:creationId xmlns:a16="http://schemas.microsoft.com/office/drawing/2014/main" id="{ECAC8776-3779-62BF-6F4B-D55F33BD8C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2239625" y="8480948"/>
            <a:ext cx="12837389" cy="2380585"/>
          </a:xfrm>
          <a:prstGeom prst="rect">
            <a:avLst/>
          </a:prstGeom>
        </p:spPr>
      </p:pic>
      <p:pic>
        <p:nvPicPr>
          <p:cNvPr id="49" name="Picture 48" descr="Shape&#10;&#10;Description automatically generated with low confidence">
            <a:extLst>
              <a:ext uri="{FF2B5EF4-FFF2-40B4-BE49-F238E27FC236}">
                <a16:creationId xmlns:a16="http://schemas.microsoft.com/office/drawing/2014/main" id="{0DD9DA49-9D04-685B-6B3B-01E9CBAF245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36964" y="8496255"/>
            <a:ext cx="2495222" cy="2495222"/>
          </a:xfrm>
          <a:prstGeom prst="rect">
            <a:avLst/>
          </a:prstGeom>
        </p:spPr>
      </p:pic>
      <p:pic>
        <p:nvPicPr>
          <p:cNvPr id="27" name="Picture 26" descr="Rectangle&#10;&#10;Description automatically generated with low confidence">
            <a:extLst>
              <a:ext uri="{FF2B5EF4-FFF2-40B4-BE49-F238E27FC236}">
                <a16:creationId xmlns:a16="http://schemas.microsoft.com/office/drawing/2014/main" id="{01734A99-56B6-1913-2387-69F4F867A5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2239625" y="11298903"/>
            <a:ext cx="12837389" cy="2380585"/>
          </a:xfrm>
          <a:prstGeom prst="rect">
            <a:avLst/>
          </a:prstGeom>
        </p:spPr>
      </p:pic>
      <p:pic>
        <p:nvPicPr>
          <p:cNvPr id="31" name="Picture 30" descr="Rectangle&#10;&#10;Description automatically generated with low confidence">
            <a:extLst>
              <a:ext uri="{FF2B5EF4-FFF2-40B4-BE49-F238E27FC236}">
                <a16:creationId xmlns:a16="http://schemas.microsoft.com/office/drawing/2014/main" id="{151F2C95-47A8-2CA2-1672-97143796BD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2239625" y="5678300"/>
            <a:ext cx="12837389" cy="2380585"/>
          </a:xfrm>
          <a:prstGeom prst="rect">
            <a:avLst/>
          </a:prstGeom>
        </p:spPr>
      </p:pic>
      <p:pic>
        <p:nvPicPr>
          <p:cNvPr id="33" name="Picture 32" descr="Rectangle&#10;&#10;Description automatically generated with low confidence">
            <a:extLst>
              <a:ext uri="{FF2B5EF4-FFF2-40B4-BE49-F238E27FC236}">
                <a16:creationId xmlns:a16="http://schemas.microsoft.com/office/drawing/2014/main" id="{3E2FDFC2-DBE7-60C7-111A-79C064C8EE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2239625" y="2840735"/>
            <a:ext cx="12837389" cy="2380585"/>
          </a:xfrm>
          <a:prstGeom prst="rect">
            <a:avLst/>
          </a:prstGeom>
        </p:spPr>
      </p:pic>
      <p:pic>
        <p:nvPicPr>
          <p:cNvPr id="2" name="Picture 1" descr="Rectangle&#10;&#10;Description automatically generated with low confidence">
            <a:extLst>
              <a:ext uri="{FF2B5EF4-FFF2-40B4-BE49-F238E27FC236}">
                <a16:creationId xmlns:a16="http://schemas.microsoft.com/office/drawing/2014/main" id="{F420741D-85FE-1CDB-8DA1-F149A5912B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2239625" y="0"/>
            <a:ext cx="12837389" cy="238058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1062128" y="3127983"/>
            <a:ext cx="9897298" cy="20151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48F30C-76DE-8E3D-6565-FCED2C50EBE4}"/>
              </a:ext>
            </a:extLst>
          </p:cNvPr>
          <p:cNvSpPr txBox="1"/>
          <p:nvPr/>
        </p:nvSpPr>
        <p:spPr>
          <a:xfrm>
            <a:off x="13786049" y="613532"/>
            <a:ext cx="6883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Site Surveys and Audits</a:t>
            </a:r>
            <a:endParaRPr lang="LID4096" sz="36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E991BC-043C-B626-53C1-51DB75D99202}"/>
              </a:ext>
            </a:extLst>
          </p:cNvPr>
          <p:cNvSpPr txBox="1"/>
          <p:nvPr/>
        </p:nvSpPr>
        <p:spPr>
          <a:xfrm>
            <a:off x="13786049" y="1185593"/>
            <a:ext cx="6883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If needed before implementation</a:t>
            </a:r>
            <a:endParaRPr lang="LID4096" sz="2000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9B244B-F48C-960D-46CD-F38393B6EF7C}"/>
              </a:ext>
            </a:extLst>
          </p:cNvPr>
          <p:cNvSpPr txBox="1"/>
          <p:nvPr/>
        </p:nvSpPr>
        <p:spPr>
          <a:xfrm>
            <a:off x="13786049" y="3444994"/>
            <a:ext cx="6883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Installation</a:t>
            </a:r>
            <a:endParaRPr lang="LID4096" sz="36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0E23E0-233C-A30C-EF9F-40544E1E4C19}"/>
              </a:ext>
            </a:extLst>
          </p:cNvPr>
          <p:cNvSpPr txBox="1"/>
          <p:nvPr/>
        </p:nvSpPr>
        <p:spPr>
          <a:xfrm>
            <a:off x="13786049" y="4006072"/>
            <a:ext cx="6883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Displays, SIS solution, including electrical installations</a:t>
            </a:r>
            <a:endParaRPr lang="LID4096" sz="2000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C207DF-A83E-4D7D-5335-7E1592CDAB0B}"/>
              </a:ext>
            </a:extLst>
          </p:cNvPr>
          <p:cNvSpPr txBox="1"/>
          <p:nvPr/>
        </p:nvSpPr>
        <p:spPr>
          <a:xfrm>
            <a:off x="13786049" y="6276538"/>
            <a:ext cx="6883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Maintenance</a:t>
            </a:r>
            <a:endParaRPr lang="LID4096" sz="36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7609B9-B848-3963-CD6D-10E222A663E6}"/>
              </a:ext>
            </a:extLst>
          </p:cNvPr>
          <p:cNvSpPr txBox="1"/>
          <p:nvPr/>
        </p:nvSpPr>
        <p:spPr>
          <a:xfrm>
            <a:off x="13786049" y="6854725"/>
            <a:ext cx="6883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POSM updates and repairs (produced by BG </a:t>
            </a:r>
            <a:r>
              <a:rPr lang="en-US" sz="2000" dirty="0" err="1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Reklam</a:t>
            </a:r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) </a:t>
            </a:r>
            <a:endParaRPr lang="LID4096" sz="2000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395752-A366-188B-C19D-A1D3AB0E5A98}"/>
              </a:ext>
            </a:extLst>
          </p:cNvPr>
          <p:cNvSpPr txBox="1"/>
          <p:nvPr/>
        </p:nvSpPr>
        <p:spPr>
          <a:xfrm>
            <a:off x="13786049" y="9104289"/>
            <a:ext cx="8576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Display Replacement and Removal</a:t>
            </a:r>
            <a:endParaRPr lang="LID4096" sz="36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D4C08E9-CDD5-6D77-3703-54F895D0E215}"/>
              </a:ext>
            </a:extLst>
          </p:cNvPr>
          <p:cNvSpPr txBox="1"/>
          <p:nvPr/>
        </p:nvSpPr>
        <p:spPr>
          <a:xfrm>
            <a:off x="13786049" y="9673675"/>
            <a:ext cx="6883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Pick up and storage</a:t>
            </a:r>
            <a:endParaRPr lang="LID4096" sz="2000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2AEEEE-81CB-6F31-3F05-B10EB1588782}"/>
              </a:ext>
            </a:extLst>
          </p:cNvPr>
          <p:cNvSpPr txBox="1"/>
          <p:nvPr/>
        </p:nvSpPr>
        <p:spPr>
          <a:xfrm>
            <a:off x="13786049" y="11773294"/>
            <a:ext cx="6883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Sustainable Disposal</a:t>
            </a:r>
            <a:endParaRPr lang="LID4096" sz="36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AE2E00A-CBA8-0F47-AC35-EAD75FAEAF3D}"/>
              </a:ext>
            </a:extLst>
          </p:cNvPr>
          <p:cNvSpPr txBox="1"/>
          <p:nvPr/>
        </p:nvSpPr>
        <p:spPr>
          <a:xfrm>
            <a:off x="13786049" y="12325547"/>
            <a:ext cx="6883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Disposal by EU sustainable standards</a:t>
            </a:r>
            <a:endParaRPr lang="LID4096" sz="2000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085B7D-79DE-EE81-7D55-639321C6FEDC}"/>
              </a:ext>
            </a:extLst>
          </p:cNvPr>
          <p:cNvSpPr/>
          <p:nvPr/>
        </p:nvSpPr>
        <p:spPr>
          <a:xfrm>
            <a:off x="1509672" y="2840735"/>
            <a:ext cx="1008985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10000" dirty="0"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Deployment </a:t>
            </a:r>
          </a:p>
          <a:p>
            <a:r>
              <a:rPr lang="en-ID" sz="10000" dirty="0"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Management </a:t>
            </a:r>
          </a:p>
          <a:p>
            <a:endParaRPr lang="en-ID" sz="10000" dirty="0">
              <a:highlight>
                <a:srgbClr val="FFFF00"/>
              </a:highlight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F4274129-47A6-0739-07C2-C78DC354BF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5205" y="72660"/>
            <a:ext cx="540140" cy="946507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F2EE0180-33E6-61EA-B997-FB1AD1546824}"/>
              </a:ext>
            </a:extLst>
          </p:cNvPr>
          <p:cNvSpPr/>
          <p:nvPr/>
        </p:nvSpPr>
        <p:spPr>
          <a:xfrm>
            <a:off x="1583732" y="6839744"/>
            <a:ext cx="9188652" cy="18953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BG </a:t>
            </a:r>
            <a:r>
              <a:rPr lang="en-US" sz="2000" dirty="0" err="1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Reklam's</a:t>
            </a: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 deployment management services aim to efficiently introduce new products to the market by implementing effective planning, development, supply chain management, installation, and providing after-sales support.</a:t>
            </a:r>
          </a:p>
        </p:txBody>
      </p:sp>
      <p:pic>
        <p:nvPicPr>
          <p:cNvPr id="36" name="Picture 35" descr="Shape, arrow&#10;&#10;Description automatically generated">
            <a:extLst>
              <a:ext uri="{FF2B5EF4-FFF2-40B4-BE49-F238E27FC236}">
                <a16:creationId xmlns:a16="http://schemas.microsoft.com/office/drawing/2014/main" id="{D9E52EDB-B4F2-9C6A-2005-9D5E9E3378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5205" y="2882583"/>
            <a:ext cx="540140" cy="946507"/>
          </a:xfrm>
          <a:prstGeom prst="rect">
            <a:avLst/>
          </a:prstGeom>
        </p:spPr>
      </p:pic>
      <p:pic>
        <p:nvPicPr>
          <p:cNvPr id="37" name="Picture 36" descr="Shape, arrow&#10;&#10;Description automatically generated">
            <a:extLst>
              <a:ext uri="{FF2B5EF4-FFF2-40B4-BE49-F238E27FC236}">
                <a16:creationId xmlns:a16="http://schemas.microsoft.com/office/drawing/2014/main" id="{5426EACA-FD59-F065-BE28-DB3C9B9A15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1142" y="5723318"/>
            <a:ext cx="540140" cy="946507"/>
          </a:xfrm>
          <a:prstGeom prst="rect">
            <a:avLst/>
          </a:prstGeom>
        </p:spPr>
      </p:pic>
      <p:pic>
        <p:nvPicPr>
          <p:cNvPr id="38" name="Picture 37" descr="Shape, arrow&#10;&#10;Description automatically generated">
            <a:extLst>
              <a:ext uri="{FF2B5EF4-FFF2-40B4-BE49-F238E27FC236}">
                <a16:creationId xmlns:a16="http://schemas.microsoft.com/office/drawing/2014/main" id="{29C76987-7AE9-E84B-EFB4-E2C06D62B7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1142" y="8480948"/>
            <a:ext cx="540140" cy="946507"/>
          </a:xfrm>
          <a:prstGeom prst="rect">
            <a:avLst/>
          </a:prstGeom>
        </p:spPr>
      </p:pic>
      <p:pic>
        <p:nvPicPr>
          <p:cNvPr id="39" name="Picture 38" descr="Shape, arrow&#10;&#10;Description automatically generated">
            <a:extLst>
              <a:ext uri="{FF2B5EF4-FFF2-40B4-BE49-F238E27FC236}">
                <a16:creationId xmlns:a16="http://schemas.microsoft.com/office/drawing/2014/main" id="{E6977D25-3049-D3A2-BEE2-D7A03ABA8E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1142" y="11324003"/>
            <a:ext cx="540140" cy="946507"/>
          </a:xfrm>
          <a:prstGeom prst="rect">
            <a:avLst/>
          </a:prstGeom>
        </p:spPr>
      </p:pic>
      <p:pic>
        <p:nvPicPr>
          <p:cNvPr id="43" name="Picture 42" descr="Shape&#10;&#10;Description automatically generated with low confidence">
            <a:extLst>
              <a:ext uri="{FF2B5EF4-FFF2-40B4-BE49-F238E27FC236}">
                <a16:creationId xmlns:a16="http://schemas.microsoft.com/office/drawing/2014/main" id="{C2FC083D-09BC-56A8-995D-6139C3AA35B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7344" y="2882583"/>
            <a:ext cx="2258612" cy="2258612"/>
          </a:xfrm>
          <a:prstGeom prst="rect">
            <a:avLst/>
          </a:prstGeom>
        </p:spPr>
      </p:pic>
      <p:pic>
        <p:nvPicPr>
          <p:cNvPr id="45" name="Picture 44" descr="Shape&#10;&#10;Description automatically generated with low confidence">
            <a:extLst>
              <a:ext uri="{FF2B5EF4-FFF2-40B4-BE49-F238E27FC236}">
                <a16:creationId xmlns:a16="http://schemas.microsoft.com/office/drawing/2014/main" id="{D0A75C21-DE44-C494-EDEA-C31F6B16780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9068">
            <a:off x="20789574" y="142122"/>
            <a:ext cx="2210679" cy="2210679"/>
          </a:xfrm>
          <a:prstGeom prst="rect">
            <a:avLst/>
          </a:prstGeom>
        </p:spPr>
      </p:pic>
      <p:pic>
        <p:nvPicPr>
          <p:cNvPr id="47" name="Picture 46" descr="Shape&#10;&#10;Description automatically generated with low confidence">
            <a:extLst>
              <a:ext uri="{FF2B5EF4-FFF2-40B4-BE49-F238E27FC236}">
                <a16:creationId xmlns:a16="http://schemas.microsoft.com/office/drawing/2014/main" id="{0CD73B99-F766-9807-3E10-C6EB41257442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63421" y="5710659"/>
            <a:ext cx="2313869" cy="2313869"/>
          </a:xfrm>
          <a:prstGeom prst="rect">
            <a:avLst/>
          </a:prstGeom>
        </p:spPr>
      </p:pic>
      <p:pic>
        <p:nvPicPr>
          <p:cNvPr id="57" name="Picture 56" descr="Shape&#10;&#10;Description automatically generated with low confidence">
            <a:extLst>
              <a:ext uri="{FF2B5EF4-FFF2-40B4-BE49-F238E27FC236}">
                <a16:creationId xmlns:a16="http://schemas.microsoft.com/office/drawing/2014/main" id="{36E499FB-D34E-63AD-C3B4-3EDDB20DAB26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0555" y="11307048"/>
            <a:ext cx="2436545" cy="243654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D04536-E01A-BF1D-69B9-E00983016459}"/>
              </a:ext>
            </a:extLst>
          </p:cNvPr>
          <p:cNvSpPr txBox="1">
            <a:spLocks/>
          </p:cNvSpPr>
          <p:nvPr/>
        </p:nvSpPr>
        <p:spPr>
          <a:xfrm>
            <a:off x="1445918" y="1005449"/>
            <a:ext cx="2090954" cy="5301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04.</a:t>
            </a:r>
          </a:p>
        </p:txBody>
      </p:sp>
    </p:spTree>
    <p:extLst>
      <p:ext uri="{BB962C8B-B14F-4D97-AF65-F5344CB8AC3E}">
        <p14:creationId xmlns:p14="http://schemas.microsoft.com/office/powerpoint/2010/main" val="3480574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Rectangle&#10;&#10;Description automatically generated with low confidence">
            <a:extLst>
              <a:ext uri="{FF2B5EF4-FFF2-40B4-BE49-F238E27FC236}">
                <a16:creationId xmlns:a16="http://schemas.microsoft.com/office/drawing/2014/main" id="{38C411F4-5B33-D44F-8C9F-971D02B4C1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7592615" y="7279289"/>
            <a:ext cx="6084916" cy="4997930"/>
          </a:xfrm>
          <a:prstGeom prst="rect">
            <a:avLst/>
          </a:prstGeom>
        </p:spPr>
      </p:pic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00298D69-1563-1BEC-867C-A2435C5AEC1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01142" y="9571267"/>
            <a:ext cx="2797677" cy="2797677"/>
          </a:xfrm>
          <a:prstGeom prst="rect">
            <a:avLst/>
          </a:prstGeom>
        </p:spPr>
      </p:pic>
      <p:pic>
        <p:nvPicPr>
          <p:cNvPr id="26" name="Picture 25" descr="Rectangle&#10;&#10;Description automatically generated with low confidence">
            <a:extLst>
              <a:ext uri="{FF2B5EF4-FFF2-40B4-BE49-F238E27FC236}">
                <a16:creationId xmlns:a16="http://schemas.microsoft.com/office/drawing/2014/main" id="{B51CC551-F824-0E2F-4D64-BE3450EE05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1440630" y="1854900"/>
            <a:ext cx="6084916" cy="4997930"/>
          </a:xfrm>
          <a:prstGeom prst="rect">
            <a:avLst/>
          </a:prstGeom>
        </p:spPr>
      </p:pic>
      <p:pic>
        <p:nvPicPr>
          <p:cNvPr id="4" name="Picture 3" descr="Shape&#10;&#10;Description automatically generated with low confidence">
            <a:extLst>
              <a:ext uri="{FF2B5EF4-FFF2-40B4-BE49-F238E27FC236}">
                <a16:creationId xmlns:a16="http://schemas.microsoft.com/office/drawing/2014/main" id="{C6CAEFCC-5E85-5F66-9CB2-FFB00CC9E28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765"/>
          <a:stretch/>
        </p:blipFill>
        <p:spPr>
          <a:xfrm>
            <a:off x="14996969" y="4224153"/>
            <a:ext cx="2273889" cy="2834022"/>
          </a:xfrm>
          <a:prstGeom prst="rect">
            <a:avLst/>
          </a:prstGeom>
        </p:spPr>
      </p:pic>
      <p:pic>
        <p:nvPicPr>
          <p:cNvPr id="29" name="Picture 28" descr="Rectangle&#10;&#10;Description automatically generated with low confidence">
            <a:extLst>
              <a:ext uri="{FF2B5EF4-FFF2-40B4-BE49-F238E27FC236}">
                <a16:creationId xmlns:a16="http://schemas.microsoft.com/office/drawing/2014/main" id="{AC5A6625-D45E-7D47-C4BB-50BB734184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7592615" y="1841814"/>
            <a:ext cx="6084916" cy="4997930"/>
          </a:xfrm>
          <a:prstGeom prst="rect">
            <a:avLst/>
          </a:prstGeom>
        </p:spPr>
      </p:pic>
      <p:pic>
        <p:nvPicPr>
          <p:cNvPr id="30" name="Picture 29" descr="Rectangle&#10;&#10;Description automatically generated with low confidence">
            <a:extLst>
              <a:ext uri="{FF2B5EF4-FFF2-40B4-BE49-F238E27FC236}">
                <a16:creationId xmlns:a16="http://schemas.microsoft.com/office/drawing/2014/main" id="{FEB2B850-EAF0-9CB2-990C-754436E9FC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r="68516"/>
          <a:stretch/>
        </p:blipFill>
        <p:spPr>
          <a:xfrm>
            <a:off x="11440630" y="7292375"/>
            <a:ext cx="6084916" cy="499793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1062128" y="3127983"/>
            <a:ext cx="9897298" cy="20151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tx1"/>
              </a:solidFill>
            </a:endParaRPr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7ED708E-E571-D985-5405-ED27C32C1D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428" y="1106974"/>
            <a:ext cx="1805815" cy="11071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7C85B7-A2DD-381F-6AEB-DA9C3F6B30FA}"/>
              </a:ext>
            </a:extLst>
          </p:cNvPr>
          <p:cNvSpPr txBox="1"/>
          <p:nvPr/>
        </p:nvSpPr>
        <p:spPr>
          <a:xfrm>
            <a:off x="12707026" y="3963054"/>
            <a:ext cx="4351118" cy="1895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Product Lists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Quantities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Product info (dimensions, pictures, instructions)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7951A4-418A-0130-FE7F-375F66D84A47}"/>
              </a:ext>
            </a:extLst>
          </p:cNvPr>
          <p:cNvSpPr txBox="1"/>
          <p:nvPr/>
        </p:nvSpPr>
        <p:spPr>
          <a:xfrm>
            <a:off x="12753628" y="9294307"/>
            <a:ext cx="3628053" cy="1849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Central order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Store order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Sales Rep order</a:t>
            </a:r>
          </a:p>
          <a:p>
            <a:pPr lvl="1">
              <a:lnSpc>
                <a:spcPct val="150000"/>
              </a:lnSpc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CA65E2-037C-EAC5-B6E9-835CFA42359C}"/>
              </a:ext>
            </a:extLst>
          </p:cNvPr>
          <p:cNvSpPr txBox="1"/>
          <p:nvPr/>
        </p:nvSpPr>
        <p:spPr>
          <a:xfrm>
            <a:off x="18791942" y="3944261"/>
            <a:ext cx="2834022" cy="2311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Excel / PDF report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Realtime Tracking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Signal &amp; Issues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Pictures pre &amp; post</a:t>
            </a:r>
          </a:p>
          <a:p>
            <a:pPr lvl="1">
              <a:lnSpc>
                <a:spcPct val="150000"/>
              </a:lnSpc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253FAF-6C43-2985-8063-EB5E43C22284}"/>
              </a:ext>
            </a:extLst>
          </p:cNvPr>
          <p:cNvSpPr txBox="1"/>
          <p:nvPr/>
        </p:nvSpPr>
        <p:spPr>
          <a:xfrm>
            <a:off x="18791942" y="9026945"/>
            <a:ext cx="4128165" cy="21723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Outlets info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(s</a:t>
            </a:r>
            <a:r>
              <a:rPr lang="en-GB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tore manager, location, contact)</a:t>
            </a:r>
          </a:p>
          <a:p>
            <a:pPr lvl="1"/>
            <a:endParaRPr lang="en-GB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POSM data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(i</a:t>
            </a:r>
            <a:r>
              <a:rPr lang="en-GB" dirty="0">
                <a:solidFill>
                  <a:schemeClr val="bg1"/>
                </a:solidFill>
                <a:latin typeface="Poppins Light" panose="00000400000000000000" pitchFamily="2" charset="0"/>
                <a:cs typeface="Poppins Light" panose="00000400000000000000" pitchFamily="2" charset="0"/>
              </a:rPr>
              <a:t>nstallation, repairs, updates)</a:t>
            </a:r>
            <a:endParaRPr lang="en-US" dirty="0">
              <a:solidFill>
                <a:schemeClr val="bg1"/>
              </a:solidFill>
              <a:latin typeface="Poppins Light" panose="000004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1F1AA44-57B4-74EC-8035-602B1861E9FC}"/>
              </a:ext>
            </a:extLst>
          </p:cNvPr>
          <p:cNvSpPr/>
          <p:nvPr/>
        </p:nvSpPr>
        <p:spPr>
          <a:xfrm>
            <a:off x="1654175" y="4353865"/>
            <a:ext cx="853805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>
                <a:latin typeface="Poppins" panose="00000500000000000000" pitchFamily="2" charset="0"/>
                <a:cs typeface="Poppins" panose="00000500000000000000" pitchFamily="2" charset="0"/>
              </a:rPr>
              <a:t>Online </a:t>
            </a:r>
          </a:p>
          <a:p>
            <a:r>
              <a:rPr lang="en-US" sz="6000" dirty="0">
                <a:latin typeface="Poppins" panose="00000500000000000000" pitchFamily="2" charset="0"/>
                <a:cs typeface="Poppins" panose="00000500000000000000" pitchFamily="2" charset="0"/>
              </a:rPr>
              <a:t>Reporting tool</a:t>
            </a:r>
            <a:endParaRPr lang="LID4096" sz="6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ID" sz="8000" dirty="0">
                <a:solidFill>
                  <a:srgbClr val="000000"/>
                </a:solidFill>
                <a:latin typeface="Poppins Light" panose="00000400000000000000" pitchFamily="2" charset="0"/>
                <a:ea typeface="EB Garamond 12" panose="02020502060206020403" pitchFamily="18" charset="0"/>
                <a:cs typeface="Poppins Light" panose="00000400000000000000" pitchFamily="2" charset="0"/>
              </a:rPr>
              <a:t> </a:t>
            </a:r>
            <a:endParaRPr lang="en-ID" sz="8000" dirty="0">
              <a:latin typeface="Poppins Light" panose="00000400000000000000" pitchFamily="2" charset="0"/>
              <a:ea typeface="EB Garamond 12" panose="02020502060206020403" pitchFamily="18" charset="0"/>
              <a:cs typeface="Poppins Light" panose="00000400000000000000" pitchFamily="2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0D9C2B4-808B-0863-356D-83F93BA73C46}"/>
              </a:ext>
            </a:extLst>
          </p:cNvPr>
          <p:cNvSpPr/>
          <p:nvPr/>
        </p:nvSpPr>
        <p:spPr>
          <a:xfrm>
            <a:off x="1654175" y="7421198"/>
            <a:ext cx="7967395" cy="23570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online reporting tool facilitates efficient project and order management by providing real-time data and insights for reporting purposes, streamlining ordering processes, tracking project progress, monitoring inventory levels, and generating comprehensive reports for clients.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92797E-85E8-2FA5-CE20-6B9947031D6A}"/>
              </a:ext>
            </a:extLst>
          </p:cNvPr>
          <p:cNvSpPr txBox="1"/>
          <p:nvPr/>
        </p:nvSpPr>
        <p:spPr>
          <a:xfrm>
            <a:off x="1686188" y="6391165"/>
            <a:ext cx="7765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Poppins" panose="00000500000000000000" pitchFamily="2" charset="0"/>
                <a:cs typeface="Poppins" panose="00000500000000000000" pitchFamily="2" charset="0"/>
              </a:rPr>
              <a:t>Reporting tool for project management</a:t>
            </a:r>
            <a:endParaRPr lang="LID4096" sz="24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7F49528-4DBC-D163-8E1A-9BF360F09C9E}"/>
              </a:ext>
            </a:extLst>
          </p:cNvPr>
          <p:cNvSpPr txBox="1"/>
          <p:nvPr/>
        </p:nvSpPr>
        <p:spPr>
          <a:xfrm>
            <a:off x="12707026" y="2805692"/>
            <a:ext cx="39422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stock management</a:t>
            </a:r>
            <a:endParaRPr lang="LID4096" sz="3200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pic>
        <p:nvPicPr>
          <p:cNvPr id="37" name="Picture 36" descr="Shape, arrow&#10;&#10;Description automatically generated">
            <a:extLst>
              <a:ext uri="{FF2B5EF4-FFF2-40B4-BE49-F238E27FC236}">
                <a16:creationId xmlns:a16="http://schemas.microsoft.com/office/drawing/2014/main" id="{1E437F32-A9E0-066D-250C-C90DCFA247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187" y="2176428"/>
            <a:ext cx="809438" cy="1418407"/>
          </a:xfrm>
          <a:prstGeom prst="rect">
            <a:avLst/>
          </a:prstGeom>
        </p:spPr>
      </p:pic>
      <p:pic>
        <p:nvPicPr>
          <p:cNvPr id="39" name="Picture 38" descr="Shape, arrow&#10;&#10;Description automatically generated">
            <a:extLst>
              <a:ext uri="{FF2B5EF4-FFF2-40B4-BE49-F238E27FC236}">
                <a16:creationId xmlns:a16="http://schemas.microsoft.com/office/drawing/2014/main" id="{4EE2570F-4D0E-E651-BEF3-0DFC291271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3081" y="7679006"/>
            <a:ext cx="809438" cy="1418407"/>
          </a:xfrm>
          <a:prstGeom prst="rect">
            <a:avLst/>
          </a:prstGeom>
        </p:spPr>
      </p:pic>
      <p:pic>
        <p:nvPicPr>
          <p:cNvPr id="41" name="Picture 40" descr="Shape, arrow&#10;&#10;Description automatically generated">
            <a:extLst>
              <a:ext uri="{FF2B5EF4-FFF2-40B4-BE49-F238E27FC236}">
                <a16:creationId xmlns:a16="http://schemas.microsoft.com/office/drawing/2014/main" id="{70F71111-6BB8-8C16-8C28-17A531888B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2677" y="2156023"/>
            <a:ext cx="809438" cy="1418407"/>
          </a:xfrm>
          <a:prstGeom prst="rect">
            <a:avLst/>
          </a:prstGeom>
        </p:spPr>
      </p:pic>
      <p:pic>
        <p:nvPicPr>
          <p:cNvPr id="42" name="Picture 41" descr="Shape, arrow&#10;&#10;Description automatically generated">
            <a:extLst>
              <a:ext uri="{FF2B5EF4-FFF2-40B4-BE49-F238E27FC236}">
                <a16:creationId xmlns:a16="http://schemas.microsoft.com/office/drawing/2014/main" id="{2552A6A6-B1B1-C524-432D-DAA9C39A86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5793" y="7592508"/>
            <a:ext cx="809438" cy="1418407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3178C751-5CF7-02F0-8BB6-B8F9BDB9B502}"/>
              </a:ext>
            </a:extLst>
          </p:cNvPr>
          <p:cNvSpPr txBox="1"/>
          <p:nvPr/>
        </p:nvSpPr>
        <p:spPr>
          <a:xfrm>
            <a:off x="12707026" y="7949727"/>
            <a:ext cx="39422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order management</a:t>
            </a:r>
            <a:endParaRPr lang="LID4096" sz="3200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E2162B2-F249-267E-967C-C9ED610CD33F}"/>
              </a:ext>
            </a:extLst>
          </p:cNvPr>
          <p:cNvSpPr txBox="1"/>
          <p:nvPr/>
        </p:nvSpPr>
        <p:spPr>
          <a:xfrm>
            <a:off x="18791942" y="8002625"/>
            <a:ext cx="39422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data info</a:t>
            </a:r>
            <a:endParaRPr lang="LID4096" sz="3200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DEBDBF2-2E8C-522C-598A-9E78780AFB55}"/>
              </a:ext>
            </a:extLst>
          </p:cNvPr>
          <p:cNvSpPr txBox="1"/>
          <p:nvPr/>
        </p:nvSpPr>
        <p:spPr>
          <a:xfrm>
            <a:off x="18791942" y="2852381"/>
            <a:ext cx="39422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installations</a:t>
            </a:r>
            <a:endParaRPr lang="LID4096" sz="3200" dirty="0">
              <a:solidFill>
                <a:schemeClr val="bg1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pic>
        <p:nvPicPr>
          <p:cNvPr id="6" name="Picture 5" descr="Shape&#10;&#10;Description automatically generated with low confidence">
            <a:extLst>
              <a:ext uri="{FF2B5EF4-FFF2-40B4-BE49-F238E27FC236}">
                <a16:creationId xmlns:a16="http://schemas.microsoft.com/office/drawing/2014/main" id="{D966CB29-B35B-C2FB-FE07-E6B6BCA26CC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8172" y="9427428"/>
            <a:ext cx="2693958" cy="2693958"/>
          </a:xfrm>
          <a:prstGeom prst="rect">
            <a:avLst/>
          </a:prstGeom>
        </p:spPr>
      </p:pic>
      <p:pic>
        <p:nvPicPr>
          <p:cNvPr id="14" name="Picture 13" descr="Shape&#10;&#10;Description automatically generated with low confidence">
            <a:extLst>
              <a:ext uri="{FF2B5EF4-FFF2-40B4-BE49-F238E27FC236}">
                <a16:creationId xmlns:a16="http://schemas.microsoft.com/office/drawing/2014/main" id="{106B8C68-B5B2-9B37-0B49-8D5FAA6C486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425"/>
          <a:stretch/>
        </p:blipFill>
        <p:spPr>
          <a:xfrm>
            <a:off x="20884347" y="4107531"/>
            <a:ext cx="2532775" cy="3067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22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20F8537-6585-DF4C-F3E2-45A5859AD762}"/>
              </a:ext>
            </a:extLst>
          </p:cNvPr>
          <p:cNvSpPr/>
          <p:nvPr/>
        </p:nvSpPr>
        <p:spPr>
          <a:xfrm>
            <a:off x="1613553" y="7926737"/>
            <a:ext cx="853805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>
                <a:latin typeface="Poppins" panose="00000500000000000000" pitchFamily="2" charset="0"/>
                <a:cs typeface="Poppins" panose="00000500000000000000" pitchFamily="2" charset="0"/>
              </a:rPr>
              <a:t>Reporting tool</a:t>
            </a:r>
            <a:endParaRPr lang="en-ID" sz="6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ID" sz="6000" dirty="0">
                <a:latin typeface="Poppins" panose="00000500000000000000" pitchFamily="2" charset="0"/>
                <a:cs typeface="Poppins" panose="00000500000000000000" pitchFamily="2" charset="0"/>
              </a:rPr>
              <a:t>example</a:t>
            </a:r>
            <a:endParaRPr lang="LID4096" sz="60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707EEC-86CD-7497-7321-CFE4CEC480AC}"/>
              </a:ext>
            </a:extLst>
          </p:cNvPr>
          <p:cNvSpPr/>
          <p:nvPr/>
        </p:nvSpPr>
        <p:spPr>
          <a:xfrm>
            <a:off x="1613552" y="9989973"/>
            <a:ext cx="7680759" cy="18953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reporting tool allows for efficient management of projects and orders by providing real-time data and insights, including visual documentation with photos of before and after the repair or installation process.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BC3F8D-2D58-6554-2D30-CD2B819C54E3}"/>
              </a:ext>
            </a:extLst>
          </p:cNvPr>
          <p:cNvSpPr/>
          <p:nvPr/>
        </p:nvSpPr>
        <p:spPr>
          <a:xfrm>
            <a:off x="1613553" y="870795"/>
            <a:ext cx="853805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>
                <a:latin typeface="Poppins" panose="00000500000000000000" pitchFamily="2" charset="0"/>
                <a:cs typeface="Poppins" panose="00000500000000000000" pitchFamily="2" charset="0"/>
              </a:rPr>
              <a:t>Data Info</a:t>
            </a:r>
          </a:p>
          <a:p>
            <a:r>
              <a:rPr lang="en-US" sz="6000" dirty="0">
                <a:latin typeface="Poppins" panose="00000500000000000000" pitchFamily="2" charset="0"/>
                <a:cs typeface="Poppins" panose="00000500000000000000" pitchFamily="2" charset="0"/>
              </a:rPr>
              <a:t>example  </a:t>
            </a:r>
            <a:endParaRPr lang="LID4096" sz="60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8" name="Picture 7" descr="Rectangle&#10;&#10;Description automatically generated with low confidence">
            <a:extLst>
              <a:ext uri="{FF2B5EF4-FFF2-40B4-BE49-F238E27FC236}">
                <a16:creationId xmlns:a16="http://schemas.microsoft.com/office/drawing/2014/main" id="{A01E26D5-1A23-DCE3-012D-25B1094A5F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t="-1" r="68516" b="36935"/>
          <a:stretch/>
        </p:blipFill>
        <p:spPr>
          <a:xfrm>
            <a:off x="12250068" y="0"/>
            <a:ext cx="12789802" cy="6625060"/>
          </a:xfrm>
          <a:prstGeom prst="rect">
            <a:avLst/>
          </a:prstGeom>
        </p:spPr>
      </p:pic>
      <p:pic>
        <p:nvPicPr>
          <p:cNvPr id="9" name="Picture 8" descr="Shape, arrow&#10;&#10;Description automatically generated">
            <a:extLst>
              <a:ext uri="{FF2B5EF4-FFF2-40B4-BE49-F238E27FC236}">
                <a16:creationId xmlns:a16="http://schemas.microsoft.com/office/drawing/2014/main" id="{261C98EB-4C6A-5A86-133D-1432F69D2B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9625" y="344404"/>
            <a:ext cx="809438" cy="1418407"/>
          </a:xfrm>
          <a:prstGeom prst="rect">
            <a:avLst/>
          </a:prstGeom>
        </p:spPr>
      </p:pic>
      <p:pic>
        <p:nvPicPr>
          <p:cNvPr id="18" name="Picture 17" descr="Rectangle&#10;&#10;Description automatically generated with low confidence">
            <a:extLst>
              <a:ext uri="{FF2B5EF4-FFF2-40B4-BE49-F238E27FC236}">
                <a16:creationId xmlns:a16="http://schemas.microsoft.com/office/drawing/2014/main" id="{565B6DC6-395E-43B8-2755-F393BED9CA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9" t="-1" r="68516" b="36935"/>
          <a:stretch/>
        </p:blipFill>
        <p:spPr>
          <a:xfrm>
            <a:off x="12250068" y="7054428"/>
            <a:ext cx="12789802" cy="6625060"/>
          </a:xfrm>
          <a:prstGeom prst="rect">
            <a:avLst/>
          </a:prstGeom>
        </p:spPr>
      </p:pic>
      <p:pic>
        <p:nvPicPr>
          <p:cNvPr id="19" name="Picture 18" descr="Shape, arrow&#10;&#10;Description automatically generated">
            <a:extLst>
              <a:ext uri="{FF2B5EF4-FFF2-40B4-BE49-F238E27FC236}">
                <a16:creationId xmlns:a16="http://schemas.microsoft.com/office/drawing/2014/main" id="{12130397-A03E-92B0-FC36-40D2D4A3DD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9625" y="7388313"/>
            <a:ext cx="809438" cy="1418407"/>
          </a:xfrm>
          <a:prstGeom prst="rect">
            <a:avLst/>
          </a:prstGeom>
        </p:spPr>
      </p:pic>
      <p:pic>
        <p:nvPicPr>
          <p:cNvPr id="20" name="Picture 1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73D7AAE-36B4-CC50-E470-DBE7B1571B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7886" y="7469074"/>
            <a:ext cx="6528879" cy="5795768"/>
          </a:xfrm>
          <a:prstGeom prst="rect">
            <a:avLst/>
          </a:prstGeom>
        </p:spPr>
      </p:pic>
      <p:pic>
        <p:nvPicPr>
          <p:cNvPr id="2" name="Picture 1" descr="Logo&#10;&#10;Description automatically generated">
            <a:extLst>
              <a:ext uri="{FF2B5EF4-FFF2-40B4-BE49-F238E27FC236}">
                <a16:creationId xmlns:a16="http://schemas.microsoft.com/office/drawing/2014/main" id="{E772C5B1-4206-BE12-B36D-2FE4BD52AE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4592" y="7780710"/>
            <a:ext cx="1033420" cy="63361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F41BDD0A-2A16-53A7-3C33-775072C39363}"/>
              </a:ext>
            </a:extLst>
          </p:cNvPr>
          <p:cNvSpPr/>
          <p:nvPr/>
        </p:nvSpPr>
        <p:spPr>
          <a:xfrm>
            <a:off x="1613552" y="2934031"/>
            <a:ext cx="7327120" cy="23570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The data set provides information on the retail outlets of a company, including details on the store manager and location. Additionally, it includes accurate data regarding all installations, repairs, and updates made to the POSM (point of sale material) in each outlet.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70EEFAB-78E5-6299-DCCB-C3CB59D115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06371" y="1042153"/>
            <a:ext cx="9601294" cy="4722154"/>
          </a:xfrm>
          <a:prstGeom prst="rect">
            <a:avLst/>
          </a:prstGeom>
        </p:spPr>
      </p:pic>
      <p:pic>
        <p:nvPicPr>
          <p:cNvPr id="21" name="Picture 20" descr="Logo&#10;&#10;Description automatically generated">
            <a:extLst>
              <a:ext uri="{FF2B5EF4-FFF2-40B4-BE49-F238E27FC236}">
                <a16:creationId xmlns:a16="http://schemas.microsoft.com/office/drawing/2014/main" id="{A242EA88-8D09-FA1A-67DC-B454CCCC91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20198" y="1834579"/>
            <a:ext cx="890997" cy="546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866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group of logos on a white background&#10;&#10;Description automatically generated">
            <a:extLst>
              <a:ext uri="{FF2B5EF4-FFF2-40B4-BE49-F238E27FC236}">
                <a16:creationId xmlns:a16="http://schemas.microsoft.com/office/drawing/2014/main" id="{02FD07F1-5722-6D03-B2A9-15C271B3DB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1831"/>
            <a:ext cx="24479250" cy="1376957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B3A7E6C-0E7D-4F05-A623-3FEA442A41ED}"/>
              </a:ext>
            </a:extLst>
          </p:cNvPr>
          <p:cNvSpPr/>
          <p:nvPr/>
        </p:nvSpPr>
        <p:spPr>
          <a:xfrm>
            <a:off x="1213162" y="6099958"/>
            <a:ext cx="802622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9600" dirty="0">
                <a:solidFill>
                  <a:schemeClr val="bg1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Partners</a:t>
            </a:r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72E9C388-D4EC-8A24-7D48-63FF6F7464E0}"/>
              </a:ext>
            </a:extLst>
          </p:cNvPr>
          <p:cNvSpPr txBox="1">
            <a:spLocks/>
          </p:cNvSpPr>
          <p:nvPr/>
        </p:nvSpPr>
        <p:spPr>
          <a:xfrm>
            <a:off x="1445918" y="1005449"/>
            <a:ext cx="2090954" cy="5301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bg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05.</a:t>
            </a:r>
          </a:p>
        </p:txBody>
      </p:sp>
    </p:spTree>
    <p:extLst>
      <p:ext uri="{BB962C8B-B14F-4D97-AF65-F5344CB8AC3E}">
        <p14:creationId xmlns:p14="http://schemas.microsoft.com/office/powerpoint/2010/main" val="1986525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1062128" y="3127983"/>
            <a:ext cx="9897298" cy="20151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tx1"/>
              </a:solidFill>
            </a:endParaRPr>
          </a:p>
        </p:txBody>
      </p:sp>
      <p:pic>
        <p:nvPicPr>
          <p:cNvPr id="3" name="Picture 2" descr="A picture containing text, tree, sign&#10;&#10;Description automatically generated">
            <a:extLst>
              <a:ext uri="{FF2B5EF4-FFF2-40B4-BE49-F238E27FC236}">
                <a16:creationId xmlns:a16="http://schemas.microsoft.com/office/drawing/2014/main" id="{C6C37246-F6CF-1397-3A90-4231A85452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4"/>
          <a:stretch/>
        </p:blipFill>
        <p:spPr>
          <a:xfrm>
            <a:off x="0" y="-1"/>
            <a:ext cx="24479250" cy="136794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976125-E3A4-1654-F624-F6A5786DECBC}"/>
              </a:ext>
            </a:extLst>
          </p:cNvPr>
          <p:cNvSpPr txBox="1">
            <a:spLocks/>
          </p:cNvSpPr>
          <p:nvPr/>
        </p:nvSpPr>
        <p:spPr>
          <a:xfrm>
            <a:off x="1216838" y="625389"/>
            <a:ext cx="2090954" cy="5301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06.</a:t>
            </a:r>
          </a:p>
        </p:txBody>
      </p:sp>
    </p:spTree>
    <p:extLst>
      <p:ext uri="{BB962C8B-B14F-4D97-AF65-F5344CB8AC3E}">
        <p14:creationId xmlns:p14="http://schemas.microsoft.com/office/powerpoint/2010/main" val="1427017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1062128" y="3127983"/>
            <a:ext cx="9897298" cy="20151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085B7D-79DE-EE81-7D55-639321C6FEDC}"/>
              </a:ext>
            </a:extLst>
          </p:cNvPr>
          <p:cNvSpPr/>
          <p:nvPr/>
        </p:nvSpPr>
        <p:spPr>
          <a:xfrm>
            <a:off x="2874151" y="2404120"/>
            <a:ext cx="853805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80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More planet</a:t>
            </a:r>
          </a:p>
          <a:p>
            <a:r>
              <a:rPr lang="en-ID" sz="80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Less waste.</a:t>
            </a:r>
            <a:endParaRPr lang="en-ID" sz="8000" dirty="0">
              <a:latin typeface="Poppins Medium" panose="00000600000000000000" pitchFamily="2" charset="0"/>
              <a:ea typeface="EB Garamond 12" panose="02020502060206020403" pitchFamily="18" charset="0"/>
              <a:cs typeface="Poppins Medium" panose="00000600000000000000" pitchFamily="2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41FAE10-31AE-3132-6D77-E60F141B412C}"/>
              </a:ext>
            </a:extLst>
          </p:cNvPr>
          <p:cNvSpPr txBox="1">
            <a:spLocks/>
          </p:cNvSpPr>
          <p:nvPr/>
        </p:nvSpPr>
        <p:spPr>
          <a:xfrm>
            <a:off x="2874151" y="6751214"/>
            <a:ext cx="6338099" cy="1074741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2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Re-Duce</a:t>
            </a:r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:</a:t>
            </a:r>
            <a:r>
              <a:rPr lang="en-US" sz="32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 </a:t>
            </a:r>
            <a:br>
              <a:rPr lang="en-US" sz="32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By always investing in cutting edge technology, we significantly reduce scrap and improve efficiency.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ADD90C3-E294-753A-EC8F-1A85589F9FC8}"/>
              </a:ext>
            </a:extLst>
          </p:cNvPr>
          <p:cNvSpPr txBox="1">
            <a:spLocks/>
          </p:cNvSpPr>
          <p:nvPr/>
        </p:nvSpPr>
        <p:spPr>
          <a:xfrm>
            <a:off x="2874151" y="8170377"/>
            <a:ext cx="7085393" cy="138772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Re-Cycle: </a:t>
            </a:r>
            <a:b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</a:br>
            <a: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Engineering displays that can be easily disassembled and recycled. Always ensuring to use sustainable materials.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E87DB06-5ECD-4D50-6FE5-B62E97A46B18}"/>
              </a:ext>
            </a:extLst>
          </p:cNvPr>
          <p:cNvSpPr txBox="1">
            <a:spLocks/>
          </p:cNvSpPr>
          <p:nvPr/>
        </p:nvSpPr>
        <p:spPr>
          <a:xfrm>
            <a:off x="2874151" y="9789568"/>
            <a:ext cx="6566411" cy="109673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Re-Peat: </a:t>
            </a:r>
            <a:b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</a:br>
            <a: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Plant new trees and create eco projects for our community and give back to the environment. </a:t>
            </a:r>
          </a:p>
        </p:txBody>
      </p:sp>
      <p:pic>
        <p:nvPicPr>
          <p:cNvPr id="2" name="Online Media 1">
            <a:hlinkClick r:id="" action="ppaction://media"/>
            <a:extLst>
              <a:ext uri="{FF2B5EF4-FFF2-40B4-BE49-F238E27FC236}">
                <a16:creationId xmlns:a16="http://schemas.microsoft.com/office/drawing/2014/main" id="{F72A1DE7-85B8-24B3-3755-19CC81665BD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75297" y="4049486"/>
            <a:ext cx="11165492" cy="628059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1690796-9860-6167-FDBD-6660FE6791B3}"/>
              </a:ext>
            </a:extLst>
          </p:cNvPr>
          <p:cNvSpPr txBox="1">
            <a:spLocks/>
          </p:cNvSpPr>
          <p:nvPr/>
        </p:nvSpPr>
        <p:spPr>
          <a:xfrm>
            <a:off x="2874151" y="5239888"/>
            <a:ext cx="6949470" cy="151132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2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Re-Use</a:t>
            </a:r>
            <a:r>
              <a:rPr lang="en-US" sz="2000" dirty="0">
                <a:latin typeface="Poppins" panose="00000800000000000000" pitchFamily="50" charset="0"/>
                <a:ea typeface="Inter Medium" panose="02000603000000020004" pitchFamily="50" charset="0"/>
                <a:cs typeface="Poppins" panose="00000800000000000000" pitchFamily="50" charset="0"/>
              </a:rPr>
              <a:t>:</a:t>
            </a:r>
            <a:r>
              <a:rPr lang="en-US" sz="32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  <a:t> </a:t>
            </a:r>
            <a:br>
              <a:rPr lang="en-US" sz="3200" dirty="0">
                <a:latin typeface="Poppins Medium" panose="00000600000000000000" pitchFamily="50" charset="0"/>
                <a:ea typeface="Inter Medium" panose="02000603000000020004" pitchFamily="50" charset="0"/>
                <a:cs typeface="Poppins Medium" panose="00000600000000000000" pitchFamily="50" charset="0"/>
              </a:rPr>
            </a:br>
            <a:r>
              <a:rPr lang="en-US" sz="20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Designing versatile and easily adaptable displays with longer life and use with any future products.</a:t>
            </a:r>
          </a:p>
          <a:p>
            <a:endParaRPr lang="en-US" sz="2000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569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1227025" y="5528743"/>
            <a:ext cx="7905135" cy="183533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11800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3A7E6C-0E7D-4F05-A623-3FEA442A41ED}"/>
              </a:ext>
            </a:extLst>
          </p:cNvPr>
          <p:cNvSpPr/>
          <p:nvPr/>
        </p:nvSpPr>
        <p:spPr>
          <a:xfrm>
            <a:off x="2491395" y="3351476"/>
            <a:ext cx="853805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8000" dirty="0">
                <a:solidFill>
                  <a:srgbClr val="000000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Certifications</a:t>
            </a:r>
            <a:r>
              <a:rPr lang="en-ID" sz="8000" dirty="0">
                <a:solidFill>
                  <a:srgbClr val="000000"/>
                </a:solidFill>
                <a:latin typeface="Poppins Light" panose="00000400000000000000" pitchFamily="2" charset="0"/>
                <a:ea typeface="EB Garamond 12" panose="02020502060206020403" pitchFamily="18" charset="0"/>
                <a:cs typeface="Poppins Light" panose="00000400000000000000" pitchFamily="2" charset="0"/>
              </a:rPr>
              <a:t> </a:t>
            </a:r>
            <a:endParaRPr lang="en-ID" sz="8000" dirty="0">
              <a:latin typeface="Poppins Light" panose="00000400000000000000" pitchFamily="2" charset="0"/>
              <a:ea typeface="EB Garamond 12" panose="02020502060206020403" pitchFamily="18" charset="0"/>
              <a:cs typeface="Poppins Light" panose="00000400000000000000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0455C41-BF94-4088-AF64-50F24C998AF9}"/>
              </a:ext>
            </a:extLst>
          </p:cNvPr>
          <p:cNvSpPr/>
          <p:nvPr/>
        </p:nvSpPr>
        <p:spPr>
          <a:xfrm>
            <a:off x="2491395" y="4674915"/>
            <a:ext cx="9692019" cy="4304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chemeClr val="tx2">
                    <a:lumMod val="50000"/>
                  </a:schemeClr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ISO the International Organization for Standardization.</a:t>
            </a:r>
          </a:p>
          <a:p>
            <a:pPr>
              <a:lnSpc>
                <a:spcPct val="150000"/>
              </a:lnSpc>
            </a:pPr>
            <a:endParaRPr lang="en-US" sz="2400" dirty="0">
              <a:solidFill>
                <a:schemeClr val="tx2">
                  <a:lumMod val="50000"/>
                </a:schemeClr>
              </a:solidFill>
              <a:latin typeface="Poppins Medium" panose="00000600000000000000" pitchFamily="50" charset="0"/>
              <a:ea typeface="Open Sans" panose="020B0606030504020204" pitchFamily="34" charset="0"/>
              <a:cs typeface="Poppins Medium" panose="00000600000000000000" pitchFamily="50" charset="0"/>
            </a:endParaRPr>
          </a:p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9001 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Sets out the criteria for a quality management system </a:t>
            </a:r>
          </a:p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14001 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Sets out the criteria for an environmental management system</a:t>
            </a:r>
          </a:p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45001:2018 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Occupational health and safety (OH&amp;S) management system</a:t>
            </a:r>
          </a:p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20400 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Integrating sustainability within procurement.</a:t>
            </a:r>
          </a:p>
          <a:p>
            <a:pPr>
              <a:lnSpc>
                <a:spcPct val="200000"/>
              </a:lnSpc>
            </a:pP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Medium" panose="00000600000000000000" pitchFamily="50" charset="0"/>
                <a:ea typeface="Open Sans" panose="020B0606030504020204" pitchFamily="34" charset="0"/>
                <a:cs typeface="Poppins Medium" panose="00000600000000000000" pitchFamily="50" charset="0"/>
              </a:rPr>
              <a:t>ISO 26000 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  <a:latin typeface="Poppins Light" panose="020B0502040204020203" pitchFamily="2" charset="0"/>
                <a:ea typeface="Open Sans" panose="020B0606030504020204" pitchFamily="34" charset="0"/>
                <a:cs typeface="Poppins Light" panose="020B0502040204020203" pitchFamily="2" charset="0"/>
              </a:rPr>
              <a:t>Organization’s commitment to sustainability and its overall performance.</a:t>
            </a:r>
          </a:p>
          <a:p>
            <a:pPr>
              <a:lnSpc>
                <a:spcPct val="150000"/>
              </a:lnSpc>
            </a:pPr>
            <a:endParaRPr lang="en-US" sz="1600" dirty="0">
              <a:solidFill>
                <a:schemeClr val="tx2">
                  <a:lumMod val="50000"/>
                </a:schemeClr>
              </a:solidFill>
              <a:latin typeface="Poppins Light" panose="020B0502040204020203" pitchFamily="2" charset="0"/>
              <a:ea typeface="Open Sans" panose="020B0606030504020204" pitchFamily="34" charset="0"/>
              <a:cs typeface="Poppins Light" panose="020B0502040204020203" pitchFamily="2" charset="0"/>
            </a:endParaRPr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72E9C388-D4EC-8A24-7D48-63FF6F7464E0}"/>
              </a:ext>
            </a:extLst>
          </p:cNvPr>
          <p:cNvSpPr txBox="1">
            <a:spLocks/>
          </p:cNvSpPr>
          <p:nvPr/>
        </p:nvSpPr>
        <p:spPr>
          <a:xfrm>
            <a:off x="1445918" y="1005449"/>
            <a:ext cx="2090954" cy="5301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07.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2CA04E3-C8CC-C7E9-8B95-3146D618B2F3}"/>
              </a:ext>
            </a:extLst>
          </p:cNvPr>
          <p:cNvGrpSpPr/>
          <p:nvPr/>
        </p:nvGrpSpPr>
        <p:grpSpPr>
          <a:xfrm>
            <a:off x="14498109" y="4860945"/>
            <a:ext cx="6854367" cy="3957598"/>
            <a:chOff x="14769957" y="4784737"/>
            <a:chExt cx="6058201" cy="3497905"/>
          </a:xfrm>
        </p:grpSpPr>
        <p:pic>
          <p:nvPicPr>
            <p:cNvPr id="2" name="Picture 4" descr="CDP Worldwide Climate Change Organization Sustainability, 60% OFF">
              <a:extLst>
                <a:ext uri="{FF2B5EF4-FFF2-40B4-BE49-F238E27FC236}">
                  <a16:creationId xmlns:a16="http://schemas.microsoft.com/office/drawing/2014/main" id="{C101087C-D0B5-89E5-CBA7-D87DB86F14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98761" y="4990494"/>
              <a:ext cx="1952368" cy="6865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3" descr="A picture containing graphical user interface&#10;&#10;Description automatically generated">
              <a:extLst>
                <a:ext uri="{FF2B5EF4-FFF2-40B4-BE49-F238E27FC236}">
                  <a16:creationId xmlns:a16="http://schemas.microsoft.com/office/drawing/2014/main" id="{16DEC72F-E9E5-AAF0-B386-8AAD3890432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106" r="43921"/>
            <a:stretch/>
          </p:blipFill>
          <p:spPr>
            <a:xfrm>
              <a:off x="14769957" y="6116181"/>
              <a:ext cx="1808442" cy="2118746"/>
            </a:xfrm>
            <a:prstGeom prst="rect">
              <a:avLst/>
            </a:prstGeom>
          </p:spPr>
        </p:pic>
        <p:pic>
          <p:nvPicPr>
            <p:cNvPr id="5" name="Picture 4" descr="A picture containing graphical user interface&#10;&#10;Description automatically generated">
              <a:extLst>
                <a:ext uri="{FF2B5EF4-FFF2-40B4-BE49-F238E27FC236}">
                  <a16:creationId xmlns:a16="http://schemas.microsoft.com/office/drawing/2014/main" id="{FFE9D9FE-D4B2-BDC0-571E-9DB152D032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71" r="61448"/>
            <a:stretch/>
          </p:blipFill>
          <p:spPr>
            <a:xfrm>
              <a:off x="19201067" y="4784737"/>
              <a:ext cx="1445740" cy="1488010"/>
            </a:xfrm>
            <a:prstGeom prst="rect">
              <a:avLst/>
            </a:prstGeom>
          </p:spPr>
        </p:pic>
        <p:pic>
          <p:nvPicPr>
            <p:cNvPr id="8" name="Picture 7" descr="A picture containing graphical user interface&#10;&#10;Description automatically generated">
              <a:extLst>
                <a:ext uri="{FF2B5EF4-FFF2-40B4-BE49-F238E27FC236}">
                  <a16:creationId xmlns:a16="http://schemas.microsoft.com/office/drawing/2014/main" id="{159739D2-69CC-CA7A-B249-FEBA9749B81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079" r="17625"/>
            <a:stretch/>
          </p:blipFill>
          <p:spPr>
            <a:xfrm>
              <a:off x="16578399" y="6340808"/>
              <a:ext cx="2345973" cy="1669491"/>
            </a:xfrm>
            <a:prstGeom prst="rect">
              <a:avLst/>
            </a:prstGeom>
          </p:spPr>
        </p:pic>
        <p:pic>
          <p:nvPicPr>
            <p:cNvPr id="9" name="Picture 8" descr="A picture containing graphical user interface&#10;&#10;Description automatically generated">
              <a:extLst>
                <a:ext uri="{FF2B5EF4-FFF2-40B4-BE49-F238E27FC236}">
                  <a16:creationId xmlns:a16="http://schemas.microsoft.com/office/drawing/2014/main" id="{338408EF-D294-620E-DD50-498C88D64C3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375"/>
            <a:stretch/>
          </p:blipFill>
          <p:spPr>
            <a:xfrm>
              <a:off x="19019716" y="6362568"/>
              <a:ext cx="1808442" cy="1920074"/>
            </a:xfrm>
            <a:prstGeom prst="rect">
              <a:avLst/>
            </a:prstGeom>
          </p:spPr>
        </p:pic>
        <p:pic>
          <p:nvPicPr>
            <p:cNvPr id="10" name="Picture 9" descr="A picture containing graphical user interface&#10;&#10;Description automatically generated">
              <a:extLst>
                <a:ext uri="{FF2B5EF4-FFF2-40B4-BE49-F238E27FC236}">
                  <a16:creationId xmlns:a16="http://schemas.microsoft.com/office/drawing/2014/main" id="{19D9A092-9B2A-2485-8A84-BEFB8684B86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1352"/>
            <a:stretch/>
          </p:blipFill>
          <p:spPr>
            <a:xfrm>
              <a:off x="17323858" y="4784737"/>
              <a:ext cx="1482810" cy="14880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8844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91F6347-2C81-2795-3DB9-3FE6A214DB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89109" y="-312238"/>
            <a:ext cx="24590461" cy="1639364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6B32884-732E-4A3B-A830-976FB9E3AFD9}"/>
              </a:ext>
            </a:extLst>
          </p:cNvPr>
          <p:cNvSpPr/>
          <p:nvPr/>
        </p:nvSpPr>
        <p:spPr>
          <a:xfrm>
            <a:off x="1062128" y="3127983"/>
            <a:ext cx="9897298" cy="20151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schemeClr val="tx1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761FDC6-AB99-20D9-CA56-71DDF0DDA8AC}"/>
              </a:ext>
            </a:extLst>
          </p:cNvPr>
          <p:cNvSpPr txBox="1">
            <a:spLocks/>
          </p:cNvSpPr>
          <p:nvPr/>
        </p:nvSpPr>
        <p:spPr>
          <a:xfrm>
            <a:off x="1445918" y="1005449"/>
            <a:ext cx="2090954" cy="5301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bg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08.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80066E5-0FA4-A753-F128-636CE10E3DF7}"/>
              </a:ext>
            </a:extLst>
          </p:cNvPr>
          <p:cNvSpPr/>
          <p:nvPr/>
        </p:nvSpPr>
        <p:spPr>
          <a:xfrm>
            <a:off x="1445918" y="3123849"/>
            <a:ext cx="7933161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13800" dirty="0">
                <a:solidFill>
                  <a:schemeClr val="bg1"/>
                </a:solidFill>
                <a:latin typeface="Poppins SemiBold" panose="00000700000000000000" pitchFamily="2" charset="0"/>
                <a:ea typeface="EB Garamond 12" panose="02020502060206020403" pitchFamily="18" charset="0"/>
                <a:cs typeface="Poppins SemiBold" panose="00000700000000000000" pitchFamily="2" charset="0"/>
              </a:rPr>
              <a:t>Portfolio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6003-0705-D66E-D9B4-5D394360EEB3}"/>
              </a:ext>
            </a:extLst>
          </p:cNvPr>
          <p:cNvSpPr/>
          <p:nvPr/>
        </p:nvSpPr>
        <p:spPr>
          <a:xfrm>
            <a:off x="2044202" y="5804238"/>
            <a:ext cx="793316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4000" dirty="0">
                <a:solidFill>
                  <a:schemeClr val="bg1"/>
                </a:solidFill>
                <a:latin typeface="Poppins" panose="00000500000000000000" pitchFamily="2" charset="0"/>
                <a:ea typeface="EB Garamond 12" panose="02020502060206020403" pitchFamily="18" charset="0"/>
                <a:cs typeface="Poppins" panose="00000500000000000000" pitchFamily="2" charset="0"/>
              </a:rPr>
              <a:t>Shop In Shop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722EE6-53CB-0A98-B1C1-CB3874EA3396}"/>
              </a:ext>
            </a:extLst>
          </p:cNvPr>
          <p:cNvSpPr/>
          <p:nvPr/>
        </p:nvSpPr>
        <p:spPr>
          <a:xfrm>
            <a:off x="2044205" y="7691447"/>
            <a:ext cx="793316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4000" dirty="0">
                <a:solidFill>
                  <a:schemeClr val="bg1"/>
                </a:solidFill>
                <a:latin typeface="Poppins" panose="00000500000000000000" pitchFamily="2" charset="0"/>
                <a:ea typeface="EB Garamond 12" panose="02020502060206020403" pitchFamily="18" charset="0"/>
                <a:cs typeface="Poppins" panose="00000500000000000000" pitchFamily="2" charset="0"/>
              </a:rPr>
              <a:t>Store display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12936D-C3B2-E48B-7CD7-2423AAB48296}"/>
              </a:ext>
            </a:extLst>
          </p:cNvPr>
          <p:cNvSpPr/>
          <p:nvPr/>
        </p:nvSpPr>
        <p:spPr>
          <a:xfrm>
            <a:off x="2044204" y="9770679"/>
            <a:ext cx="793316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4000" dirty="0">
                <a:solidFill>
                  <a:schemeClr val="bg1"/>
                </a:solidFill>
                <a:latin typeface="Poppins" panose="00000500000000000000" pitchFamily="2" charset="0"/>
                <a:ea typeface="EB Garamond 12" panose="02020502060206020403" pitchFamily="18" charset="0"/>
                <a:cs typeface="Poppins" panose="00000500000000000000" pitchFamily="2" charset="0"/>
              </a:rPr>
              <a:t>RRP Displays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F06C18-28CA-783A-A13A-A7817FBDA146}"/>
              </a:ext>
            </a:extLst>
          </p:cNvPr>
          <p:cNvSpPr/>
          <p:nvPr/>
        </p:nvSpPr>
        <p:spPr>
          <a:xfrm>
            <a:off x="2044197" y="6460953"/>
            <a:ext cx="793316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Unique retail concept where a designated section or space within a larger store is dedicated to a specific brand or product line.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F91AF12-DFC3-6405-8586-FC3A66BE4412}"/>
              </a:ext>
            </a:extLst>
          </p:cNvPr>
          <p:cNvSpPr/>
          <p:nvPr/>
        </p:nvSpPr>
        <p:spPr>
          <a:xfrm>
            <a:off x="2044204" y="8399333"/>
            <a:ext cx="793316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Visually striking displays that stand out among crowded stores and become instantly recognizable. </a:t>
            </a:r>
            <a:endParaRPr lang="en-GB" altLang="en-US" dirty="0">
              <a:solidFill>
                <a:schemeClr val="bg1"/>
              </a:solidFill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A0C55B4-7B9E-2129-3E72-72FEFB5AB714}"/>
              </a:ext>
            </a:extLst>
          </p:cNvPr>
          <p:cNvSpPr/>
          <p:nvPr/>
        </p:nvSpPr>
        <p:spPr>
          <a:xfrm>
            <a:off x="2044202" y="10518662"/>
            <a:ext cx="79331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Our displays must be versatile, easily adaptable and sustainable.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8BBB76-257C-FB28-972C-D78BB74B1B40}"/>
              </a:ext>
            </a:extLst>
          </p:cNvPr>
          <p:cNvCxnSpPr>
            <a:cxnSpLocks/>
          </p:cNvCxnSpPr>
          <p:nvPr/>
        </p:nvCxnSpPr>
        <p:spPr>
          <a:xfrm>
            <a:off x="1654175" y="6126759"/>
            <a:ext cx="0" cy="45451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5153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, furniture&#10;&#10;Description automatically generated">
            <a:extLst>
              <a:ext uri="{FF2B5EF4-FFF2-40B4-BE49-F238E27FC236}">
                <a16:creationId xmlns:a16="http://schemas.microsoft.com/office/drawing/2014/main" id="{F6A9CF7A-63A2-4DE3-2D64-508168E52B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479250" cy="1376957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45A55FF-CAD2-9BCF-3F33-EBCEA9D0146E}"/>
              </a:ext>
            </a:extLst>
          </p:cNvPr>
          <p:cNvSpPr/>
          <p:nvPr/>
        </p:nvSpPr>
        <p:spPr>
          <a:xfrm>
            <a:off x="1990497" y="4250332"/>
            <a:ext cx="7933161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11000" dirty="0">
                <a:solidFill>
                  <a:schemeClr val="bg1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Shop </a:t>
            </a:r>
          </a:p>
          <a:p>
            <a:r>
              <a:rPr lang="en-ID" sz="11000" dirty="0">
                <a:solidFill>
                  <a:schemeClr val="bg1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In Shop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EBF72F-8116-870D-6351-B22F7ACF9731}"/>
              </a:ext>
            </a:extLst>
          </p:cNvPr>
          <p:cNvSpPr/>
          <p:nvPr/>
        </p:nvSpPr>
        <p:spPr>
          <a:xfrm>
            <a:off x="1990497" y="7876063"/>
            <a:ext cx="754891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0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Unique retail concept where a designated section or space within a larger store is dedicated to a specific brand or product line.</a:t>
            </a:r>
            <a:endParaRPr lang="en-GB" altLang="en-US" sz="2000" dirty="0">
              <a:solidFill>
                <a:schemeClr val="bg1"/>
              </a:solidFill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16089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C086B5FF-AA9E-EA0C-DCEF-EF47B61BA5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160"/>
          <a:stretch/>
        </p:blipFill>
        <p:spPr>
          <a:xfrm>
            <a:off x="0" y="0"/>
            <a:ext cx="9202366" cy="13679488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298C7E55-A3DE-05C5-77A1-561BBC901A8E}"/>
              </a:ext>
            </a:extLst>
          </p:cNvPr>
          <p:cNvGrpSpPr/>
          <p:nvPr/>
        </p:nvGrpSpPr>
        <p:grpSpPr>
          <a:xfrm>
            <a:off x="9202366" y="1422617"/>
            <a:ext cx="14206468" cy="10625168"/>
            <a:chOff x="9202366" y="1422617"/>
            <a:chExt cx="14206468" cy="1062516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A8DB468-D3AE-DA2D-0FC3-D9176512B74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202366" y="1422617"/>
              <a:ext cx="8034967" cy="5237227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9ACBE41-67FE-7D77-E379-3B5D3EC929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202366" y="6839744"/>
              <a:ext cx="8034967" cy="5197124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FA1F188-46C6-3D94-C75E-7396B109A94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7433135" y="1497080"/>
              <a:ext cx="5901153" cy="5162764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73C3231-E379-31FB-1560-F046FE6999D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433135" y="6828827"/>
              <a:ext cx="5975699" cy="5218958"/>
            </a:xfrm>
            <a:prstGeom prst="rect">
              <a:avLst/>
            </a:prstGeom>
          </p:spPr>
        </p:pic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7EE48B4E-5862-4A24-74BB-FD3D35F114DD}"/>
              </a:ext>
            </a:extLst>
          </p:cNvPr>
          <p:cNvSpPr/>
          <p:nvPr/>
        </p:nvSpPr>
        <p:spPr>
          <a:xfrm>
            <a:off x="1144962" y="6271175"/>
            <a:ext cx="519405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Google Shop in Shop in Madrid is a unique retail space created to showcase and demonstrate the latest Google technology products. Visitors can interact with and experience Google devices, such as smartphones, laptops, and smart home devices, in a hands-on and immersive environment. </a:t>
            </a:r>
            <a:endParaRPr lang="en-GB" altLang="en-US" sz="2400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61A406-5E8A-6315-39F1-6366B855AD86}"/>
              </a:ext>
            </a:extLst>
          </p:cNvPr>
          <p:cNvSpPr/>
          <p:nvPr/>
        </p:nvSpPr>
        <p:spPr>
          <a:xfrm>
            <a:off x="1144962" y="3591162"/>
            <a:ext cx="1013107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HEY </a:t>
            </a:r>
          </a:p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GOOGLE.</a:t>
            </a:r>
          </a:p>
          <a:p>
            <a:br>
              <a:rPr lang="en-US" sz="6000" dirty="0"/>
            </a:br>
            <a:endParaRPr lang="en-US" sz="6000" b="0" i="0" cap="all" dirty="0">
              <a:solidFill>
                <a:srgbClr val="FFFFFF"/>
              </a:solidFill>
              <a:effectLst/>
              <a:latin typeface="Poppins SemiBold" panose="00000700000000000000" pitchFamily="2" charset="0"/>
              <a:cs typeface="Poppins SemiBold" panose="000007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42131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C086B5FF-AA9E-EA0C-DCEF-EF47B61BA5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160"/>
          <a:stretch/>
        </p:blipFill>
        <p:spPr>
          <a:xfrm>
            <a:off x="0" y="-49428"/>
            <a:ext cx="9202366" cy="1367948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A18095B-641F-42C6-692F-B172C324AA8F}"/>
              </a:ext>
            </a:extLst>
          </p:cNvPr>
          <p:cNvSpPr/>
          <p:nvPr/>
        </p:nvSpPr>
        <p:spPr>
          <a:xfrm>
            <a:off x="1144962" y="6271175"/>
            <a:ext cx="485316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BG </a:t>
            </a:r>
            <a:r>
              <a:rPr lang="en-US" altLang="en-US" sz="2400" dirty="0" err="1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Reklam</a:t>
            </a: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 built &amp; developed Philips Personal Health Lighthouse shop, offering a unique retail experience for cutting-edge dental and personal health technology.</a:t>
            </a:r>
            <a:endParaRPr lang="en-GB" altLang="en-US" sz="2400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0395AC-34F6-DA2F-FDDA-FF52818736A3}"/>
              </a:ext>
            </a:extLst>
          </p:cNvPr>
          <p:cNvSpPr/>
          <p:nvPr/>
        </p:nvSpPr>
        <p:spPr>
          <a:xfrm>
            <a:off x="1144962" y="4946918"/>
            <a:ext cx="532997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PHILIPS</a:t>
            </a:r>
            <a:endParaRPr lang="en-US" sz="6000" b="0" i="0" cap="all" dirty="0">
              <a:solidFill>
                <a:srgbClr val="FFFFFF"/>
              </a:solidFill>
              <a:effectLst/>
              <a:latin typeface="Poppins SemiBold" panose="00000700000000000000" pitchFamily="2" charset="0"/>
              <a:cs typeface="Poppins SemiBold" panose="00000700000000000000" pitchFamily="2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C13CAB4-FF5D-1BDB-6E43-D85F48AF9EDB}"/>
              </a:ext>
            </a:extLst>
          </p:cNvPr>
          <p:cNvGrpSpPr/>
          <p:nvPr/>
        </p:nvGrpSpPr>
        <p:grpSpPr>
          <a:xfrm>
            <a:off x="9049966" y="1014955"/>
            <a:ext cx="14574935" cy="11649577"/>
            <a:chOff x="9202366" y="905486"/>
            <a:chExt cx="14574935" cy="11649577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A7B6F80D-3621-91A2-DE92-9CDCFCA21C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202366" y="905486"/>
              <a:ext cx="9218964" cy="5699552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90638B8-8E74-57E4-1A7C-70ED4B51F3C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8681042" y="905486"/>
              <a:ext cx="5096259" cy="5699552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F036E83-8958-30A8-3E00-84928963D65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202366" y="6779666"/>
              <a:ext cx="9202366" cy="5775397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8561F39-E40C-EC10-88C6-CEB0A37EA46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r="5951"/>
            <a:stretch/>
          </p:blipFill>
          <p:spPr>
            <a:xfrm>
              <a:off x="18681042" y="6839744"/>
              <a:ext cx="5096259" cy="56222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872312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C086B5FF-AA9E-EA0C-DCEF-EF47B61BA5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160"/>
          <a:stretch/>
        </p:blipFill>
        <p:spPr>
          <a:xfrm>
            <a:off x="0" y="0"/>
            <a:ext cx="9202366" cy="136794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83DC87F-F505-C234-C4BE-84C5FD2F4D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4320"/>
          <a:stretch/>
        </p:blipFill>
        <p:spPr>
          <a:xfrm>
            <a:off x="18563798" y="951869"/>
            <a:ext cx="5077838" cy="57313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C25752F-1866-8F0B-F7DF-429ADC59CE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8066" y="6834232"/>
            <a:ext cx="9499461" cy="588734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5D14F5E-CDAA-3432-2C7F-2FF8AF46EE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2366" y="951869"/>
            <a:ext cx="9202366" cy="573130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B8E5A7C-C259-7505-40CA-C43F7B111A81}"/>
              </a:ext>
            </a:extLst>
          </p:cNvPr>
          <p:cNvSpPr/>
          <p:nvPr/>
        </p:nvSpPr>
        <p:spPr>
          <a:xfrm>
            <a:off x="1144962" y="6271175"/>
            <a:ext cx="504577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BG </a:t>
            </a:r>
            <a:r>
              <a:rPr lang="en-US" altLang="en-US" sz="2400" dirty="0" err="1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Reklam</a:t>
            </a: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 was responsible for the development and installation of the Lighthouse Project in </a:t>
            </a:r>
            <a:r>
              <a:rPr lang="en-US" altLang="en-US" sz="2400" dirty="0" err="1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MediaMarkt</a:t>
            </a: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 TECH VILLAGE, ensuring that customers receive a premium shopping experience and a memorable introduction to the Philips brand. </a:t>
            </a:r>
            <a:endParaRPr lang="en-GB" altLang="en-US" sz="2400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067CC81-FEC6-D7CD-5D5F-058BEEAB9BA8}"/>
              </a:ext>
            </a:extLst>
          </p:cNvPr>
          <p:cNvSpPr/>
          <p:nvPr/>
        </p:nvSpPr>
        <p:spPr>
          <a:xfrm>
            <a:off x="1144962" y="2689119"/>
            <a:ext cx="586131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Lighthouse</a:t>
            </a:r>
          </a:p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EXPERIENCE </a:t>
            </a:r>
          </a:p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MEDIAMARKT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70518DC-64BD-6E6F-91FE-85E3AB517D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63798" y="6834232"/>
            <a:ext cx="5077838" cy="5887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890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453FA5C0-9CBC-CEDB-031C-9183400DEC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0" y="0"/>
            <a:ext cx="3871609" cy="13679488"/>
          </a:xfrm>
          <a:prstGeom prst="rect">
            <a:avLst/>
          </a:prstGeom>
        </p:spPr>
      </p:pic>
      <p:pic>
        <p:nvPicPr>
          <p:cNvPr id="11" name="Picture 10" descr="A picture containing text, ceiling&#10;&#10;Description automatically generated">
            <a:extLst>
              <a:ext uri="{FF2B5EF4-FFF2-40B4-BE49-F238E27FC236}">
                <a16:creationId xmlns:a16="http://schemas.microsoft.com/office/drawing/2014/main" id="{CD6D09A6-D6EE-854F-28AE-01E5C4D09C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1802" y="2489123"/>
            <a:ext cx="11874143" cy="7916095"/>
          </a:xfrm>
          <a:prstGeom prst="rect">
            <a:avLst/>
          </a:prstGeom>
        </p:spPr>
      </p:pic>
      <p:pic>
        <p:nvPicPr>
          <p:cNvPr id="15" name="Picture 14" descr="A picture containing text, indoor, floor, wall&#10;&#10;Description automatically generated">
            <a:extLst>
              <a:ext uri="{FF2B5EF4-FFF2-40B4-BE49-F238E27FC236}">
                <a16:creationId xmlns:a16="http://schemas.microsoft.com/office/drawing/2014/main" id="{0E90CE56-7913-BB52-B2D7-319C7EAEB0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4225" y="2489123"/>
            <a:ext cx="6605194" cy="4350621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4675754-E8B8-51A7-261C-9EF862A31F8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33" b="24074"/>
          <a:stretch/>
        </p:blipFill>
        <p:spPr>
          <a:xfrm>
            <a:off x="15644225" y="6966153"/>
            <a:ext cx="6605194" cy="3439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0452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7E12D6-5895-2347-F1B3-7F85CEE5AE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693" y="1361982"/>
            <a:ext cx="9374035" cy="52715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42FA10-EB3F-0483-528A-BF39F70C54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4694" y="6721759"/>
            <a:ext cx="9374035" cy="53080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D51DC39-16FA-EF89-9001-11282CBBA9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79384" y="1250771"/>
            <a:ext cx="7636284" cy="10941976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453FA5C0-9CBC-CEDB-031C-9183400DECA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0" y="0"/>
            <a:ext cx="3871609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6531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249F33-AC59-91AB-2BBE-7661363610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7823" y="1710204"/>
            <a:ext cx="7324364" cy="48453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95B8F9-AD3C-4ED4-E7B3-1AEDA2DF70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923" y="1710204"/>
            <a:ext cx="6742896" cy="48457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54510BB-A3F1-DAE8-7A05-A99BBFA636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60"/>
          <a:stretch/>
        </p:blipFill>
        <p:spPr>
          <a:xfrm>
            <a:off x="5146923" y="6778675"/>
            <a:ext cx="6742896" cy="51455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3243D75-FFFA-F59A-3284-05D6A00A24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7823" y="6778675"/>
            <a:ext cx="3984556" cy="514555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1D99290-0C90-CFC5-BCB1-7DB6221CA2E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410"/>
          <a:stretch/>
        </p:blipFill>
        <p:spPr>
          <a:xfrm>
            <a:off x="16198730" y="6778675"/>
            <a:ext cx="3203457" cy="5145555"/>
          </a:xfrm>
          <a:prstGeom prst="rect">
            <a:avLst/>
          </a:prstGeom>
        </p:spPr>
      </p:pic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108A6A2A-DBC0-5271-E6FF-EBF370AB1FA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0" y="0"/>
            <a:ext cx="3871609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3825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4516B5D-54EB-0333-16FC-AE361679D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986" y="954141"/>
            <a:ext cx="6519762" cy="118745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70473C3-CBFD-C1E4-6BAB-3D9EEBA2BE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1618" t="-3234" r="11618" b="3234"/>
          <a:stretch/>
        </p:blipFill>
        <p:spPr>
          <a:xfrm>
            <a:off x="10552512" y="6307566"/>
            <a:ext cx="11144156" cy="65211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18841C-D558-5EDA-4682-01FB8DF7DE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7213" y="954141"/>
            <a:ext cx="9849455" cy="5452279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6B6C448-2E25-4498-C9DC-BE771DE3E1F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0" y="0"/>
            <a:ext cx="3871609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406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6B6C448-2E25-4498-C9DC-BE771DE3E1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0" y="0"/>
            <a:ext cx="3871609" cy="13679488"/>
          </a:xfrm>
          <a:prstGeom prst="rect">
            <a:avLst/>
          </a:prstGeom>
        </p:spPr>
      </p:pic>
      <p:pic>
        <p:nvPicPr>
          <p:cNvPr id="7" name="Picture 6" descr="A picture containing text, floor, orange&#10;&#10;Description automatically generated">
            <a:extLst>
              <a:ext uri="{FF2B5EF4-FFF2-40B4-BE49-F238E27FC236}">
                <a16:creationId xmlns:a16="http://schemas.microsoft.com/office/drawing/2014/main" id="{D47AB2C6-1D70-19DD-9F3D-8D728E39ED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2642" y="2797092"/>
            <a:ext cx="11983737" cy="7867324"/>
          </a:xfrm>
          <a:prstGeom prst="rect">
            <a:avLst/>
          </a:prstGeom>
        </p:spPr>
      </p:pic>
      <p:pic>
        <p:nvPicPr>
          <p:cNvPr id="9" name="Picture 8" descr="A picture containing text, person, indoor, standing&#10;&#10;Description automatically generated">
            <a:extLst>
              <a:ext uri="{FF2B5EF4-FFF2-40B4-BE49-F238E27FC236}">
                <a16:creationId xmlns:a16="http://schemas.microsoft.com/office/drawing/2014/main" id="{A43B8EC8-AD84-89D6-B862-E2B973262E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27186" y="2797092"/>
            <a:ext cx="5263417" cy="789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4933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6B6C448-2E25-4498-C9DC-BE771DE3E1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0" y="0"/>
            <a:ext cx="3871609" cy="13679488"/>
          </a:xfrm>
          <a:prstGeom prst="rect">
            <a:avLst/>
          </a:prstGeom>
        </p:spPr>
      </p:pic>
      <p:pic>
        <p:nvPicPr>
          <p:cNvPr id="4" name="Picture 3" descr="A picture containing text, floor, indoor&#10;&#10;Description automatically generated">
            <a:extLst>
              <a:ext uri="{FF2B5EF4-FFF2-40B4-BE49-F238E27FC236}">
                <a16:creationId xmlns:a16="http://schemas.microsoft.com/office/drawing/2014/main" id="{9FAEFEFB-764C-4D68-D7B0-6C0B114E96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366" y="257896"/>
            <a:ext cx="11534646" cy="6488239"/>
          </a:xfrm>
          <a:prstGeom prst="rect">
            <a:avLst/>
          </a:prstGeom>
        </p:spPr>
      </p:pic>
      <p:pic>
        <p:nvPicPr>
          <p:cNvPr id="6" name="Picture 5" descr="A picture containing text, floor, table, indoor&#10;&#10;Description automatically generated">
            <a:extLst>
              <a:ext uri="{FF2B5EF4-FFF2-40B4-BE49-F238E27FC236}">
                <a16:creationId xmlns:a16="http://schemas.microsoft.com/office/drawing/2014/main" id="{41E06A0D-C8C5-5EBB-C500-B69A2A9A9B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366" y="6864458"/>
            <a:ext cx="11534646" cy="648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0456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6B6C448-2E25-4498-C9DC-BE771DE3E1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080"/>
          <a:stretch/>
        </p:blipFill>
        <p:spPr>
          <a:xfrm>
            <a:off x="0" y="0"/>
            <a:ext cx="3871609" cy="13679488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5969BAF9-7520-D1F4-5C65-28852F8459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1609" y="3711281"/>
            <a:ext cx="11047959" cy="6214477"/>
          </a:xfrm>
          <a:prstGeom prst="rect">
            <a:avLst/>
          </a:prstGeom>
        </p:spPr>
      </p:pic>
      <p:pic>
        <p:nvPicPr>
          <p:cNvPr id="8" name="Picture 7" descr="A picture containing text, indoor, vending machine, shelf&#10;&#10;Description automatically generated">
            <a:extLst>
              <a:ext uri="{FF2B5EF4-FFF2-40B4-BE49-F238E27FC236}">
                <a16:creationId xmlns:a16="http://schemas.microsoft.com/office/drawing/2014/main" id="{F89A749E-4482-0A1E-F1B5-95B515D5DD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98"/>
          <a:stretch/>
        </p:blipFill>
        <p:spPr>
          <a:xfrm>
            <a:off x="15087337" y="3708468"/>
            <a:ext cx="8326876" cy="6220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1153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1227025" y="5528743"/>
            <a:ext cx="7905135" cy="183533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11800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pic>
        <p:nvPicPr>
          <p:cNvPr id="4" name="Picture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CF019ED-5760-3F47-DEC8-D6EA88CDE4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479250" cy="1376957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7C582FB-3DDA-1996-64D9-FF5C68C8B18C}"/>
              </a:ext>
            </a:extLst>
          </p:cNvPr>
          <p:cNvSpPr/>
          <p:nvPr/>
        </p:nvSpPr>
        <p:spPr>
          <a:xfrm>
            <a:off x="2311773" y="4262689"/>
            <a:ext cx="7933161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11000" dirty="0">
                <a:solidFill>
                  <a:schemeClr val="bg1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Store</a:t>
            </a:r>
          </a:p>
          <a:p>
            <a:r>
              <a:rPr lang="en-ID" sz="11000" dirty="0">
                <a:solidFill>
                  <a:schemeClr val="bg1"/>
                </a:solidFill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display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6091DB5-FD59-9341-4D78-3779B04B1A10}"/>
              </a:ext>
            </a:extLst>
          </p:cNvPr>
          <p:cNvSpPr/>
          <p:nvPr/>
        </p:nvSpPr>
        <p:spPr>
          <a:xfrm>
            <a:off x="2311773" y="8283836"/>
            <a:ext cx="793316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0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Our </a:t>
            </a:r>
            <a:r>
              <a:rPr lang="sr-Latn-RS" altLang="en-US" sz="20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main goal </a:t>
            </a:r>
            <a:r>
              <a:rPr lang="en-GB" altLang="en-US" sz="20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is to create a visually striking displays that stand out among crowded stores and become instantly recognizable. Our displays must be versatile, easily adaptable and sustainable. </a:t>
            </a:r>
          </a:p>
        </p:txBody>
      </p:sp>
    </p:spTree>
    <p:extLst>
      <p:ext uri="{BB962C8B-B14F-4D97-AF65-F5344CB8AC3E}">
        <p14:creationId xmlns:p14="http://schemas.microsoft.com/office/powerpoint/2010/main" val="3593923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ED8C4B0-530A-CC16-6440-6DEA687865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28" r="12301"/>
          <a:stretch/>
        </p:blipFill>
        <p:spPr>
          <a:xfrm>
            <a:off x="6264877" y="0"/>
            <a:ext cx="18214374" cy="13679488"/>
          </a:xfrm>
          <a:prstGeom prst="rect">
            <a:avLst/>
          </a:prstGeom>
        </p:spPr>
      </p:pic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9B6B5BE7-5514-D9E1-E7B2-EA6E6D770E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560"/>
          <a:stretch/>
        </p:blipFill>
        <p:spPr>
          <a:xfrm>
            <a:off x="0" y="0"/>
            <a:ext cx="9105089" cy="1367948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5FE8B8F-7E5B-35AC-6637-20B1CC11E91E}"/>
              </a:ext>
            </a:extLst>
          </p:cNvPr>
          <p:cNvSpPr/>
          <p:nvPr/>
        </p:nvSpPr>
        <p:spPr>
          <a:xfrm>
            <a:off x="1132606" y="5480343"/>
            <a:ext cx="513227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Smartwatch Summit 3 Retail Display showcases the latest in wearable technology from the renowned luxury brand. The display, designed for in-store placement, features a sleek and modern design, highlighting the features and functionality of the Summit 3 smartwatch. </a:t>
            </a:r>
            <a:endParaRPr lang="en-GB" altLang="en-US" sz="2400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1749E4-5E10-9012-1E09-7A026B6F3CBF}"/>
              </a:ext>
            </a:extLst>
          </p:cNvPr>
          <p:cNvSpPr/>
          <p:nvPr/>
        </p:nvSpPr>
        <p:spPr>
          <a:xfrm>
            <a:off x="1132606" y="3998936"/>
            <a:ext cx="1013107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</a:rPr>
              <a:t>MONTBLANC</a:t>
            </a:r>
          </a:p>
        </p:txBody>
      </p:sp>
    </p:spTree>
    <p:extLst>
      <p:ext uri="{BB962C8B-B14F-4D97-AF65-F5344CB8AC3E}">
        <p14:creationId xmlns:p14="http://schemas.microsoft.com/office/powerpoint/2010/main" val="32834635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wall, indoor, floor, living&#10;&#10;Description automatically generated">
            <a:extLst>
              <a:ext uri="{FF2B5EF4-FFF2-40B4-BE49-F238E27FC236}">
                <a16:creationId xmlns:a16="http://schemas.microsoft.com/office/drawing/2014/main" id="{855AAB5B-EA00-983B-46A0-D4EA074F08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4876" y="0"/>
            <a:ext cx="22360702" cy="13679488"/>
          </a:xfrm>
          <a:prstGeom prst="rect">
            <a:avLst/>
          </a:prstGeom>
        </p:spPr>
      </p:pic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9B6B5BE7-5514-D9E1-E7B2-EA6E6D770E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560"/>
          <a:stretch/>
        </p:blipFill>
        <p:spPr>
          <a:xfrm>
            <a:off x="0" y="0"/>
            <a:ext cx="9105089" cy="1367948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5FE8B8F-7E5B-35AC-6637-20B1CC11E91E}"/>
              </a:ext>
            </a:extLst>
          </p:cNvPr>
          <p:cNvSpPr/>
          <p:nvPr/>
        </p:nvSpPr>
        <p:spPr>
          <a:xfrm>
            <a:off x="1132606" y="5986970"/>
            <a:ext cx="539176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Introducing the </a:t>
            </a:r>
            <a:r>
              <a:rPr lang="en-US" altLang="en-US" sz="2400" dirty="0" err="1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Saeco</a:t>
            </a: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 Display, the award-winning product of BG </a:t>
            </a:r>
            <a:r>
              <a:rPr lang="en-US" altLang="en-US" sz="2400" dirty="0" err="1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Reklam</a:t>
            </a: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. Recognized for its innovative design and exceptional functionality, the </a:t>
            </a:r>
            <a:r>
              <a:rPr lang="en-US" altLang="en-US" sz="2400" dirty="0" err="1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Saeco</a:t>
            </a:r>
            <a:r>
              <a:rPr lang="en-US" altLang="en-US" sz="2400" dirty="0">
                <a:solidFill>
                  <a:schemeClr val="bg1"/>
                </a:solidFill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 Display won the POPAI award in 2021. </a:t>
            </a:r>
            <a:endParaRPr lang="en-GB" altLang="en-US" sz="2400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1749E4-5E10-9012-1E09-7A026B6F3CBF}"/>
              </a:ext>
            </a:extLst>
          </p:cNvPr>
          <p:cNvSpPr/>
          <p:nvPr/>
        </p:nvSpPr>
        <p:spPr>
          <a:xfrm>
            <a:off x="1132606" y="3467595"/>
            <a:ext cx="1013107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</a:rPr>
              <a:t>SAECO </a:t>
            </a:r>
          </a:p>
          <a:p>
            <a:pPr algn="l"/>
            <a:r>
              <a:rPr lang="en-US" sz="6000" b="0" i="0" cap="all" dirty="0">
                <a:solidFill>
                  <a:srgbClr val="FFFFFF"/>
                </a:solidFill>
                <a:effectLst/>
                <a:latin typeface="Poppins" panose="00000500000000000000" pitchFamily="2" charset="0"/>
              </a:rPr>
              <a:t>COFFEE</a:t>
            </a:r>
          </a:p>
          <a:p>
            <a:br>
              <a:rPr lang="en-US" sz="6000" dirty="0"/>
            </a:br>
            <a:endParaRPr lang="en-US" sz="6000" b="0" i="0" cap="all" dirty="0">
              <a:solidFill>
                <a:srgbClr val="FFFFFF"/>
              </a:solidFill>
              <a:effectLst/>
              <a:latin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32526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D9F2A274-0099-3D2D-516B-243376555F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178" y="3348681"/>
            <a:ext cx="11053825" cy="7148666"/>
          </a:xfrm>
          <a:prstGeom prst="rect">
            <a:avLst/>
          </a:prstGeom>
        </p:spPr>
      </p:pic>
      <p:pic>
        <p:nvPicPr>
          <p:cNvPr id="6" name="Picture 5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63D7B0C7-A80D-D87B-1B50-F12D8D353E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160" y="3348678"/>
            <a:ext cx="4024699" cy="7148666"/>
          </a:xfrm>
          <a:prstGeom prst="rect">
            <a:avLst/>
          </a:prstGeom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55C427B1-5EF9-D9AA-A32A-CF4A68E719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8016" y="3348678"/>
            <a:ext cx="4510808" cy="7148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7840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9480380-9505-C0B7-6253-DB456F2218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6175" y="2759580"/>
            <a:ext cx="5016240" cy="8160327"/>
          </a:xfrm>
          <a:prstGeom prst="rect">
            <a:avLst/>
          </a:prstGeom>
        </p:spPr>
      </p:pic>
      <p:pic>
        <p:nvPicPr>
          <p:cNvPr id="7" name="Picture 6" descr="A person working on a project&#10;&#10;Description automatically generated with low confidence">
            <a:extLst>
              <a:ext uri="{FF2B5EF4-FFF2-40B4-BE49-F238E27FC236}">
                <a16:creationId xmlns:a16="http://schemas.microsoft.com/office/drawing/2014/main" id="{BF5C8553-BC8E-201A-25DE-7C24C1B5A2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9379" y="2758240"/>
            <a:ext cx="5442938" cy="8160327"/>
          </a:xfrm>
          <a:prstGeom prst="rect">
            <a:avLst/>
          </a:prstGeom>
        </p:spPr>
      </p:pic>
      <p:pic>
        <p:nvPicPr>
          <p:cNvPr id="9" name="Picture 8" descr="A picture containing text, person, indoor&#10;&#10;Description automatically generated">
            <a:extLst>
              <a:ext uri="{FF2B5EF4-FFF2-40B4-BE49-F238E27FC236}">
                <a16:creationId xmlns:a16="http://schemas.microsoft.com/office/drawing/2014/main" id="{FA93F99D-0E68-CF82-6056-809618E489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99282" y="2758240"/>
            <a:ext cx="5442938" cy="816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1674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10" name="Picture 9" descr="A picture containing text, indoor, shelf, rack&#10;&#10;Description automatically generated">
            <a:extLst>
              <a:ext uri="{FF2B5EF4-FFF2-40B4-BE49-F238E27FC236}">
                <a16:creationId xmlns:a16="http://schemas.microsoft.com/office/drawing/2014/main" id="{B1A93BA5-92B4-4BE7-5977-3310ECB4D8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514" y="1790035"/>
            <a:ext cx="7004289" cy="10506433"/>
          </a:xfrm>
          <a:prstGeom prst="rect">
            <a:avLst/>
          </a:prstGeom>
        </p:spPr>
      </p:pic>
      <p:pic>
        <p:nvPicPr>
          <p:cNvPr id="6" name="Picture 5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2A4E3003-24B8-1A38-8329-88BBA48F13D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5418" r="16039" b="10620"/>
          <a:stretch/>
        </p:blipFill>
        <p:spPr>
          <a:xfrm>
            <a:off x="13064971" y="1790036"/>
            <a:ext cx="7004290" cy="10506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4271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13" name="Picture 12" descr="A picture containing text, printer, electronics&#10;&#10;Description automatically generated">
            <a:extLst>
              <a:ext uri="{FF2B5EF4-FFF2-40B4-BE49-F238E27FC236}">
                <a16:creationId xmlns:a16="http://schemas.microsoft.com/office/drawing/2014/main" id="{D04BD4A6-B00D-F369-D9AE-75E15245DF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557" y="314871"/>
            <a:ext cx="10993721" cy="6632879"/>
          </a:xfrm>
          <a:prstGeom prst="rect">
            <a:avLst/>
          </a:prstGeom>
        </p:spPr>
      </p:pic>
      <p:pic>
        <p:nvPicPr>
          <p:cNvPr id="15" name="Picture 1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7DF2521C-37AA-6997-F87E-61621D25D3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556" y="7149500"/>
            <a:ext cx="10993721" cy="6215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3653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926F762C-5152-D5D4-E2EE-FFE89E93D111}"/>
              </a:ext>
            </a:extLst>
          </p:cNvPr>
          <p:cNvGrpSpPr/>
          <p:nvPr/>
        </p:nvGrpSpPr>
        <p:grpSpPr>
          <a:xfrm>
            <a:off x="4301066" y="928443"/>
            <a:ext cx="17081570" cy="11822602"/>
            <a:chOff x="5684276" y="1856886"/>
            <a:chExt cx="14496094" cy="9965716"/>
          </a:xfrm>
        </p:grpSpPr>
        <p:pic>
          <p:nvPicPr>
            <p:cNvPr id="5" name="Picture 4" descr="A picture containing text, picture frame&#10;&#10;Description automatically generated">
              <a:extLst>
                <a:ext uri="{FF2B5EF4-FFF2-40B4-BE49-F238E27FC236}">
                  <a16:creationId xmlns:a16="http://schemas.microsoft.com/office/drawing/2014/main" id="{89568B44-3422-A008-5764-DAE80DD300E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84276" y="1856886"/>
              <a:ext cx="7655780" cy="5009866"/>
            </a:xfrm>
            <a:prstGeom prst="rect">
              <a:avLst/>
            </a:prstGeom>
          </p:spPr>
        </p:pic>
        <p:pic>
          <p:nvPicPr>
            <p:cNvPr id="8" name="Picture 7" descr="A picture containing text, wall, person, indoor&#10;&#10;Description automatically generated">
              <a:extLst>
                <a:ext uri="{FF2B5EF4-FFF2-40B4-BE49-F238E27FC236}">
                  <a16:creationId xmlns:a16="http://schemas.microsoft.com/office/drawing/2014/main" id="{864D545E-889A-2FA7-E5E4-41F3D5E6EA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536559" y="1856886"/>
              <a:ext cx="6643811" cy="9965716"/>
            </a:xfrm>
            <a:prstGeom prst="rect">
              <a:avLst/>
            </a:prstGeom>
          </p:spPr>
        </p:pic>
        <p:pic>
          <p:nvPicPr>
            <p:cNvPr id="11" name="Picture 10" descr="A picture containing text, businesscard&#10;&#10;Description automatically generated">
              <a:extLst>
                <a:ext uri="{FF2B5EF4-FFF2-40B4-BE49-F238E27FC236}">
                  <a16:creationId xmlns:a16="http://schemas.microsoft.com/office/drawing/2014/main" id="{1A90960C-CFC9-3452-0EFD-F1A755E4CF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521"/>
            <a:stretch/>
          </p:blipFill>
          <p:spPr>
            <a:xfrm>
              <a:off x="5684276" y="7051588"/>
              <a:ext cx="7655780" cy="477101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952605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F205BA-8F0E-7BA8-95C6-4DB7679918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6975" y="2146354"/>
            <a:ext cx="15691738" cy="9922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6685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4" name="Picture 3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9612A5B2-A78C-BDA9-8C86-ACF2D605F2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5097" y="2582562"/>
            <a:ext cx="5917443" cy="8871729"/>
          </a:xfrm>
          <a:prstGeom prst="rect">
            <a:avLst/>
          </a:prstGeom>
        </p:spPr>
      </p:pic>
      <p:pic>
        <p:nvPicPr>
          <p:cNvPr id="6" name="Picture 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903E5811-4C40-18FE-3871-F73F98DC40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0766" y="2582560"/>
            <a:ext cx="5917443" cy="8871729"/>
          </a:xfrm>
          <a:prstGeom prst="rect">
            <a:avLst/>
          </a:prstGeom>
        </p:spPr>
      </p:pic>
      <p:pic>
        <p:nvPicPr>
          <p:cNvPr id="8" name="Picture 7" descr="A picture containing text, book, indoor, box&#10;&#10;Description automatically generated">
            <a:extLst>
              <a:ext uri="{FF2B5EF4-FFF2-40B4-BE49-F238E27FC236}">
                <a16:creationId xmlns:a16="http://schemas.microsoft.com/office/drawing/2014/main" id="{455EB752-2A1E-C412-1526-6F57E7F6486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00"/>
          <a:stretch/>
        </p:blipFill>
        <p:spPr>
          <a:xfrm>
            <a:off x="16516435" y="2582561"/>
            <a:ext cx="6205027" cy="887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2922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1FDEA74C-474C-3D38-7E60-649797A9813B}"/>
              </a:ext>
            </a:extLst>
          </p:cNvPr>
          <p:cNvGrpSpPr/>
          <p:nvPr/>
        </p:nvGrpSpPr>
        <p:grpSpPr>
          <a:xfrm>
            <a:off x="5314099" y="1312543"/>
            <a:ext cx="15772469" cy="11054401"/>
            <a:chOff x="6477654" y="2452549"/>
            <a:chExt cx="13118781" cy="9194519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10BA468C-B6FC-317C-27E6-3EE35D23C3D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3944468" y="2452549"/>
              <a:ext cx="5651967" cy="9194519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1453C1-7791-7137-F239-A308C08704B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77654" y="7379469"/>
              <a:ext cx="7308684" cy="4267599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6ACAD69-0269-3B5E-E3F0-AB944CC2F71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481535" y="2452549"/>
              <a:ext cx="7304803" cy="483031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878591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1EA324-8858-13F8-CCD7-0D8D148019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5752" y="2397209"/>
            <a:ext cx="6545532" cy="92407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EB1D2AF-AB9E-2A21-8DB1-7144D85F77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38571" y="2397209"/>
            <a:ext cx="7589361" cy="44526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0D6683-011D-85CD-D997-3249C3ECC6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23518" y="7017868"/>
            <a:ext cx="7604414" cy="4574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7640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6C2DC65-468D-5897-D943-FF119801DC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14" r="18912"/>
          <a:stretch/>
        </p:blipFill>
        <p:spPr>
          <a:xfrm>
            <a:off x="5262297" y="1470167"/>
            <a:ext cx="6587832" cy="11044892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AE19C72-CA87-E48E-8F29-AB5B6F08B1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45325" y="7432746"/>
            <a:ext cx="4093648" cy="51866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D70C5E-E857-EC4E-6024-8F9809FA84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12654" y="7432746"/>
            <a:ext cx="5200307" cy="51051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C58741-1F6B-7067-EA88-28D570E0A83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726" r="1572" b="10994"/>
          <a:stretch/>
        </p:blipFill>
        <p:spPr>
          <a:xfrm>
            <a:off x="12012654" y="1470167"/>
            <a:ext cx="9426319" cy="5846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21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85BCBF-4B9C-C839-CC31-F579D65455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3672" y="2718486"/>
            <a:ext cx="6416132" cy="8750014"/>
          </a:xfrm>
          <a:prstGeom prst="rect">
            <a:avLst/>
          </a:prstGeom>
        </p:spPr>
      </p:pic>
      <p:pic>
        <p:nvPicPr>
          <p:cNvPr id="7" name="Picture 6" descr="Calendar&#10;&#10;Description automatically generated with low confidence">
            <a:extLst>
              <a:ext uri="{FF2B5EF4-FFF2-40B4-BE49-F238E27FC236}">
                <a16:creationId xmlns:a16="http://schemas.microsoft.com/office/drawing/2014/main" id="{DF7ADFCE-CCBC-11F6-E31A-FABD30FB129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564"/>
          <a:stretch/>
        </p:blipFill>
        <p:spPr>
          <a:xfrm>
            <a:off x="11664778" y="2714567"/>
            <a:ext cx="10824521" cy="8753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342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69B7EEBA-EDBA-A2BE-3C99-321716431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DA0F1C5-46E5-502A-0FAD-7CFC2F398E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073" y="1482141"/>
            <a:ext cx="9486472" cy="62320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6322CB-D529-1313-AC2A-185659F92A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0073" y="7948144"/>
            <a:ext cx="9486472" cy="43865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B0E928-4D6B-BEDE-C09F-CBD15896FF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922393" y="1482141"/>
            <a:ext cx="8594552" cy="62320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A32FEC-A968-16FB-BF90-350E6D070EF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8862" b="6493"/>
          <a:stretch/>
        </p:blipFill>
        <p:spPr>
          <a:xfrm>
            <a:off x="13922392" y="7948146"/>
            <a:ext cx="8594551" cy="438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7339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5B4D40C-8325-21B3-2FC4-466ADD8469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44619" y="2913254"/>
            <a:ext cx="11779469" cy="785297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82629F0-56B4-9368-2FD3-A2342B69EB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5336" y="950009"/>
            <a:ext cx="9620573" cy="641371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9D4FADD-B742-86C6-F8E1-7705860193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5336" y="7656129"/>
            <a:ext cx="9620573" cy="5073349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E570F5A1-EA5D-2BBF-61FF-74673C4167E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8566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AFF56BE-43C9-CAA4-615B-46372A3761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6460" y="1230619"/>
            <a:ext cx="7605192" cy="114020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612F56B-953A-7624-885A-DDC2E52B14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9914" y="1230618"/>
            <a:ext cx="8974108" cy="598273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22CE3A-EB94-56D7-C180-047C5D28B32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3"/>
          <a:stretch/>
        </p:blipFill>
        <p:spPr>
          <a:xfrm>
            <a:off x="12639914" y="7429108"/>
            <a:ext cx="8974108" cy="5203595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FD60EDC0-FCB5-DF1F-FED9-A813641CD4C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8363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6817597-FC13-8186-1F57-005BB8398F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292"/>
          <a:stretch/>
        </p:blipFill>
        <p:spPr>
          <a:xfrm>
            <a:off x="13280271" y="1524569"/>
            <a:ext cx="8463818" cy="58331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A509F86-2932-ADE7-1635-E2F095E732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" t="1281" r="7298" b="1630"/>
          <a:stretch/>
        </p:blipFill>
        <p:spPr>
          <a:xfrm>
            <a:off x="13280271" y="7495111"/>
            <a:ext cx="8463818" cy="494433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8D6952B-B746-D41B-3C09-2896E5C29CF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25"/>
          <a:stretch/>
        </p:blipFill>
        <p:spPr>
          <a:xfrm>
            <a:off x="5414630" y="1524570"/>
            <a:ext cx="7710295" cy="10914880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AC9E11AF-B8B9-846D-6D45-8537C8C82AB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80"/>
          <a:stretch/>
        </p:blipFill>
        <p:spPr>
          <a:xfrm>
            <a:off x="0" y="0"/>
            <a:ext cx="3579779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05281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A396866-D1E5-DCAE-AFF3-E74FE0C724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479250" cy="13769578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1227025" y="5528743"/>
            <a:ext cx="7905135" cy="183533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11800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4ED566-A5ED-BCC7-BB79-4223CAF1956F}"/>
              </a:ext>
            </a:extLst>
          </p:cNvPr>
          <p:cNvSpPr/>
          <p:nvPr/>
        </p:nvSpPr>
        <p:spPr>
          <a:xfrm>
            <a:off x="2311773" y="4262689"/>
            <a:ext cx="7933161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11000" dirty="0"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RRP</a:t>
            </a:r>
          </a:p>
          <a:p>
            <a:r>
              <a:rPr lang="en-ID" sz="11000" dirty="0">
                <a:latin typeface="Poppins Medium" panose="00000600000000000000" pitchFamily="2" charset="0"/>
                <a:ea typeface="EB Garamond 12" panose="02020502060206020403" pitchFamily="18" charset="0"/>
                <a:cs typeface="Poppins Medium" panose="00000600000000000000" pitchFamily="2" charset="0"/>
              </a:rPr>
              <a:t>Displays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72E1724-5908-4847-8F83-A3438312CAF3}"/>
              </a:ext>
            </a:extLst>
          </p:cNvPr>
          <p:cNvSpPr/>
          <p:nvPr/>
        </p:nvSpPr>
        <p:spPr>
          <a:xfrm>
            <a:off x="2311773" y="8283836"/>
            <a:ext cx="707936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0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Our </a:t>
            </a:r>
            <a:r>
              <a:rPr lang="sr-Latn-RS" altLang="en-US" sz="20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main goal </a:t>
            </a:r>
            <a:r>
              <a:rPr lang="en-GB" altLang="en-US" sz="20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is to create a visually striking displays that stand out among crowded stores and become instantly recognizable. Our displays must be versatile, easily adaptable and sustainable. </a:t>
            </a:r>
          </a:p>
        </p:txBody>
      </p:sp>
    </p:spTree>
    <p:extLst>
      <p:ext uri="{BB962C8B-B14F-4D97-AF65-F5344CB8AC3E}">
        <p14:creationId xmlns:p14="http://schemas.microsoft.com/office/powerpoint/2010/main" val="2660843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A7B02328-96B8-2BFB-3E83-DDA1DEF324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"/>
          <a:stretch/>
        </p:blipFill>
        <p:spPr>
          <a:xfrm>
            <a:off x="3278401" y="0"/>
            <a:ext cx="22541577" cy="136794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74D6488-E1D6-6CA6-A0AC-8448317DC4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37947" cy="1367948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FD94EF5-2AAE-AF3E-B08A-7DF744133634}"/>
              </a:ext>
            </a:extLst>
          </p:cNvPr>
          <p:cNvSpPr/>
          <p:nvPr/>
        </p:nvSpPr>
        <p:spPr>
          <a:xfrm>
            <a:off x="1050324" y="6839744"/>
            <a:ext cx="590653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The VYPE Premium POS Presenter Box is the perfect solution for displaying and presenting your products in a professional and eye-catching way. With its high-quality materials, sleek design, and custom branding options, this presenter box will make a statement in any store or trade show setting.</a:t>
            </a:r>
            <a:endParaRPr lang="en-GB" altLang="en-US" sz="2400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C9EED7-0D19-49A5-4BB9-350F251261BA}"/>
              </a:ext>
            </a:extLst>
          </p:cNvPr>
          <p:cNvSpPr/>
          <p:nvPr/>
        </p:nvSpPr>
        <p:spPr>
          <a:xfrm>
            <a:off x="1050324" y="2838190"/>
            <a:ext cx="100527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5400" b="0" i="0" cap="all" dirty="0">
                <a:solidFill>
                  <a:srgbClr val="615959"/>
                </a:solidFill>
                <a:effectLst/>
                <a:latin typeface="Poppins Medium" panose="00000600000000000000" pitchFamily="2" charset="0"/>
                <a:cs typeface="Poppins Medium" panose="00000600000000000000" pitchFamily="2" charset="0"/>
              </a:rPr>
              <a:t>THE ULTIMATE </a:t>
            </a:r>
          </a:p>
          <a:p>
            <a:pPr algn="l"/>
            <a:r>
              <a:rPr lang="en-US" sz="5400" b="0" i="0" cap="all" dirty="0">
                <a:solidFill>
                  <a:srgbClr val="615959"/>
                </a:solidFill>
                <a:effectLst/>
                <a:latin typeface="Poppins Medium" panose="00000600000000000000" pitchFamily="2" charset="0"/>
                <a:cs typeface="Poppins Medium" panose="00000600000000000000" pitchFamily="2" charset="0"/>
              </a:rPr>
              <a:t>WAY TO </a:t>
            </a:r>
          </a:p>
          <a:p>
            <a:pPr algn="l"/>
            <a:r>
              <a:rPr lang="en-US" sz="5400" b="0" i="0" cap="all" dirty="0">
                <a:solidFill>
                  <a:srgbClr val="615959"/>
                </a:solidFill>
                <a:effectLst/>
                <a:latin typeface="Poppins Medium" panose="00000600000000000000" pitchFamily="2" charset="0"/>
                <a:cs typeface="Poppins Medium" panose="00000600000000000000" pitchFamily="2" charset="0"/>
              </a:rPr>
              <a:t>SHOWCASE </a:t>
            </a:r>
          </a:p>
          <a:p>
            <a:pPr algn="l"/>
            <a:r>
              <a:rPr lang="en-US" sz="5400" b="0" i="0" cap="all" dirty="0">
                <a:solidFill>
                  <a:srgbClr val="615959"/>
                </a:solidFill>
                <a:effectLst/>
                <a:latin typeface="Poppins Medium" panose="00000600000000000000" pitchFamily="2" charset="0"/>
                <a:cs typeface="Poppins Medium" panose="00000600000000000000" pitchFamily="2" charset="0"/>
              </a:rPr>
              <a:t>YOUR PRODUCTS.</a:t>
            </a:r>
            <a:endParaRPr lang="en-US" sz="5400" b="0" i="0" cap="all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50496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5E97BCEB-C371-FD50-A150-B19BA91380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0713" y="0"/>
            <a:ext cx="22360702" cy="136794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A0D8126-9025-99F1-770A-4B179123D5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37947" cy="1367948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FD94EF5-2AAE-AF3E-B08A-7DF744133634}"/>
              </a:ext>
            </a:extLst>
          </p:cNvPr>
          <p:cNvSpPr/>
          <p:nvPr/>
        </p:nvSpPr>
        <p:spPr>
          <a:xfrm>
            <a:off x="1050324" y="5653496"/>
            <a:ext cx="548038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The </a:t>
            </a:r>
            <a:r>
              <a:rPr lang="en-US" altLang="en-US" sz="2400" dirty="0" err="1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Vuse</a:t>
            </a:r>
            <a:r>
              <a:rPr lang="en-US" altLang="en-US" sz="24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 Go HORECA Display is a innovative and striking in-store display solution for the popular </a:t>
            </a:r>
            <a:r>
              <a:rPr lang="en-US" altLang="en-US" sz="2400" dirty="0" err="1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Vuse</a:t>
            </a:r>
            <a:r>
              <a:rPr lang="en-US" altLang="en-US" sz="24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 Go e-cigarette brand. With a modern and eye-catching design, the display showcases the brand's products</a:t>
            </a:r>
            <a:endParaRPr lang="en-GB" altLang="en-US" sz="2400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C9EED7-0D19-49A5-4BB9-350F251261BA}"/>
              </a:ext>
            </a:extLst>
          </p:cNvPr>
          <p:cNvSpPr/>
          <p:nvPr/>
        </p:nvSpPr>
        <p:spPr>
          <a:xfrm>
            <a:off x="1050324" y="4254421"/>
            <a:ext cx="1005271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5400" b="0" i="0" cap="all" dirty="0">
                <a:solidFill>
                  <a:srgbClr val="615959"/>
                </a:solidFill>
                <a:effectLst/>
                <a:latin typeface="Poppins" panose="00000500000000000000" pitchFamily="2" charset="0"/>
              </a:rPr>
              <a:t>VUSE GO</a:t>
            </a:r>
          </a:p>
          <a:p>
            <a:br>
              <a:rPr lang="en-US" sz="5400" dirty="0"/>
            </a:br>
            <a:endParaRPr lang="en-US" sz="5400" b="0" i="0" cap="all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6937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C9303D0-BCDB-94F7-007F-CDE95D2AF26D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>
              <a:solidFill>
                <a:srgbClr val="FFFCF5"/>
              </a:solidFill>
            </a:endParaRPr>
          </a:p>
        </p:txBody>
      </p:sp>
      <p:pic>
        <p:nvPicPr>
          <p:cNvPr id="9" name="Picture 8" descr="Shape, arrow&#10;&#10;Description automatically generated">
            <a:extLst>
              <a:ext uri="{FF2B5EF4-FFF2-40B4-BE49-F238E27FC236}">
                <a16:creationId xmlns:a16="http://schemas.microsoft.com/office/drawing/2014/main" id="{8047E7B4-9E71-246B-EC97-3EE73B3F98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16"/>
          <a:stretch/>
        </p:blipFill>
        <p:spPr>
          <a:xfrm>
            <a:off x="0" y="0"/>
            <a:ext cx="9140126" cy="136794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1AC9B1F-1008-792C-71D5-C401FB5318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316"/>
          <a:stretch/>
        </p:blipFill>
        <p:spPr>
          <a:xfrm>
            <a:off x="9646859" y="1843951"/>
            <a:ext cx="5540383" cy="1013564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FD94EF5-2AAE-AF3E-B08A-7DF744133634}"/>
              </a:ext>
            </a:extLst>
          </p:cNvPr>
          <p:cNvSpPr/>
          <p:nvPr/>
        </p:nvSpPr>
        <p:spPr>
          <a:xfrm>
            <a:off x="1144963" y="6839743"/>
            <a:ext cx="586131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Experience the cutting-edge technology of IQOS in our premium RRP display. Immerse yourself in a world of innovation, where quality, design and craftsmanship come together to create a unique and unparalleled experience. </a:t>
            </a:r>
            <a:endParaRPr lang="en-GB" altLang="en-US" sz="2400" dirty="0">
              <a:latin typeface="Poppins Light" panose="00000400000000000000" pitchFamily="2" charset="0"/>
              <a:ea typeface="Open Sans" panose="020B0606030504020204" pitchFamily="34" charset="0"/>
              <a:cs typeface="Poppins Light" panose="0000040000000000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C9EED7-0D19-49A5-4BB9-350F251261BA}"/>
              </a:ext>
            </a:extLst>
          </p:cNvPr>
          <p:cNvSpPr/>
          <p:nvPr/>
        </p:nvSpPr>
        <p:spPr>
          <a:xfrm>
            <a:off x="1144962" y="2689119"/>
            <a:ext cx="1013107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6000" b="0" i="0" cap="all" dirty="0">
                <a:solidFill>
                  <a:srgbClr val="615959"/>
                </a:solidFill>
                <a:effectLst/>
                <a:latin typeface="Poppins" panose="00000500000000000000" pitchFamily="2" charset="0"/>
              </a:rPr>
              <a:t>THE FUTURE OF </a:t>
            </a:r>
          </a:p>
          <a:p>
            <a:pPr algn="l"/>
            <a:r>
              <a:rPr lang="en-US" sz="6000" b="0" i="0" cap="all" dirty="0">
                <a:solidFill>
                  <a:srgbClr val="615959"/>
                </a:solidFill>
                <a:effectLst/>
                <a:latin typeface="Poppins" panose="00000500000000000000" pitchFamily="2" charset="0"/>
              </a:rPr>
              <a:t>TOBACCO </a:t>
            </a:r>
          </a:p>
          <a:p>
            <a:pPr algn="l"/>
            <a:r>
              <a:rPr lang="en-US" sz="6000" b="0" i="0" cap="all" dirty="0">
                <a:solidFill>
                  <a:srgbClr val="615959"/>
                </a:solidFill>
                <a:effectLst/>
                <a:latin typeface="Poppins" panose="00000500000000000000" pitchFamily="2" charset="0"/>
              </a:rPr>
              <a:t>HEATING WITH</a:t>
            </a:r>
          </a:p>
          <a:p>
            <a:pPr algn="l"/>
            <a:r>
              <a:rPr lang="en-US" sz="6000" b="0" i="0" cap="all" dirty="0">
                <a:solidFill>
                  <a:srgbClr val="615959"/>
                </a:solidFill>
                <a:effectLst/>
                <a:latin typeface="Poppins" panose="00000500000000000000" pitchFamily="2" charset="0"/>
              </a:rPr>
              <a:t>IQOS</a:t>
            </a:r>
            <a:endParaRPr lang="en-US" sz="6000" b="0" i="0" cap="all" dirty="0">
              <a:effectLst/>
              <a:latin typeface="Poppins SemiBold" panose="00000700000000000000" pitchFamily="2" charset="0"/>
              <a:cs typeface="Poppins SemiBold" panose="000007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D73C20-F8EC-8658-7276-4A64AEF012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39125" y="1854653"/>
            <a:ext cx="4284095" cy="52310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2A37EA-0795-A551-A5C6-6CA77C9B553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0"/>
          <a:stretch/>
        </p:blipFill>
        <p:spPr>
          <a:xfrm>
            <a:off x="19778702" y="1854653"/>
            <a:ext cx="3725538" cy="52693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843842-C03A-C95D-EFF5-C239B13613B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20"/>
          <a:stretch/>
        </p:blipFill>
        <p:spPr>
          <a:xfrm>
            <a:off x="15339125" y="7308667"/>
            <a:ext cx="8165115" cy="467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71540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0ED1C93-79C4-4114-D812-FA3F7E042B98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299E9691-FC15-FD92-4C43-8299B53A39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5" name="Picture 4" descr="A picture containing text, person, indoor&#10;&#10;Description automatically generated">
            <a:extLst>
              <a:ext uri="{FF2B5EF4-FFF2-40B4-BE49-F238E27FC236}">
                <a16:creationId xmlns:a16="http://schemas.microsoft.com/office/drawing/2014/main" id="{951D13AF-B597-C11A-5749-DE1224F10C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4910" y="2607275"/>
            <a:ext cx="6631936" cy="9407002"/>
          </a:xfrm>
          <a:prstGeom prst="rect">
            <a:avLst/>
          </a:prstGeom>
        </p:spPr>
      </p:pic>
      <p:pic>
        <p:nvPicPr>
          <p:cNvPr id="9" name="Picture 8" descr="A picture containing text, indoor, floor, shelf&#10;&#10;Description automatically generated">
            <a:extLst>
              <a:ext uri="{FF2B5EF4-FFF2-40B4-BE49-F238E27FC236}">
                <a16:creationId xmlns:a16="http://schemas.microsoft.com/office/drawing/2014/main" id="{ACF99D90-81DF-B478-F3B9-FD39F6A178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63024" y="2607275"/>
            <a:ext cx="5992260" cy="9407002"/>
          </a:xfrm>
          <a:prstGeom prst="rect">
            <a:avLst/>
          </a:prstGeom>
        </p:spPr>
      </p:pic>
      <p:pic>
        <p:nvPicPr>
          <p:cNvPr id="13" name="Picture 12" descr="A picture containing text, indoor, kitchen, table&#10;&#10;Description automatically generated">
            <a:extLst>
              <a:ext uri="{FF2B5EF4-FFF2-40B4-BE49-F238E27FC236}">
                <a16:creationId xmlns:a16="http://schemas.microsoft.com/office/drawing/2014/main" id="{C76C0E96-D20A-62EF-B2EB-FDFC302215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981" y="2607274"/>
            <a:ext cx="6274470" cy="9407001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C3B031D3-7865-52E3-B67A-E8AC4AA4429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72574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2BC620-DFCD-86E2-A12A-B6BFBA93A092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F9A25053-CAA3-4983-1DAD-5D235D3BDB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4" name="Picture 3" descr="A picture containing text, indoor, floor&#10;&#10;Description automatically generated">
            <a:extLst>
              <a:ext uri="{FF2B5EF4-FFF2-40B4-BE49-F238E27FC236}">
                <a16:creationId xmlns:a16="http://schemas.microsoft.com/office/drawing/2014/main" id="{5E97E505-13BF-C0A0-535E-3A34619959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0561" y="2009949"/>
            <a:ext cx="6295090" cy="9437916"/>
          </a:xfrm>
          <a:prstGeom prst="rect">
            <a:avLst/>
          </a:prstGeom>
        </p:spPr>
      </p:pic>
      <p:pic>
        <p:nvPicPr>
          <p:cNvPr id="8" name="Picture 7" descr="A picture containing text, indoor, table&#10;&#10;Description automatically generated">
            <a:extLst>
              <a:ext uri="{FF2B5EF4-FFF2-40B4-BE49-F238E27FC236}">
                <a16:creationId xmlns:a16="http://schemas.microsoft.com/office/drawing/2014/main" id="{8FB0AE0A-6CCA-35C7-4E73-BB6474E42E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8534" y="2009949"/>
            <a:ext cx="6295090" cy="9437916"/>
          </a:xfrm>
          <a:prstGeom prst="rect">
            <a:avLst/>
          </a:prstGeom>
        </p:spPr>
      </p:pic>
      <p:pic>
        <p:nvPicPr>
          <p:cNvPr id="10" name="Picture 9" descr="A picture containing text, person, standing&#10;&#10;Description automatically generated">
            <a:extLst>
              <a:ext uri="{FF2B5EF4-FFF2-40B4-BE49-F238E27FC236}">
                <a16:creationId xmlns:a16="http://schemas.microsoft.com/office/drawing/2014/main" id="{B6814C3B-8244-4CD0-9FEE-E73841780B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6506" y="2009948"/>
            <a:ext cx="6295089" cy="9437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33026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AE2A8B9-2CDE-4013-E8CF-B495D513636A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DDAA0C5E-2DDD-B6FB-4408-C6718ED857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3" name="Picture 2" descr="A person reading a book&#10;&#10;Description automatically generated with medium confidence">
            <a:extLst>
              <a:ext uri="{FF2B5EF4-FFF2-40B4-BE49-F238E27FC236}">
                <a16:creationId xmlns:a16="http://schemas.microsoft.com/office/drawing/2014/main" id="{298D0CFA-8955-6964-D7C1-0A7BD5B784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022" y="2863489"/>
            <a:ext cx="5547526" cy="8317130"/>
          </a:xfrm>
          <a:prstGeom prst="rect">
            <a:avLst/>
          </a:prstGeom>
        </p:spPr>
      </p:pic>
      <p:pic>
        <p:nvPicPr>
          <p:cNvPr id="6" name="Picture 5" descr="A picture containing text, person, indoor, desk&#10;&#10;Description automatically generated">
            <a:extLst>
              <a:ext uri="{FF2B5EF4-FFF2-40B4-BE49-F238E27FC236}">
                <a16:creationId xmlns:a16="http://schemas.microsoft.com/office/drawing/2014/main" id="{8F39111F-6973-B514-1F39-8A0FF39B13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7656" y="2863489"/>
            <a:ext cx="12475695" cy="8317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74543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9CEADCF-48F4-16F9-9BE5-1AAC3CA83B5A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6F24814D-1E4A-0275-F063-184BF04F3E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3" name="Picture 2" descr="A picture containing text, floor, indoor&#10;&#10;Description automatically generated">
            <a:extLst>
              <a:ext uri="{FF2B5EF4-FFF2-40B4-BE49-F238E27FC236}">
                <a16:creationId xmlns:a16="http://schemas.microsoft.com/office/drawing/2014/main" id="{4950616E-B1F8-1D52-5A83-B2C15928C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0550" y="2655670"/>
            <a:ext cx="5715866" cy="8573799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4EC80D76-6A54-644D-3272-CE21264234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7079" y="2655671"/>
            <a:ext cx="5715865" cy="8573798"/>
          </a:xfrm>
          <a:prstGeom prst="rect">
            <a:avLst/>
          </a:prstGeom>
        </p:spPr>
      </p:pic>
      <p:pic>
        <p:nvPicPr>
          <p:cNvPr id="13" name="Picture 12" descr="A picture containing floor, indoor, wall&#10;&#10;Description automatically generated">
            <a:extLst>
              <a:ext uri="{FF2B5EF4-FFF2-40B4-BE49-F238E27FC236}">
                <a16:creationId xmlns:a16="http://schemas.microsoft.com/office/drawing/2014/main" id="{40457B6F-C5F5-0BA9-5601-660CDFE96A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3607" y="2655670"/>
            <a:ext cx="5715865" cy="8573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50213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A7FAB1-B3BB-32A2-E921-F17E473AFD38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DB7CE807-DC37-1329-97D8-5D5EFC50C8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08FC29-B0AB-7D0D-A27D-99CF94B8A4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800"/>
          <a:stretch/>
        </p:blipFill>
        <p:spPr>
          <a:xfrm>
            <a:off x="6503571" y="1132654"/>
            <a:ext cx="9136858" cy="5707090"/>
          </a:xfrm>
          <a:prstGeom prst="rect">
            <a:avLst/>
          </a:prstGeom>
        </p:spPr>
      </p:pic>
      <p:pic>
        <p:nvPicPr>
          <p:cNvPr id="10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87F384E7-5069-C980-82B6-FC17303F00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5550" y="1132654"/>
            <a:ext cx="3804727" cy="5707090"/>
          </a:xfrm>
          <a:prstGeom prst="rect">
            <a:avLst/>
          </a:prstGeom>
        </p:spPr>
      </p:pic>
      <p:pic>
        <p:nvPicPr>
          <p:cNvPr id="12" name="Picture 11" descr="A picture containing text, person, indoor&#10;&#10;Description automatically generated">
            <a:extLst>
              <a:ext uri="{FF2B5EF4-FFF2-40B4-BE49-F238E27FC236}">
                <a16:creationId xmlns:a16="http://schemas.microsoft.com/office/drawing/2014/main" id="{251D0CA7-E4A6-D480-A163-185BD592E7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571" y="7047560"/>
            <a:ext cx="7986821" cy="5324547"/>
          </a:xfrm>
          <a:prstGeom prst="rect">
            <a:avLst/>
          </a:prstGeom>
        </p:spPr>
      </p:pic>
      <p:pic>
        <p:nvPicPr>
          <p:cNvPr id="14" name="Picture 1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1F046F7-174A-1455-71B8-A51BBEEFF6C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65" r="22882"/>
          <a:stretch/>
        </p:blipFill>
        <p:spPr>
          <a:xfrm>
            <a:off x="14686298" y="7047560"/>
            <a:ext cx="4963979" cy="5324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59166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F365F24-7B57-FABB-7C18-4D87ACB34215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9663BBE4-C149-6209-7B8A-18727F7323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5B9338B-59C1-D015-2A1D-42D1F98363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3916" y="1711581"/>
            <a:ext cx="15158848" cy="1025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7836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244EC72-11F4-19C1-0EF7-42DA42A324BA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F6845410-EFC0-69AA-5377-5D74CE49B7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C46700E6-1FE7-A10B-1B7F-E989C59C47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472" y="1816921"/>
            <a:ext cx="16265755" cy="10274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96662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44E7BF8-6C58-DE0B-4B06-BF783D3308F3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BDF4A4C-C178-9866-A754-56872A3A7D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9" name="Picture 8" descr="A picture containing text, indoor, wall, shelf&#10;&#10;Description automatically generated">
            <a:extLst>
              <a:ext uri="{FF2B5EF4-FFF2-40B4-BE49-F238E27FC236}">
                <a16:creationId xmlns:a16="http://schemas.microsoft.com/office/drawing/2014/main" id="{B594D53D-4576-8C65-8861-67315E97F0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454" y="2877343"/>
            <a:ext cx="12553007" cy="8413544"/>
          </a:xfrm>
          <a:prstGeom prst="rect">
            <a:avLst/>
          </a:prstGeom>
        </p:spPr>
      </p:pic>
      <p:pic>
        <p:nvPicPr>
          <p:cNvPr id="13" name="Picture 12" descr="A picture containing text, indoor, vending machine&#10;&#10;Description automatically generated">
            <a:extLst>
              <a:ext uri="{FF2B5EF4-FFF2-40B4-BE49-F238E27FC236}">
                <a16:creationId xmlns:a16="http://schemas.microsoft.com/office/drawing/2014/main" id="{0B6BB6DF-2E51-B63E-DB12-0967CABBE4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10572" y="2859086"/>
            <a:ext cx="5624011" cy="843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6606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F4E4FE7-F976-96F3-E4D8-818C4038B5B1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D95AC238-CA30-7A1F-EE2A-7758E20D73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48F1B4C-7775-EB3D-0A65-A675E6A8A7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862" y="3985706"/>
            <a:ext cx="9441549" cy="6294366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F63948E-72DC-D808-D7F7-CB2C8A03AA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8607" y="3985706"/>
            <a:ext cx="9441548" cy="6294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42445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3D4F97A-9443-6577-CE37-9F64903372DC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C6049E12-C1CE-17CE-1DA5-61D9FADE40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280EC0BA-A90B-D96F-4427-94B5799DA8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1372" y="2064327"/>
            <a:ext cx="6643113" cy="9855633"/>
          </a:xfrm>
          <a:prstGeom prst="rect">
            <a:avLst/>
          </a:prstGeom>
        </p:spPr>
      </p:pic>
      <p:pic>
        <p:nvPicPr>
          <p:cNvPr id="8" name="Picture 7" descr="A picture containing text, floor, indoor, blue&#10;&#10;Description automatically generated">
            <a:extLst>
              <a:ext uri="{FF2B5EF4-FFF2-40B4-BE49-F238E27FC236}">
                <a16:creationId xmlns:a16="http://schemas.microsoft.com/office/drawing/2014/main" id="{6A1919E5-98FD-E836-5919-06AB33A30F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28911" y="2064327"/>
            <a:ext cx="6501834" cy="9855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79841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5DEDEB-15F3-162A-FE5C-8653D6E3E44E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17407012-865F-D054-BCE3-4E97AA59DB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62D01614-BE3C-238A-2E2B-048B796D8D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846" y="2720076"/>
            <a:ext cx="5107307" cy="7660961"/>
          </a:xfrm>
          <a:prstGeom prst="rect">
            <a:avLst/>
          </a:prstGeom>
        </p:spPr>
      </p:pic>
      <p:pic>
        <p:nvPicPr>
          <p:cNvPr id="6" name="Picture 5" descr="A picture containing text, indoor, table&#10;&#10;Description automatically generated">
            <a:extLst>
              <a:ext uri="{FF2B5EF4-FFF2-40B4-BE49-F238E27FC236}">
                <a16:creationId xmlns:a16="http://schemas.microsoft.com/office/drawing/2014/main" id="{5FE3D0B3-41C0-1A97-AD37-C88AC1E143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4732" y="2720076"/>
            <a:ext cx="11491441" cy="7660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25055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446F23-CBF4-BE29-2E9B-72A8F5FF883E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44F1D558-B949-4ACF-4580-F91136F3E0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4" name="Picture 3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94220630-DE84-6792-3045-67AD6468D3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4388" y="2169438"/>
            <a:ext cx="6391307" cy="9586961"/>
          </a:xfrm>
          <a:prstGeom prst="rect">
            <a:avLst/>
          </a:prstGeom>
        </p:spPr>
      </p:pic>
      <p:pic>
        <p:nvPicPr>
          <p:cNvPr id="8" name="Picture 7" descr="A picture containing wall, indoor, floor, vending machine&#10;&#10;Description automatically generated">
            <a:extLst>
              <a:ext uri="{FF2B5EF4-FFF2-40B4-BE49-F238E27FC236}">
                <a16:creationId xmlns:a16="http://schemas.microsoft.com/office/drawing/2014/main" id="{1723274E-679C-6679-8445-1A4A2B8801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4761" y="2169438"/>
            <a:ext cx="6845089" cy="958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92836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5984C1-7F5C-3684-0F23-1C4139B5BECB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12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897C3503-7E2D-C185-4C96-AAAAB7CD9F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022" y="1985598"/>
            <a:ext cx="16192500" cy="9906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605664-6BA9-CB87-5970-02B493CF76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322336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73140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70BC7DD-3256-9E2B-B0C4-9C12E9830CD5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D756CB73-5B31-2958-CC2C-1B30BA81D7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3" name="Picture 2" descr="A white shelving unit with books&#10;&#10;Description automatically generated with low confidence">
            <a:extLst>
              <a:ext uri="{FF2B5EF4-FFF2-40B4-BE49-F238E27FC236}">
                <a16:creationId xmlns:a16="http://schemas.microsoft.com/office/drawing/2014/main" id="{3971CD6A-C5B6-9841-DFB8-3B9DDCD96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8991" y="2612611"/>
            <a:ext cx="5513174" cy="8265628"/>
          </a:xfrm>
          <a:prstGeom prst="rect">
            <a:avLst/>
          </a:prstGeom>
        </p:spPr>
      </p:pic>
      <p:pic>
        <p:nvPicPr>
          <p:cNvPr id="6" name="Picture 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369FD18-E13E-613A-3004-980DDDA7A4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2091" y="2600254"/>
            <a:ext cx="5496643" cy="8265628"/>
          </a:xfrm>
          <a:prstGeom prst="rect">
            <a:avLst/>
          </a:prstGeom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31896E87-0133-E6BC-B1BD-E4E747A94B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7118" y="2600254"/>
            <a:ext cx="5513174" cy="8265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40469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868E2F6-BAC2-CD3D-E1C2-3E70B4CDDB1F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DF5F50B-8181-DA1C-406A-35A8A29D54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4" name="Picture 3" descr="A picture containing text, indoor, open&#10;&#10;Description automatically generated">
            <a:extLst>
              <a:ext uri="{FF2B5EF4-FFF2-40B4-BE49-F238E27FC236}">
                <a16:creationId xmlns:a16="http://schemas.microsoft.com/office/drawing/2014/main" id="{F0AC65E1-6EAA-C357-0227-783B610363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1431" y="2327564"/>
            <a:ext cx="6404168" cy="9606252"/>
          </a:xfrm>
          <a:prstGeom prst="rect">
            <a:avLst/>
          </a:prstGeom>
        </p:spPr>
      </p:pic>
      <p:pic>
        <p:nvPicPr>
          <p:cNvPr id="10" name="Picture 9" descr="A picture containing text, wall, floor, indoor&#10;&#10;Description automatically generated">
            <a:extLst>
              <a:ext uri="{FF2B5EF4-FFF2-40B4-BE49-F238E27FC236}">
                <a16:creationId xmlns:a16="http://schemas.microsoft.com/office/drawing/2014/main" id="{D35491F7-D3BC-0AFE-E453-6144571395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0303" y="2327564"/>
            <a:ext cx="6047719" cy="9606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72524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79BB6A1-2473-386C-83A7-B7D70316CEBC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3AE40C8C-D0D4-B180-C472-B5CDEF18AB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B5657A5-C2E3-8D7B-8233-A3C94246A9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1" b="4060"/>
          <a:stretch/>
        </p:blipFill>
        <p:spPr>
          <a:xfrm>
            <a:off x="7264030" y="1034781"/>
            <a:ext cx="10314275" cy="59408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D2DD6A-5B99-8775-B2F9-2277C966C6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4030" y="7226825"/>
            <a:ext cx="4227582" cy="55037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DAA455D-CD05-BB7C-37E1-3B798EB079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89208" y="7226825"/>
            <a:ext cx="5789097" cy="550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81880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AE63D4-3228-B004-22D7-C40C22348CB5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6D4B3792-E4CC-04B5-4270-4C9659C1AA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3" name="Picture 2" descr="A picture containing text, wall, indoor&#10;&#10;Description automatically generated">
            <a:extLst>
              <a:ext uri="{FF2B5EF4-FFF2-40B4-BE49-F238E27FC236}">
                <a16:creationId xmlns:a16="http://schemas.microsoft.com/office/drawing/2014/main" id="{ED328E8C-B6AC-DD76-3DE3-F80CC5E4AD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9824" y="2329013"/>
            <a:ext cx="6074452" cy="9021464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4D5C6487-93CC-FA29-5BEC-07653A79C6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527" y="2329012"/>
            <a:ext cx="5076077" cy="9021463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58E795FD-73D2-977F-1C84-47C2A2E520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63568" y="2329012"/>
            <a:ext cx="5076077" cy="902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02768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84BB388-877F-A459-2A2A-06E7190CB4AA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B70C92EB-445A-3F6A-0CE7-71E2A6DE0B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998455DB-89E0-E2BD-F829-185EEF5D0F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181" y="4201297"/>
            <a:ext cx="9534916" cy="5363390"/>
          </a:xfrm>
          <a:prstGeom prst="rect">
            <a:avLst/>
          </a:prstGeom>
        </p:spPr>
      </p:pic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EEF0657B-8D5F-D595-211A-4440FCC562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2749" y="4201297"/>
            <a:ext cx="9534916" cy="536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53318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2993B1-7350-7209-3F81-818B1D890F7D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DE803F5-9B45-97B1-D11E-425A1CD799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7" name="Picture 6" descr="A display of a game&#10;&#10;Description automatically generated with medium confidence">
            <a:extLst>
              <a:ext uri="{FF2B5EF4-FFF2-40B4-BE49-F238E27FC236}">
                <a16:creationId xmlns:a16="http://schemas.microsoft.com/office/drawing/2014/main" id="{3B08BB74-02EB-D94A-D227-235530FF1F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471" y="2400334"/>
            <a:ext cx="5923232" cy="8880407"/>
          </a:xfrm>
          <a:prstGeom prst="rect">
            <a:avLst/>
          </a:prstGeom>
        </p:spPr>
      </p:pic>
      <p:pic>
        <p:nvPicPr>
          <p:cNvPr id="9" name="Picture 8" descr="A vending machine with a variety of products&#10;&#10;Description automatically generated">
            <a:extLst>
              <a:ext uri="{FF2B5EF4-FFF2-40B4-BE49-F238E27FC236}">
                <a16:creationId xmlns:a16="http://schemas.microsoft.com/office/drawing/2014/main" id="{CBA56EEB-4CE0-6133-EF7C-B21CCCF468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5367" y="2400334"/>
            <a:ext cx="5923232" cy="8880408"/>
          </a:xfrm>
          <a:prstGeom prst="rect">
            <a:avLst/>
          </a:prstGeom>
        </p:spPr>
      </p:pic>
      <p:pic>
        <p:nvPicPr>
          <p:cNvPr id="12" name="Picture 11" descr="A hand reaching for a beverage in a cooler&#10;&#10;Description automatically generated">
            <a:extLst>
              <a:ext uri="{FF2B5EF4-FFF2-40B4-BE49-F238E27FC236}">
                <a16:creationId xmlns:a16="http://schemas.microsoft.com/office/drawing/2014/main" id="{19988640-BAFB-047E-ECCC-EC8143AD84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2262" y="2400334"/>
            <a:ext cx="5923232" cy="888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68994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2993B1-7350-7209-3F81-818B1D890F7D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DE803F5-9B45-97B1-D11E-425A1CD799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5" name="Picture 4" descr="A hand holding a plastic container with red and white objects&#10;&#10;Description automatically generated">
            <a:extLst>
              <a:ext uri="{FF2B5EF4-FFF2-40B4-BE49-F238E27FC236}">
                <a16:creationId xmlns:a16="http://schemas.microsoft.com/office/drawing/2014/main" id="{1B1E0874-E731-0C88-3F11-82402648B1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2666" y="2432582"/>
            <a:ext cx="13221486" cy="8814324"/>
          </a:xfrm>
          <a:prstGeom prst="rect">
            <a:avLst/>
          </a:prstGeom>
        </p:spPr>
      </p:pic>
      <p:pic>
        <p:nvPicPr>
          <p:cNvPr id="8" name="Picture 7" descr="A person holding a paper&#10;&#10;Description automatically generated">
            <a:extLst>
              <a:ext uri="{FF2B5EF4-FFF2-40B4-BE49-F238E27FC236}">
                <a16:creationId xmlns:a16="http://schemas.microsoft.com/office/drawing/2014/main" id="{20500CF2-34D3-A142-7AC1-1B2D7CAD9A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42421" y="2432582"/>
            <a:ext cx="5891691" cy="8833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08904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2993B1-7350-7209-3F81-818B1D890F7D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5" name="Picture 4" descr="A machine with shelves and a screen&#10;&#10;Description automatically generated with medium confidence">
            <a:extLst>
              <a:ext uri="{FF2B5EF4-FFF2-40B4-BE49-F238E27FC236}">
                <a16:creationId xmlns:a16="http://schemas.microsoft.com/office/drawing/2014/main" id="{9635E5E1-A49C-B651-04BC-BE94937D4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2604" y="2068029"/>
            <a:ext cx="14290461" cy="9526974"/>
          </a:xfrm>
          <a:prstGeom prst="rect">
            <a:avLst/>
          </a:prstGeom>
        </p:spPr>
      </p:pic>
      <p:pic>
        <p:nvPicPr>
          <p:cNvPr id="8" name="Picture 7" descr="A person putting a bottle into a machine&#10;&#10;Description automatically generated">
            <a:extLst>
              <a:ext uri="{FF2B5EF4-FFF2-40B4-BE49-F238E27FC236}">
                <a16:creationId xmlns:a16="http://schemas.microsoft.com/office/drawing/2014/main" id="{49EC2649-5053-A02B-D929-6B795BC1F8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3065" y="2068029"/>
            <a:ext cx="6359450" cy="9534408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DE803F5-9B45-97B1-D11E-425A1CD799B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83987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2993B1-7350-7209-3F81-818B1D890F7D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DE803F5-9B45-97B1-D11E-425A1CD799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6" name="Picture 5" descr="A large rectangular object with a screen on it&#10;&#10;Description automatically generated">
            <a:extLst>
              <a:ext uri="{FF2B5EF4-FFF2-40B4-BE49-F238E27FC236}">
                <a16:creationId xmlns:a16="http://schemas.microsoft.com/office/drawing/2014/main" id="{9456CA08-0EF3-1E74-8D75-7D2385AB0F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543" y="1375600"/>
            <a:ext cx="7289170" cy="10928291"/>
          </a:xfrm>
          <a:prstGeom prst="rect">
            <a:avLst/>
          </a:prstGeom>
        </p:spPr>
      </p:pic>
      <p:pic>
        <p:nvPicPr>
          <p:cNvPr id="9" name="Picture 8" descr="A sign on a stand&#10;&#10;Description automatically generated with medium confidence">
            <a:extLst>
              <a:ext uri="{FF2B5EF4-FFF2-40B4-BE49-F238E27FC236}">
                <a16:creationId xmlns:a16="http://schemas.microsoft.com/office/drawing/2014/main" id="{F0AD663E-E927-2BA8-12F5-217F67DA2F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304" y="1375599"/>
            <a:ext cx="7289169" cy="10928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32663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2993B1-7350-7209-3F81-818B1D890F7D}"/>
              </a:ext>
            </a:extLst>
          </p:cNvPr>
          <p:cNvSpPr/>
          <p:nvPr/>
        </p:nvSpPr>
        <p:spPr>
          <a:xfrm>
            <a:off x="698269" y="0"/>
            <a:ext cx="23780981" cy="13679488"/>
          </a:xfrm>
          <a:prstGeom prst="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7DE803F5-9B45-97B1-D11E-425A1CD799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337"/>
          <a:stretch/>
        </p:blipFill>
        <p:spPr>
          <a:xfrm>
            <a:off x="0" y="0"/>
            <a:ext cx="3322666" cy="13679488"/>
          </a:xfrm>
          <a:prstGeom prst="rect">
            <a:avLst/>
          </a:prstGeom>
        </p:spPr>
      </p:pic>
      <p:pic>
        <p:nvPicPr>
          <p:cNvPr id="4" name="Picture 3" descr="A picture containing wall, window, indoor&#10;&#10;Description automatically generated">
            <a:extLst>
              <a:ext uri="{FF2B5EF4-FFF2-40B4-BE49-F238E27FC236}">
                <a16:creationId xmlns:a16="http://schemas.microsoft.com/office/drawing/2014/main" id="{25649D84-1C62-607E-7179-878600B2BA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2425" y="2638515"/>
            <a:ext cx="5604439" cy="84024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4A4D13-2121-1EA9-3E4F-DA862CC6C7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8866" y="2638515"/>
            <a:ext cx="5520414" cy="8402457"/>
          </a:xfrm>
          <a:prstGeom prst="rect">
            <a:avLst/>
          </a:prstGeom>
        </p:spPr>
      </p:pic>
      <p:pic>
        <p:nvPicPr>
          <p:cNvPr id="10" name="Picture 9" descr="A picture containing wall, indoor, kitchen appliance&#10;&#10;Description automatically generated">
            <a:extLst>
              <a:ext uri="{FF2B5EF4-FFF2-40B4-BE49-F238E27FC236}">
                <a16:creationId xmlns:a16="http://schemas.microsoft.com/office/drawing/2014/main" id="{90961002-DD1F-75C5-576D-A0736ACD6D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31282" y="2638515"/>
            <a:ext cx="5604438" cy="840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74583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F9B4867-D4F2-42A7-A450-AFE6C25D52C5}"/>
              </a:ext>
            </a:extLst>
          </p:cNvPr>
          <p:cNvSpPr txBox="1">
            <a:spLocks/>
          </p:cNvSpPr>
          <p:nvPr/>
        </p:nvSpPr>
        <p:spPr>
          <a:xfrm>
            <a:off x="1227025" y="5528743"/>
            <a:ext cx="7905135" cy="183533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11800" dirty="0">
              <a:solidFill>
                <a:schemeClr val="bg1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62859D-B8C4-74CF-E919-8C06F3E7F00D}"/>
              </a:ext>
            </a:extLst>
          </p:cNvPr>
          <p:cNvSpPr/>
          <p:nvPr/>
        </p:nvSpPr>
        <p:spPr>
          <a:xfrm>
            <a:off x="14571656" y="3578427"/>
            <a:ext cx="1013107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D" sz="8000" dirty="0">
                <a:latin typeface="Poppins SemiBold" panose="00000700000000000000" pitchFamily="2" charset="0"/>
                <a:ea typeface="EB Garamond 12" panose="02020502060206020403" pitchFamily="18" charset="0"/>
                <a:cs typeface="Poppins SemiBold" panose="00000700000000000000" pitchFamily="2" charset="0"/>
              </a:rPr>
              <a:t>Innovating </a:t>
            </a:r>
          </a:p>
          <a:p>
            <a:r>
              <a:rPr lang="en-ID" sz="8000" dirty="0">
                <a:latin typeface="Poppins SemiBold" panose="00000700000000000000" pitchFamily="2" charset="0"/>
                <a:ea typeface="EB Garamond 12" panose="02020502060206020403" pitchFamily="18" charset="0"/>
                <a:cs typeface="Poppins SemiBold" panose="00000700000000000000" pitchFamily="2" charset="0"/>
              </a:rPr>
              <a:t>Displays</a:t>
            </a:r>
          </a:p>
          <a:p>
            <a:endParaRPr lang="en-ID" sz="8000" dirty="0">
              <a:latin typeface="Poppins SemiBold" panose="00000700000000000000" pitchFamily="2" charset="0"/>
              <a:ea typeface="EB Garamond 12" panose="02020502060206020403" pitchFamily="18" charset="0"/>
              <a:cs typeface="Poppins SemiBold" panose="00000700000000000000" pitchFamily="2" charset="0"/>
            </a:endParaRP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4C7A208F-2819-1EA8-C0B2-10A6380A03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949" y="720861"/>
            <a:ext cx="9346264" cy="1223776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1974925-48A8-DCEB-A296-758FD2F2FEF2}"/>
              </a:ext>
            </a:extLst>
          </p:cNvPr>
          <p:cNvSpPr/>
          <p:nvPr/>
        </p:nvSpPr>
        <p:spPr>
          <a:xfrm>
            <a:off x="14571656" y="6582335"/>
            <a:ext cx="761176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Standard, yet innovative POS displays and design solutions by BG </a:t>
            </a:r>
            <a:r>
              <a:rPr lang="en-US" altLang="en-US" sz="2400" dirty="0" err="1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Reklam</a:t>
            </a:r>
            <a:r>
              <a:rPr lang="en-US" altLang="en-US" sz="24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 encourage buying impulse and raise emotions and recognition of the brand. </a:t>
            </a:r>
          </a:p>
          <a:p>
            <a:pPr marL="0" lv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>
                <a:latin typeface="Poppins Light" panose="00000400000000000000" pitchFamily="2" charset="0"/>
                <a:ea typeface="Open Sans" panose="020B0606030504020204" pitchFamily="34" charset="0"/>
                <a:cs typeface="Poppins Light" panose="00000400000000000000" pitchFamily="2" charset="0"/>
              </a:rPr>
              <a:t>That means we know each, small or gigantic, pompous or very minimal display by heart and diode, and we can adjust a single detail to best present our clients' products.</a:t>
            </a:r>
          </a:p>
        </p:txBody>
      </p:sp>
    </p:spTree>
    <p:extLst>
      <p:ext uri="{BB962C8B-B14F-4D97-AF65-F5344CB8AC3E}">
        <p14:creationId xmlns:p14="http://schemas.microsoft.com/office/powerpoint/2010/main" val="130325914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76D6533C-81BE-4D82-610E-E1AF20A265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9443" y="631207"/>
            <a:ext cx="9060873" cy="6040582"/>
          </a:xfrm>
          <a:prstGeom prst="rect">
            <a:avLst/>
          </a:prstGeom>
        </p:spPr>
      </p:pic>
      <p:pic>
        <p:nvPicPr>
          <p:cNvPr id="12" name="Picture 11" descr="A tablet on a stand&#10;&#10;Description automatically generated with low confidence">
            <a:extLst>
              <a:ext uri="{FF2B5EF4-FFF2-40B4-BE49-F238E27FC236}">
                <a16:creationId xmlns:a16="http://schemas.microsoft.com/office/drawing/2014/main" id="{A2E6EC42-E137-22DE-7359-D6A2296D92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9442" y="6852101"/>
            <a:ext cx="9060873" cy="6040582"/>
          </a:xfrm>
          <a:prstGeom prst="rect">
            <a:avLst/>
          </a:prstGeom>
        </p:spPr>
      </p:pic>
      <p:pic>
        <p:nvPicPr>
          <p:cNvPr id="15" name="Picture 14" descr="A picture containing indoor, floor, wall, toilet&#10;&#10;Description automatically generated">
            <a:extLst>
              <a:ext uri="{FF2B5EF4-FFF2-40B4-BE49-F238E27FC236}">
                <a16:creationId xmlns:a16="http://schemas.microsoft.com/office/drawing/2014/main" id="{E0867126-0C52-DEC1-4E00-48F4205079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5783" y="631206"/>
            <a:ext cx="8174318" cy="1226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25249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E1577B5-7A3C-33E5-1B44-75E3F5200A4C}"/>
              </a:ext>
            </a:extLst>
          </p:cNvPr>
          <p:cNvSpPr txBox="1">
            <a:spLocks/>
          </p:cNvSpPr>
          <p:nvPr/>
        </p:nvSpPr>
        <p:spPr>
          <a:xfrm>
            <a:off x="20247706" y="5911289"/>
            <a:ext cx="9569081" cy="386477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 </a:t>
            </a:r>
            <a:r>
              <a:rPr lang="en-US" sz="1600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REKLAM GMBH</a:t>
            </a:r>
          </a:p>
          <a:p>
            <a:endParaRPr lang="en-US" sz="1600" dirty="0">
              <a:solidFill>
                <a:sysClr val="windowText" lastClr="000000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  <a:p>
            <a:r>
              <a:rPr lang="en-US" sz="1600" dirty="0" err="1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Leverkusenstraße</a:t>
            </a:r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 3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22761 Hamburg, Deutschland</a:t>
            </a:r>
          </a:p>
          <a:p>
            <a:endParaRPr lang="en-US" sz="1600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hamburg@bgreklam.com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+49 40 85413003</a:t>
            </a:r>
            <a:endParaRPr lang="en-US" sz="1600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2249567-112F-5700-5922-E52364649282}"/>
              </a:ext>
            </a:extLst>
          </p:cNvPr>
          <p:cNvSpPr txBox="1">
            <a:spLocks/>
          </p:cNvSpPr>
          <p:nvPr/>
        </p:nvSpPr>
        <p:spPr>
          <a:xfrm>
            <a:off x="20247706" y="2361184"/>
            <a:ext cx="9413730" cy="386477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</a:t>
            </a:r>
            <a:r>
              <a:rPr lang="en-US" sz="1600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 REKLAM</a:t>
            </a:r>
          </a:p>
          <a:p>
            <a:endParaRPr lang="en-US" sz="1600" dirty="0">
              <a:solidFill>
                <a:sysClr val="windowText" lastClr="000000"/>
              </a:solidFill>
              <a:latin typeface="Poppins SemiBold" panose="00000700000000000000" pitchFamily="2" charset="0"/>
              <a:ea typeface="Inter Medium" panose="02000603000000020004" pitchFamily="50" charset="0"/>
              <a:cs typeface="Poppins SemiBold" panose="00000700000000000000" pitchFamily="2" charset="0"/>
            </a:endParaRP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PRODUCTION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29. </a:t>
            </a:r>
            <a:r>
              <a:rPr lang="en-US" sz="1600" dirty="0" err="1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Novembra</a:t>
            </a:r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 1M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11460 Belgrade, Serbia</a:t>
            </a:r>
          </a:p>
          <a:p>
            <a:endParaRPr lang="en-US" sz="1600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info@bgreklam.com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+381 11 785 64 64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+381 60 68 69 110</a:t>
            </a:r>
            <a:endParaRPr lang="en-US" sz="1600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D591A473-2BB1-90F1-3747-D27DC357B76A}"/>
              </a:ext>
            </a:extLst>
          </p:cNvPr>
          <p:cNvSpPr txBox="1">
            <a:spLocks/>
          </p:cNvSpPr>
          <p:nvPr/>
        </p:nvSpPr>
        <p:spPr>
          <a:xfrm>
            <a:off x="20325381" y="8897855"/>
            <a:ext cx="9413730" cy="386477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>
                <a:solidFill>
                  <a:schemeClr val="accent1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BG</a:t>
            </a:r>
            <a:r>
              <a:rPr lang="en-US" sz="1600" dirty="0">
                <a:solidFill>
                  <a:sysClr val="windowText" lastClr="000000"/>
                </a:solidFill>
                <a:latin typeface="Poppins SemiBold" panose="00000700000000000000" pitchFamily="2" charset="0"/>
                <a:ea typeface="Inter Medium" panose="02000603000000020004" pitchFamily="50" charset="0"/>
                <a:cs typeface="Poppins SemiBold" panose="00000700000000000000" pitchFamily="2" charset="0"/>
              </a:rPr>
              <a:t> REKLAM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Montserrat" panose="00000500000000000000" pitchFamily="50" charset="0"/>
                <a:ea typeface="Inter Medium" panose="02000603000000020004" pitchFamily="50" charset="0"/>
                <a:cs typeface="Poppins SemiBold" panose="00000700000000000000" pitchFamily="2" charset="0"/>
              </a:rPr>
              <a:t>UK LTD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2588 Davenport House,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207 Regent St</a:t>
            </a: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London, W1B 3HH, UK</a:t>
            </a:r>
          </a:p>
          <a:p>
            <a:endParaRPr lang="en-US" sz="1600" dirty="0">
              <a:solidFill>
                <a:sysClr val="windowText" lastClr="000000"/>
              </a:solidFill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  <a:p>
            <a:r>
              <a:rPr lang="en-US" sz="1600" dirty="0">
                <a:solidFill>
                  <a:sysClr val="windowText" lastClr="000000"/>
                </a:solidFill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+44 75 4288 2312</a:t>
            </a:r>
            <a:endParaRPr lang="en-US" sz="1600" dirty="0">
              <a:latin typeface="Poppins Light" panose="00000400000000000000" pitchFamily="2" charset="0"/>
              <a:ea typeface="Inter Medium" panose="02000603000000020004" pitchFamily="50" charset="0"/>
              <a:cs typeface="Poppins Light" panose="00000400000000000000" pitchFamily="2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E79ACCB-75AB-424E-6E8A-569B187E6B46}"/>
              </a:ext>
            </a:extLst>
          </p:cNvPr>
          <p:cNvSpPr txBox="1">
            <a:spLocks/>
          </p:cNvSpPr>
          <p:nvPr/>
        </p:nvSpPr>
        <p:spPr>
          <a:xfrm>
            <a:off x="8709564" y="5177972"/>
            <a:ext cx="9987519" cy="2291369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800" dirty="0">
                <a:solidFill>
                  <a:sysClr val="windowText" lastClr="000000"/>
                </a:solidFill>
                <a:latin typeface="Poppins Black" panose="00000A00000000000000" pitchFamily="50" charset="0"/>
                <a:ea typeface="Adobe Heiti Std R" panose="020B0400000000000000" pitchFamily="34" charset="-128"/>
                <a:cs typeface="Poppins Black" panose="00000A00000000000000" pitchFamily="50" charset="0"/>
              </a:rPr>
              <a:t>Thank You.</a:t>
            </a:r>
            <a:endParaRPr lang="en-US" sz="9800" dirty="0">
              <a:solidFill>
                <a:schemeClr val="bg1"/>
              </a:solidFill>
              <a:latin typeface="Poppins Black" panose="00000A00000000000000" pitchFamily="50" charset="0"/>
              <a:ea typeface="Adobe Heiti Std R" panose="020B0400000000000000" pitchFamily="34" charset="-128"/>
              <a:cs typeface="Poppins Black" panose="00000A00000000000000" pitchFamily="50" charset="0"/>
            </a:endParaRPr>
          </a:p>
        </p:txBody>
      </p:sp>
      <p:pic>
        <p:nvPicPr>
          <p:cNvPr id="15" name="Picture 14" descr="Shape&#10;&#10;Description automatically generated">
            <a:extLst>
              <a:ext uri="{FF2B5EF4-FFF2-40B4-BE49-F238E27FC236}">
                <a16:creationId xmlns:a16="http://schemas.microsoft.com/office/drawing/2014/main" id="{DA918B1A-B00E-B3D3-D569-2A9231FA03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5689"/>
            <a:ext cx="2662554" cy="110496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23A0CFB-57E2-71B6-3B2E-96DB4D576F24}"/>
              </a:ext>
            </a:extLst>
          </p:cNvPr>
          <p:cNvCxnSpPr>
            <a:cxnSpLocks/>
          </p:cNvCxnSpPr>
          <p:nvPr/>
        </p:nvCxnSpPr>
        <p:spPr>
          <a:xfrm flipV="1">
            <a:off x="19589878" y="1608169"/>
            <a:ext cx="19575" cy="97112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04A610F-5BF9-5EBC-16A7-FE2E504F5ACD}"/>
              </a:ext>
            </a:extLst>
          </p:cNvPr>
          <p:cNvSpPr txBox="1"/>
          <p:nvPr/>
        </p:nvSpPr>
        <p:spPr>
          <a:xfrm>
            <a:off x="10720391" y="7001179"/>
            <a:ext cx="452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Poppins Light" panose="00000400000000000000" pitchFamily="2" charset="0"/>
                <a:ea typeface="Inter Medium" panose="02000603000000020004" pitchFamily="50" charset="0"/>
                <a:cs typeface="Poppins Light" panose="00000400000000000000" pitchFamily="2" charset="0"/>
              </a:rPr>
              <a:t>www.bgreklam.com</a:t>
            </a:r>
          </a:p>
        </p:txBody>
      </p:sp>
    </p:spTree>
    <p:extLst>
      <p:ext uri="{BB962C8B-B14F-4D97-AF65-F5344CB8AC3E}">
        <p14:creationId xmlns:p14="http://schemas.microsoft.com/office/powerpoint/2010/main" val="1007176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F62E6128-A5A1-4FB1-878E-CAC73724184A}">
  <we:reference id="wa104381063" version="1.0.0.1" store="en-US" storeType="OMEX"/>
  <we:alternateReferences>
    <we:reference id="wa104381063" version="1.0.0.1" store="WA104381063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462</TotalTime>
  <Words>1332</Words>
  <Application>Microsoft Office PowerPoint</Application>
  <PresentationFormat>Custom</PresentationFormat>
  <Paragraphs>186</Paragraphs>
  <Slides>74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74</vt:i4>
      </vt:variant>
    </vt:vector>
  </HeadingPairs>
  <TitlesOfParts>
    <vt:vector size="85" baseType="lpstr">
      <vt:lpstr>Arial</vt:lpstr>
      <vt:lpstr>Calibri</vt:lpstr>
      <vt:lpstr>Calibri Light</vt:lpstr>
      <vt:lpstr>Montserrat</vt:lpstr>
      <vt:lpstr>Poppins</vt:lpstr>
      <vt:lpstr>Poppins Black</vt:lpstr>
      <vt:lpstr>Poppins ExtraBold</vt:lpstr>
      <vt:lpstr>Poppins Light</vt:lpstr>
      <vt:lpstr>Poppins Medium</vt:lpstr>
      <vt:lpstr>Poppins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Visualin</dc:creator>
  <cp:lastModifiedBy>Milena Stanimirovic</cp:lastModifiedBy>
  <cp:revision>188</cp:revision>
  <dcterms:created xsi:type="dcterms:W3CDTF">2019-09-07T10:51:14Z</dcterms:created>
  <dcterms:modified xsi:type="dcterms:W3CDTF">2024-10-02T14:18:04Z</dcterms:modified>
</cp:coreProperties>
</file>