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676" r:id="rId3"/>
    <p:sldId id="677" r:id="rId4"/>
    <p:sldId id="684" r:id="rId5"/>
    <p:sldId id="681" r:id="rId6"/>
    <p:sldId id="685" r:id="rId7"/>
    <p:sldId id="686" r:id="rId8"/>
    <p:sldId id="683" r:id="rId9"/>
    <p:sldId id="28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2B63"/>
    <a:srgbClr val="0D5073"/>
    <a:srgbClr val="0083B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1CD056-A5C0-45D7-B240-69B7756532F4}" v="3" dt="2024-09-17T12:56:18.0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0" autoAdjust="0"/>
    <p:restoredTop sz="96138" autoAdjust="0"/>
  </p:normalViewPr>
  <p:slideViewPr>
    <p:cSldViewPr snapToGrid="0">
      <p:cViewPr varScale="1">
        <p:scale>
          <a:sx n="107" d="100"/>
          <a:sy n="107" d="100"/>
        </p:scale>
        <p:origin x="732" y="11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ka Stanic" userId="5273b23f-0365-4656-98f5-3487b59a00d9" providerId="ADAL" clId="{311CD056-A5C0-45D7-B240-69B7756532F4}"/>
    <pc:docChg chg="undo custSel addSld delSld modSld">
      <pc:chgData name="Luka Stanic" userId="5273b23f-0365-4656-98f5-3487b59a00d9" providerId="ADAL" clId="{311CD056-A5C0-45D7-B240-69B7756532F4}" dt="2024-09-17T13:02:53.830" v="565" actId="20577"/>
      <pc:docMkLst>
        <pc:docMk/>
      </pc:docMkLst>
      <pc:sldChg chg="modSp mod">
        <pc:chgData name="Luka Stanic" userId="5273b23f-0365-4656-98f5-3487b59a00d9" providerId="ADAL" clId="{311CD056-A5C0-45D7-B240-69B7756532F4}" dt="2024-09-17T13:00:27.584" v="490" actId="20577"/>
        <pc:sldMkLst>
          <pc:docMk/>
          <pc:sldMk cId="3089734339" sldId="676"/>
        </pc:sldMkLst>
        <pc:spChg chg="mod">
          <ac:chgData name="Luka Stanic" userId="5273b23f-0365-4656-98f5-3487b59a00d9" providerId="ADAL" clId="{311CD056-A5C0-45D7-B240-69B7756532F4}" dt="2024-09-17T13:00:27.584" v="490" actId="20577"/>
          <ac:spMkLst>
            <pc:docMk/>
            <pc:sldMk cId="3089734339" sldId="676"/>
            <ac:spMk id="7" creationId="{0E6D9FD2-3AA5-7201-3724-C0EA8449F143}"/>
          </ac:spMkLst>
        </pc:spChg>
      </pc:sldChg>
      <pc:sldChg chg="modSp mod">
        <pc:chgData name="Luka Stanic" userId="5273b23f-0365-4656-98f5-3487b59a00d9" providerId="ADAL" clId="{311CD056-A5C0-45D7-B240-69B7756532F4}" dt="2024-09-17T13:01:35.019" v="493" actId="20577"/>
        <pc:sldMkLst>
          <pc:docMk/>
          <pc:sldMk cId="2005044215" sldId="677"/>
        </pc:sldMkLst>
        <pc:spChg chg="mod">
          <ac:chgData name="Luka Stanic" userId="5273b23f-0365-4656-98f5-3487b59a00d9" providerId="ADAL" clId="{311CD056-A5C0-45D7-B240-69B7756532F4}" dt="2024-09-17T13:01:35.019" v="493" actId="20577"/>
          <ac:spMkLst>
            <pc:docMk/>
            <pc:sldMk cId="2005044215" sldId="677"/>
            <ac:spMk id="6" creationId="{A712EB4B-F583-5164-0063-27BA4224D50F}"/>
          </ac:spMkLst>
        </pc:spChg>
      </pc:sldChg>
      <pc:sldChg chg="modSp mod">
        <pc:chgData name="Luka Stanic" userId="5273b23f-0365-4656-98f5-3487b59a00d9" providerId="ADAL" clId="{311CD056-A5C0-45D7-B240-69B7756532F4}" dt="2024-09-17T12:55:10.883" v="190" actId="20577"/>
        <pc:sldMkLst>
          <pc:docMk/>
          <pc:sldMk cId="3580672970" sldId="681"/>
        </pc:sldMkLst>
        <pc:spChg chg="mod">
          <ac:chgData name="Luka Stanic" userId="5273b23f-0365-4656-98f5-3487b59a00d9" providerId="ADAL" clId="{311CD056-A5C0-45D7-B240-69B7756532F4}" dt="2024-09-17T12:55:10.883" v="190" actId="20577"/>
          <ac:spMkLst>
            <pc:docMk/>
            <pc:sldMk cId="3580672970" sldId="681"/>
            <ac:spMk id="6" creationId="{A712EB4B-F583-5164-0063-27BA4224D50F}"/>
          </ac:spMkLst>
        </pc:spChg>
      </pc:sldChg>
      <pc:sldChg chg="new del">
        <pc:chgData name="Luka Stanic" userId="5273b23f-0365-4656-98f5-3487b59a00d9" providerId="ADAL" clId="{311CD056-A5C0-45D7-B240-69B7756532F4}" dt="2024-09-17T12:44:13.628" v="1" actId="680"/>
        <pc:sldMkLst>
          <pc:docMk/>
          <pc:sldMk cId="2050784110" sldId="684"/>
        </pc:sldMkLst>
      </pc:sldChg>
      <pc:sldChg chg="modSp add mod">
        <pc:chgData name="Luka Stanic" userId="5273b23f-0365-4656-98f5-3487b59a00d9" providerId="ADAL" clId="{311CD056-A5C0-45D7-B240-69B7756532F4}" dt="2024-09-17T13:02:53.830" v="565" actId="20577"/>
        <pc:sldMkLst>
          <pc:docMk/>
          <pc:sldMk cId="2238961323" sldId="684"/>
        </pc:sldMkLst>
        <pc:spChg chg="mod">
          <ac:chgData name="Luka Stanic" userId="5273b23f-0365-4656-98f5-3487b59a00d9" providerId="ADAL" clId="{311CD056-A5C0-45D7-B240-69B7756532F4}" dt="2024-09-17T12:44:31.753" v="59" actId="20577"/>
          <ac:spMkLst>
            <pc:docMk/>
            <pc:sldMk cId="2238961323" sldId="684"/>
            <ac:spMk id="4" creationId="{DA9C4EFC-EADB-1877-F195-B8965DC7776C}"/>
          </ac:spMkLst>
        </pc:spChg>
        <pc:spChg chg="mod">
          <ac:chgData name="Luka Stanic" userId="5273b23f-0365-4656-98f5-3487b59a00d9" providerId="ADAL" clId="{311CD056-A5C0-45D7-B240-69B7756532F4}" dt="2024-09-17T13:02:53.830" v="565" actId="20577"/>
          <ac:spMkLst>
            <pc:docMk/>
            <pc:sldMk cId="2238961323" sldId="684"/>
            <ac:spMk id="6" creationId="{A712EB4B-F583-5164-0063-27BA4224D50F}"/>
          </ac:spMkLst>
        </pc:spChg>
      </pc:sldChg>
      <pc:sldChg chg="modSp add mod">
        <pc:chgData name="Luka Stanic" userId="5273b23f-0365-4656-98f5-3487b59a00d9" providerId="ADAL" clId="{311CD056-A5C0-45D7-B240-69B7756532F4}" dt="2024-09-17T12:56:12.194" v="340" actId="20577"/>
        <pc:sldMkLst>
          <pc:docMk/>
          <pc:sldMk cId="4242559873" sldId="685"/>
        </pc:sldMkLst>
        <pc:spChg chg="mod">
          <ac:chgData name="Luka Stanic" userId="5273b23f-0365-4656-98f5-3487b59a00d9" providerId="ADAL" clId="{311CD056-A5C0-45D7-B240-69B7756532F4}" dt="2024-09-17T12:56:12.194" v="340" actId="20577"/>
          <ac:spMkLst>
            <pc:docMk/>
            <pc:sldMk cId="4242559873" sldId="685"/>
            <ac:spMk id="4" creationId="{DA9C4EFC-EADB-1877-F195-B8965DC7776C}"/>
          </ac:spMkLst>
        </pc:spChg>
        <pc:spChg chg="mod">
          <ac:chgData name="Luka Stanic" userId="5273b23f-0365-4656-98f5-3487b59a00d9" providerId="ADAL" clId="{311CD056-A5C0-45D7-B240-69B7756532F4}" dt="2024-09-17T12:55:45.470" v="338" actId="20577"/>
          <ac:spMkLst>
            <pc:docMk/>
            <pc:sldMk cId="4242559873" sldId="685"/>
            <ac:spMk id="6" creationId="{A712EB4B-F583-5164-0063-27BA4224D50F}"/>
          </ac:spMkLst>
        </pc:spChg>
      </pc:sldChg>
      <pc:sldChg chg="modSp add mod">
        <pc:chgData name="Luka Stanic" userId="5273b23f-0365-4656-98f5-3487b59a00d9" providerId="ADAL" clId="{311CD056-A5C0-45D7-B240-69B7756532F4}" dt="2024-09-17T12:56:53.145" v="487" actId="5793"/>
        <pc:sldMkLst>
          <pc:docMk/>
          <pc:sldMk cId="214432117" sldId="686"/>
        </pc:sldMkLst>
        <pc:spChg chg="mod">
          <ac:chgData name="Luka Stanic" userId="5273b23f-0365-4656-98f5-3487b59a00d9" providerId="ADAL" clId="{311CD056-A5C0-45D7-B240-69B7756532F4}" dt="2024-09-17T12:56:32.534" v="409" actId="20577"/>
          <ac:spMkLst>
            <pc:docMk/>
            <pc:sldMk cId="214432117" sldId="686"/>
            <ac:spMk id="4" creationId="{DA9C4EFC-EADB-1877-F195-B8965DC7776C}"/>
          </ac:spMkLst>
        </pc:spChg>
        <pc:spChg chg="mod">
          <ac:chgData name="Luka Stanic" userId="5273b23f-0365-4656-98f5-3487b59a00d9" providerId="ADAL" clId="{311CD056-A5C0-45D7-B240-69B7756532F4}" dt="2024-09-17T12:56:53.145" v="487" actId="5793"/>
          <ac:spMkLst>
            <pc:docMk/>
            <pc:sldMk cId="214432117" sldId="686"/>
            <ac:spMk id="6" creationId="{A712EB4B-F583-5164-0063-27BA4224D50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R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D5C2C5-D05D-40FB-83CA-7AF9DCB5DE36}" type="datetimeFigureOut">
              <a:rPr lang="sr-RS" smtClean="0"/>
              <a:t>09/17/2024</a:t>
            </a:fld>
            <a:endParaRPr lang="sr-R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R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R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R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CD4DE2-D3E2-4A99-AAA9-46D912DCB6EB}" type="slidenum">
              <a:rPr lang="sr-RS" smtClean="0"/>
              <a:t>‹#›</a:t>
            </a:fld>
            <a:endParaRPr lang="sr-RS"/>
          </a:p>
        </p:txBody>
      </p:sp>
    </p:spTree>
    <p:extLst>
      <p:ext uri="{BB962C8B-B14F-4D97-AF65-F5344CB8AC3E}">
        <p14:creationId xmlns:p14="http://schemas.microsoft.com/office/powerpoint/2010/main" val="106828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E5FD4-CA2A-9867-2C57-CA2261A3EA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0444F8-17C3-2C4A-9053-00C11701A6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442BA3F-25BD-50FC-8A19-B5C012AFF884}"/>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5" name="Footer Placeholder 4">
            <a:extLst>
              <a:ext uri="{FF2B5EF4-FFF2-40B4-BE49-F238E27FC236}">
                <a16:creationId xmlns:a16="http://schemas.microsoft.com/office/drawing/2014/main" id="{573102DE-D23A-8226-5D18-0A16223C65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ACA970-68DD-E11B-67E6-7C21FB6D83B4}"/>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2384380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1A6C8-2D2F-67DB-047E-9A495D2106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558DCA4-C617-2202-2B1C-88F530D3C7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191B36-A9C4-E69B-F93E-198C3E310454}"/>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5" name="Footer Placeholder 4">
            <a:extLst>
              <a:ext uri="{FF2B5EF4-FFF2-40B4-BE49-F238E27FC236}">
                <a16:creationId xmlns:a16="http://schemas.microsoft.com/office/drawing/2014/main" id="{B969F73A-B821-8961-3410-F23B6F5FE9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705761-1FED-A819-BF38-E792FD3DAC0B}"/>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640063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B21498-EB25-161A-30F2-9A4F58C79B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B77162-9C10-26D4-C38E-ADB0918C19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4E84B7-5E28-1F25-229E-50F51F00A52D}"/>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5" name="Footer Placeholder 4">
            <a:extLst>
              <a:ext uri="{FF2B5EF4-FFF2-40B4-BE49-F238E27FC236}">
                <a16:creationId xmlns:a16="http://schemas.microsoft.com/office/drawing/2014/main" id="{77D364EB-0576-775B-CE6C-1510F35771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91B7DC-59CC-5ECF-E324-DDA75382990D}"/>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3070128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Vertical Tex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26CD07D-89C6-4A59-B64F-F2A3606A3AA6}"/>
              </a:ext>
            </a:extLst>
          </p:cNvPr>
          <p:cNvSpPr>
            <a:spLocks noGrp="1"/>
          </p:cNvSpPr>
          <p:nvPr>
            <p:ph type="pic" sz="quarter" idx="10"/>
          </p:nvPr>
        </p:nvSpPr>
        <p:spPr>
          <a:xfrm>
            <a:off x="3353590" y="1792152"/>
            <a:ext cx="3726388" cy="1360935"/>
          </a:xfrm>
        </p:spPr>
        <p:txBody>
          <a:bodyPr/>
          <a:lstStyle/>
          <a:p>
            <a:endParaRPr lang="en-ID"/>
          </a:p>
        </p:txBody>
      </p:sp>
    </p:spTree>
    <p:extLst>
      <p:ext uri="{BB962C8B-B14F-4D97-AF65-F5344CB8AC3E}">
        <p14:creationId xmlns:p14="http://schemas.microsoft.com/office/powerpoint/2010/main" val="149649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A21D5-3923-DCFB-0865-25B208E6A5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50825E-BB9C-9992-65D9-9B5CB39BC9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C9856B-7DFD-1411-EDB2-565093F1454D}"/>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5" name="Footer Placeholder 4">
            <a:extLst>
              <a:ext uri="{FF2B5EF4-FFF2-40B4-BE49-F238E27FC236}">
                <a16:creationId xmlns:a16="http://schemas.microsoft.com/office/drawing/2014/main" id="{12789401-4E51-C62A-111C-DB5ADA8732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38F738-F969-6899-9DE0-797EB3E03D6B}"/>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2772006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CEF85-49EB-88D6-0711-833A40A1B9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261E3F4-E598-AB9D-FA8D-2C4D126693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957305-C83B-2D1E-B0C3-58CA199D968F}"/>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5" name="Footer Placeholder 4">
            <a:extLst>
              <a:ext uri="{FF2B5EF4-FFF2-40B4-BE49-F238E27FC236}">
                <a16:creationId xmlns:a16="http://schemas.microsoft.com/office/drawing/2014/main" id="{37D06193-5050-AE5A-28A5-0D494A9631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6CF4E0-2359-807A-1724-D42C1B3DE204}"/>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185965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84E01-DD4D-CD1F-3B33-EE3918BDAD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4EB6AD2-AB29-3C24-0A21-2AE92A0341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8533D79-FB82-924C-7219-49DB826458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5F5C9DB-B4FF-BB31-FAA7-B283A7C3476B}"/>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6" name="Footer Placeholder 5">
            <a:extLst>
              <a:ext uri="{FF2B5EF4-FFF2-40B4-BE49-F238E27FC236}">
                <a16:creationId xmlns:a16="http://schemas.microsoft.com/office/drawing/2014/main" id="{3674301C-4B32-E9EF-C8D4-ED9C7FD80E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B766A9-6B3D-EBCC-F3FB-D9FD2324CC00}"/>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1106939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D8D0D-D1BE-A7BC-29E1-AD1A0EB749E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5C8CA7-21F6-3F41-06D0-199F0F41C6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3DB2DA-14C4-70C4-32BE-22FA0C4426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AEDCF8A-B756-C54D-0133-19D1FBC154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739CD6-9327-C238-5D5D-FF068A82C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D538BDD-88CE-C95F-3370-7B8B919EA5CB}"/>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8" name="Footer Placeholder 7">
            <a:extLst>
              <a:ext uri="{FF2B5EF4-FFF2-40B4-BE49-F238E27FC236}">
                <a16:creationId xmlns:a16="http://schemas.microsoft.com/office/drawing/2014/main" id="{AB9DA1B6-A5EE-637B-BE7A-2474E999D6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F80BCA8-09E4-75BD-E94A-8AD0F6CD1630}"/>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2185390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44E0-ACCD-7661-A2FF-44983172932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8416921-67C1-B392-489E-11561B806D4A}"/>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4" name="Footer Placeholder 3">
            <a:extLst>
              <a:ext uri="{FF2B5EF4-FFF2-40B4-BE49-F238E27FC236}">
                <a16:creationId xmlns:a16="http://schemas.microsoft.com/office/drawing/2014/main" id="{8F98F234-5D35-B2DD-2857-E29B91468E2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A3863E1-0517-2928-A59F-88657792CC48}"/>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118077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4AAFCF-2D84-0EFE-5CB2-EDEA5C172AEE}"/>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3" name="Footer Placeholder 2">
            <a:extLst>
              <a:ext uri="{FF2B5EF4-FFF2-40B4-BE49-F238E27FC236}">
                <a16:creationId xmlns:a16="http://schemas.microsoft.com/office/drawing/2014/main" id="{DC8699CD-5D0C-6549-6EBC-A7BB774A549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2FA969F-B666-A097-A1EF-78CAFE27774C}"/>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356951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667C2-FEE0-DC90-7AAE-F3EFBBCCF1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39D6DB8-F442-1D82-2EBB-D75D5DE8F5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1120E76-279E-BB01-0B01-89B398FFFB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9B3972-823D-4EED-B34D-2C7741FA896B}"/>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6" name="Footer Placeholder 5">
            <a:extLst>
              <a:ext uri="{FF2B5EF4-FFF2-40B4-BE49-F238E27FC236}">
                <a16:creationId xmlns:a16="http://schemas.microsoft.com/office/drawing/2014/main" id="{C94B6256-C4F4-8EBE-2F4E-06431878DF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864A46-ED31-1E47-A71A-9BCF8224ACAF}"/>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3943819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328A-7C07-BF57-AA3E-3233D17895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51156A1-0F7B-EDE9-BF67-20A780EF71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2076C9F-177A-F35D-828F-449B96B8BA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480BB8-918B-8FDB-CA9C-AA5C672FBD11}"/>
              </a:ext>
            </a:extLst>
          </p:cNvPr>
          <p:cNvSpPr>
            <a:spLocks noGrp="1"/>
          </p:cNvSpPr>
          <p:nvPr>
            <p:ph type="dt" sz="half" idx="10"/>
          </p:nvPr>
        </p:nvSpPr>
        <p:spPr/>
        <p:txBody>
          <a:bodyPr/>
          <a:lstStyle/>
          <a:p>
            <a:fld id="{D72DDD6A-D4A8-470F-927C-AF2BE3A1E7A6}" type="datetimeFigureOut">
              <a:rPr lang="en-GB" smtClean="0"/>
              <a:t>17/09/2024</a:t>
            </a:fld>
            <a:endParaRPr lang="en-GB"/>
          </a:p>
        </p:txBody>
      </p:sp>
      <p:sp>
        <p:nvSpPr>
          <p:cNvPr id="6" name="Footer Placeholder 5">
            <a:extLst>
              <a:ext uri="{FF2B5EF4-FFF2-40B4-BE49-F238E27FC236}">
                <a16:creationId xmlns:a16="http://schemas.microsoft.com/office/drawing/2014/main" id="{6BCEE6D2-6CE9-0D03-2547-82CDE41A7F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7FF6F6-5AEE-65F5-AF67-F8716DE0C8D8}"/>
              </a:ext>
            </a:extLst>
          </p:cNvPr>
          <p:cNvSpPr>
            <a:spLocks noGrp="1"/>
          </p:cNvSpPr>
          <p:nvPr>
            <p:ph type="sldNum" sz="quarter" idx="12"/>
          </p:nvPr>
        </p:nvSpPr>
        <p:spPr/>
        <p:txBody>
          <a:bodyPr/>
          <a:lstStyle/>
          <a:p>
            <a:fld id="{99C4A57D-BB60-4D8C-AAE3-9AD9BFFE1F37}" type="slidenum">
              <a:rPr lang="en-GB" smtClean="0"/>
              <a:t>‹#›</a:t>
            </a:fld>
            <a:endParaRPr lang="en-GB"/>
          </a:p>
        </p:txBody>
      </p:sp>
    </p:spTree>
    <p:extLst>
      <p:ext uri="{BB962C8B-B14F-4D97-AF65-F5344CB8AC3E}">
        <p14:creationId xmlns:p14="http://schemas.microsoft.com/office/powerpoint/2010/main" val="4131068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DBBCBF-B579-9CC1-5CA5-5878211C53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746E4A-2098-5FCA-9DCD-97CB86E736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44E97A-D249-F055-88CC-4F7B39424C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DDD6A-D4A8-470F-927C-AF2BE3A1E7A6}" type="datetimeFigureOut">
              <a:rPr lang="en-GB" smtClean="0"/>
              <a:t>17/09/2024</a:t>
            </a:fld>
            <a:endParaRPr lang="en-GB"/>
          </a:p>
        </p:txBody>
      </p:sp>
      <p:sp>
        <p:nvSpPr>
          <p:cNvPr id="5" name="Footer Placeholder 4">
            <a:extLst>
              <a:ext uri="{FF2B5EF4-FFF2-40B4-BE49-F238E27FC236}">
                <a16:creationId xmlns:a16="http://schemas.microsoft.com/office/drawing/2014/main" id="{D28234BD-4481-EC03-3AD2-01D0A9694E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C52F8E4-9A5D-C950-A1DC-1DA872F057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C4A57D-BB60-4D8C-AAE3-9AD9BFFE1F37}" type="slidenum">
              <a:rPr lang="en-GB" smtClean="0"/>
              <a:t>‹#›</a:t>
            </a:fld>
            <a:endParaRPr lang="en-GB"/>
          </a:p>
        </p:txBody>
      </p:sp>
    </p:spTree>
    <p:extLst>
      <p:ext uri="{BB962C8B-B14F-4D97-AF65-F5344CB8AC3E}">
        <p14:creationId xmlns:p14="http://schemas.microsoft.com/office/powerpoint/2010/main" val="2503017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D5073"/>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B3A5928-A449-8347-6000-FE0A5916003F}"/>
              </a:ext>
            </a:extLst>
          </p:cNvPr>
          <p:cNvSpPr/>
          <p:nvPr/>
        </p:nvSpPr>
        <p:spPr>
          <a:xfrm>
            <a:off x="1204742" y="2509440"/>
            <a:ext cx="10490246" cy="1446550"/>
          </a:xfrm>
          <a:prstGeom prst="rect">
            <a:avLst/>
          </a:prstGeom>
        </p:spPr>
        <p:txBody>
          <a:bodyPr wrap="square">
            <a:spAutoFit/>
          </a:bodyPr>
          <a:lstStyle/>
          <a:p>
            <a:r>
              <a:rPr lang="en-US" sz="4400" dirty="0">
                <a:solidFill>
                  <a:schemeClr val="bg1"/>
                </a:solidFill>
                <a:latin typeface="Poppins Black" panose="00000A00000000000000" pitchFamily="50" charset="0"/>
                <a:ea typeface="EB Garamond 12" panose="02020502060206020403" pitchFamily="18" charset="0"/>
                <a:cs typeface="Poppins Black" panose="00000A00000000000000" pitchFamily="50" charset="0"/>
              </a:rPr>
              <a:t>Meeting </a:t>
            </a:r>
          </a:p>
          <a:p>
            <a:r>
              <a:rPr lang="en-US" sz="4400" dirty="0">
                <a:solidFill>
                  <a:schemeClr val="bg1"/>
                </a:solidFill>
                <a:latin typeface="Poppins Black" panose="00000A00000000000000" pitchFamily="50" charset="0"/>
                <a:ea typeface="EB Garamond 12" panose="02020502060206020403" pitchFamily="18" charset="0"/>
                <a:cs typeface="Poppins Black" panose="00000A00000000000000" pitchFamily="50" charset="0"/>
              </a:rPr>
              <a:t>preparation</a:t>
            </a:r>
            <a:endParaRPr lang="en-ID" sz="4400" dirty="0">
              <a:solidFill>
                <a:schemeClr val="bg1"/>
              </a:solidFill>
              <a:latin typeface="Poppins Black" panose="00000A00000000000000" pitchFamily="50" charset="0"/>
              <a:ea typeface="EB Garamond 12" panose="02020502060206020403" pitchFamily="18" charset="0"/>
              <a:cs typeface="Poppins Black" panose="00000A00000000000000" pitchFamily="50" charset="0"/>
            </a:endParaRPr>
          </a:p>
        </p:txBody>
      </p:sp>
      <p:pic>
        <p:nvPicPr>
          <p:cNvPr id="7" name="Picture 6" descr="Shape">
            <a:extLst>
              <a:ext uri="{FF2B5EF4-FFF2-40B4-BE49-F238E27FC236}">
                <a16:creationId xmlns:a16="http://schemas.microsoft.com/office/drawing/2014/main" id="{631EFECB-028C-F1BC-0023-10F493B9B1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3245"/>
            <a:ext cx="1390996" cy="577264"/>
          </a:xfrm>
          <a:prstGeom prst="rect">
            <a:avLst/>
          </a:prstGeom>
        </p:spPr>
      </p:pic>
    </p:spTree>
    <p:extLst>
      <p:ext uri="{BB962C8B-B14F-4D97-AF65-F5344CB8AC3E}">
        <p14:creationId xmlns:p14="http://schemas.microsoft.com/office/powerpoint/2010/main" val="1582567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9BE4-7FB8-4C05-84C7-0D0FB1405AD9}"/>
            </a:ext>
          </a:extLst>
        </p:cNvPr>
        <p:cNvGrpSpPr/>
        <p:nvPr/>
      </p:nvGrpSpPr>
      <p:grpSpPr>
        <a:xfrm>
          <a:off x="0" y="0"/>
          <a:ext cx="0" cy="0"/>
          <a:chOff x="0" y="0"/>
          <a:chExt cx="0" cy="0"/>
        </a:xfrm>
      </p:grpSpPr>
      <p:pic>
        <p:nvPicPr>
          <p:cNvPr id="3" name="Picture 2" descr="Shape&#10;&#10;Description automatically generated with medium confidence">
            <a:extLst>
              <a:ext uri="{FF2B5EF4-FFF2-40B4-BE49-F238E27FC236}">
                <a16:creationId xmlns:a16="http://schemas.microsoft.com/office/drawing/2014/main" id="{CCCECB24-9790-38BD-FC62-2F4A7E322243}"/>
              </a:ext>
            </a:extLst>
          </p:cNvPr>
          <p:cNvPicPr>
            <a:picLocks noChangeAspect="1"/>
          </p:cNvPicPr>
          <p:nvPr/>
        </p:nvPicPr>
        <p:blipFill rotWithShape="1">
          <a:blip r:embed="rId2">
            <a:extLst>
              <a:ext uri="{28A0092B-C50C-407E-A947-70E740481C1C}">
                <a14:useLocalDpi xmlns:a14="http://schemas.microsoft.com/office/drawing/2010/main" val="0"/>
              </a:ext>
            </a:extLst>
          </a:blip>
          <a:srcRect r="85280"/>
          <a:stretch/>
        </p:blipFill>
        <p:spPr>
          <a:xfrm>
            <a:off x="0" y="1"/>
            <a:ext cx="1859573" cy="6858000"/>
          </a:xfrm>
          <a:prstGeom prst="rect">
            <a:avLst/>
          </a:prstGeom>
        </p:spPr>
      </p:pic>
      <p:sp>
        <p:nvSpPr>
          <p:cNvPr id="4" name="TextBox 3">
            <a:extLst>
              <a:ext uri="{FF2B5EF4-FFF2-40B4-BE49-F238E27FC236}">
                <a16:creationId xmlns:a16="http://schemas.microsoft.com/office/drawing/2014/main" id="{D2C537D0-2C44-878A-88BF-77D60B53262B}"/>
              </a:ext>
            </a:extLst>
          </p:cNvPr>
          <p:cNvSpPr txBox="1"/>
          <p:nvPr/>
        </p:nvSpPr>
        <p:spPr>
          <a:xfrm>
            <a:off x="3298522" y="805758"/>
            <a:ext cx="6370783" cy="523220"/>
          </a:xfrm>
          <a:prstGeom prst="rect">
            <a:avLst/>
          </a:prstGeom>
          <a:noFill/>
        </p:spPr>
        <p:txBody>
          <a:bodyPr wrap="none" rtlCol="0">
            <a:spAutoFit/>
          </a:bodyPr>
          <a:lstStyle/>
          <a:p>
            <a:r>
              <a:rPr lang="en-US" sz="2800" b="1" dirty="0"/>
              <a:t>Where we are and how we move forward</a:t>
            </a:r>
          </a:p>
        </p:txBody>
      </p:sp>
      <p:sp>
        <p:nvSpPr>
          <p:cNvPr id="6" name="TextBox 5">
            <a:extLst>
              <a:ext uri="{FF2B5EF4-FFF2-40B4-BE49-F238E27FC236}">
                <a16:creationId xmlns:a16="http://schemas.microsoft.com/office/drawing/2014/main" id="{E4ED66AB-3FC2-4257-736C-B01D2F94B14D}"/>
              </a:ext>
            </a:extLst>
          </p:cNvPr>
          <p:cNvSpPr txBox="1"/>
          <p:nvPr/>
        </p:nvSpPr>
        <p:spPr>
          <a:xfrm>
            <a:off x="2491525" y="3720265"/>
            <a:ext cx="7556043" cy="646331"/>
          </a:xfrm>
          <a:prstGeom prst="rect">
            <a:avLst/>
          </a:prstGeom>
          <a:noFill/>
        </p:spPr>
        <p:txBody>
          <a:bodyPr wrap="none" rtlCol="0">
            <a:spAutoFit/>
          </a:bodyPr>
          <a:lstStyle/>
          <a:p>
            <a:pPr marL="285750" indent="-285750">
              <a:buFontTx/>
              <a:buChar char="-"/>
            </a:pPr>
            <a:r>
              <a:rPr lang="en-US" dirty="0"/>
              <a:t>Communication with markets, their installation partners, real delivery dates</a:t>
            </a:r>
          </a:p>
          <a:p>
            <a:r>
              <a:rPr lang="en-US" dirty="0"/>
              <a:t>      (explaining some of the issues through positive examples)</a:t>
            </a:r>
          </a:p>
        </p:txBody>
      </p:sp>
      <p:sp>
        <p:nvSpPr>
          <p:cNvPr id="7" name="TextBox 6">
            <a:extLst>
              <a:ext uri="{FF2B5EF4-FFF2-40B4-BE49-F238E27FC236}">
                <a16:creationId xmlns:a16="http://schemas.microsoft.com/office/drawing/2014/main" id="{0E6D9FD2-3AA5-7201-3724-C0EA8449F143}"/>
              </a:ext>
            </a:extLst>
          </p:cNvPr>
          <p:cNvSpPr txBox="1"/>
          <p:nvPr/>
        </p:nvSpPr>
        <p:spPr>
          <a:xfrm>
            <a:off x="2491525" y="2600162"/>
            <a:ext cx="4426340" cy="369332"/>
          </a:xfrm>
          <a:prstGeom prst="rect">
            <a:avLst/>
          </a:prstGeom>
          <a:noFill/>
        </p:spPr>
        <p:txBody>
          <a:bodyPr wrap="none" rtlCol="0">
            <a:spAutoFit/>
          </a:bodyPr>
          <a:lstStyle/>
          <a:p>
            <a:r>
              <a:rPr lang="en-US" dirty="0"/>
              <a:t>- Project management improvement (tool)…</a:t>
            </a:r>
          </a:p>
        </p:txBody>
      </p:sp>
    </p:spTree>
    <p:extLst>
      <p:ext uri="{BB962C8B-B14F-4D97-AF65-F5344CB8AC3E}">
        <p14:creationId xmlns:p14="http://schemas.microsoft.com/office/powerpoint/2010/main" val="3089734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9BE4-7FB8-4C05-84C7-0D0FB1405AD9}"/>
            </a:ext>
          </a:extLst>
        </p:cNvPr>
        <p:cNvGrpSpPr/>
        <p:nvPr/>
      </p:nvGrpSpPr>
      <p:grpSpPr>
        <a:xfrm>
          <a:off x="0" y="0"/>
          <a:ext cx="0" cy="0"/>
          <a:chOff x="0" y="0"/>
          <a:chExt cx="0" cy="0"/>
        </a:xfrm>
      </p:grpSpPr>
      <p:pic>
        <p:nvPicPr>
          <p:cNvPr id="3" name="Picture 2" descr="Shape&#10;&#10;Description automatically generated with medium confidence">
            <a:extLst>
              <a:ext uri="{FF2B5EF4-FFF2-40B4-BE49-F238E27FC236}">
                <a16:creationId xmlns:a16="http://schemas.microsoft.com/office/drawing/2014/main" id="{CCCECB24-9790-38BD-FC62-2F4A7E322243}"/>
              </a:ext>
            </a:extLst>
          </p:cNvPr>
          <p:cNvPicPr>
            <a:picLocks noChangeAspect="1"/>
          </p:cNvPicPr>
          <p:nvPr/>
        </p:nvPicPr>
        <p:blipFill rotWithShape="1">
          <a:blip r:embed="rId2">
            <a:extLst>
              <a:ext uri="{28A0092B-C50C-407E-A947-70E740481C1C}">
                <a14:useLocalDpi xmlns:a14="http://schemas.microsoft.com/office/drawing/2010/main" val="0"/>
              </a:ext>
            </a:extLst>
          </a:blip>
          <a:srcRect r="85280"/>
          <a:stretch/>
        </p:blipFill>
        <p:spPr>
          <a:xfrm>
            <a:off x="0" y="1"/>
            <a:ext cx="1859573" cy="6858000"/>
          </a:xfrm>
          <a:prstGeom prst="rect">
            <a:avLst/>
          </a:prstGeom>
        </p:spPr>
      </p:pic>
      <p:sp>
        <p:nvSpPr>
          <p:cNvPr id="4" name="TextBox 3">
            <a:extLst>
              <a:ext uri="{FF2B5EF4-FFF2-40B4-BE49-F238E27FC236}">
                <a16:creationId xmlns:a16="http://schemas.microsoft.com/office/drawing/2014/main" id="{DA9C4EFC-EADB-1877-F195-B8965DC7776C}"/>
              </a:ext>
            </a:extLst>
          </p:cNvPr>
          <p:cNvSpPr txBox="1"/>
          <p:nvPr/>
        </p:nvSpPr>
        <p:spPr>
          <a:xfrm>
            <a:off x="3497698" y="778597"/>
            <a:ext cx="5469574" cy="523220"/>
          </a:xfrm>
          <a:prstGeom prst="rect">
            <a:avLst/>
          </a:prstGeom>
          <a:noFill/>
        </p:spPr>
        <p:txBody>
          <a:bodyPr wrap="none" rtlCol="0">
            <a:spAutoFit/>
          </a:bodyPr>
          <a:lstStyle/>
          <a:p>
            <a:r>
              <a:rPr lang="en-US" sz="2800" b="1" dirty="0"/>
              <a:t>Project management team and tool</a:t>
            </a:r>
          </a:p>
        </p:txBody>
      </p:sp>
      <p:sp>
        <p:nvSpPr>
          <p:cNvPr id="6" name="TextBox 5">
            <a:extLst>
              <a:ext uri="{FF2B5EF4-FFF2-40B4-BE49-F238E27FC236}">
                <a16:creationId xmlns:a16="http://schemas.microsoft.com/office/drawing/2014/main" id="{A712EB4B-F583-5164-0063-27BA4224D50F}"/>
              </a:ext>
            </a:extLst>
          </p:cNvPr>
          <p:cNvSpPr txBox="1"/>
          <p:nvPr/>
        </p:nvSpPr>
        <p:spPr>
          <a:xfrm>
            <a:off x="1480882" y="1870821"/>
            <a:ext cx="10511917" cy="3554819"/>
          </a:xfrm>
          <a:prstGeom prst="rect">
            <a:avLst/>
          </a:prstGeom>
          <a:noFill/>
        </p:spPr>
        <p:txBody>
          <a:bodyPr wrap="none" rtlCol="0">
            <a:spAutoFit/>
          </a:bodyPr>
          <a:lstStyle/>
          <a:p>
            <a:pPr marL="285750" indent="-285750">
              <a:buFontTx/>
              <a:buChar char="-"/>
            </a:pPr>
            <a:r>
              <a:rPr lang="en-US" dirty="0"/>
              <a:t>Drew and Aleksandra to create a project management tool that we will all track</a:t>
            </a:r>
          </a:p>
          <a:p>
            <a:pPr marL="285750" indent="-285750">
              <a:buFontTx/>
              <a:buChar char="-"/>
            </a:pPr>
            <a:endParaRPr lang="en-US" dirty="0"/>
          </a:p>
          <a:p>
            <a:pPr marL="285750" indent="-285750">
              <a:buFontTx/>
              <a:buChar char="-"/>
            </a:pPr>
            <a:r>
              <a:rPr lang="en-US" dirty="0"/>
              <a:t>This needs to be done by year end so we can start tracking projects real time</a:t>
            </a:r>
          </a:p>
          <a:p>
            <a:pPr marL="285750" indent="-285750">
              <a:buFontTx/>
              <a:buChar char="-"/>
            </a:pPr>
            <a:endParaRPr lang="en-US" dirty="0"/>
          </a:p>
          <a:p>
            <a:pPr marL="285750" indent="-285750">
              <a:lnSpc>
                <a:spcPct val="150000"/>
              </a:lnSpc>
              <a:buFontTx/>
              <a:buChar char="-"/>
            </a:pPr>
            <a:r>
              <a:rPr lang="en-US" dirty="0"/>
              <a:t>Clearly shows timelines and check points so we avoid situations we had with Italy and France this year that </a:t>
            </a:r>
          </a:p>
          <a:p>
            <a:pPr>
              <a:lnSpc>
                <a:spcPct val="150000"/>
              </a:lnSpc>
            </a:pPr>
            <a:r>
              <a:rPr lang="en-US" dirty="0"/>
              <a:t>      affected Poland and Baltic countries. Also, when artworks are delivered late there is no time for testing. </a:t>
            </a:r>
          </a:p>
          <a:p>
            <a:pPr>
              <a:lnSpc>
                <a:spcPct val="150000"/>
              </a:lnSpc>
            </a:pPr>
            <a:r>
              <a:rPr lang="en-US" dirty="0"/>
              <a:t>      Good practice example: Nordics</a:t>
            </a:r>
          </a:p>
          <a:p>
            <a:pPr marL="285750" indent="-285750">
              <a:buFontTx/>
              <a:buChar char="-"/>
            </a:pPr>
            <a:endParaRPr lang="en-US" dirty="0"/>
          </a:p>
          <a:p>
            <a:pPr marL="285750" indent="-285750">
              <a:buFontTx/>
              <a:buChar char="-"/>
            </a:pPr>
            <a:r>
              <a:rPr lang="en-US" dirty="0"/>
              <a:t>Only one deck per project is active, when anything changes BGR must get a notification immediately;</a:t>
            </a:r>
          </a:p>
          <a:p>
            <a:endParaRPr lang="en-US" dirty="0"/>
          </a:p>
          <a:p>
            <a:pPr marL="285750" indent="-285750">
              <a:buFontTx/>
              <a:buChar char="-"/>
            </a:pPr>
            <a:r>
              <a:rPr lang="en-US" b="1" dirty="0"/>
              <a:t>If it is not in the tool it doesn’t exist</a:t>
            </a:r>
          </a:p>
        </p:txBody>
      </p:sp>
    </p:spTree>
    <p:extLst>
      <p:ext uri="{BB962C8B-B14F-4D97-AF65-F5344CB8AC3E}">
        <p14:creationId xmlns:p14="http://schemas.microsoft.com/office/powerpoint/2010/main" val="200504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9BE4-7FB8-4C05-84C7-0D0FB1405AD9}"/>
            </a:ext>
          </a:extLst>
        </p:cNvPr>
        <p:cNvGrpSpPr/>
        <p:nvPr/>
      </p:nvGrpSpPr>
      <p:grpSpPr>
        <a:xfrm>
          <a:off x="0" y="0"/>
          <a:ext cx="0" cy="0"/>
          <a:chOff x="0" y="0"/>
          <a:chExt cx="0" cy="0"/>
        </a:xfrm>
      </p:grpSpPr>
      <p:pic>
        <p:nvPicPr>
          <p:cNvPr id="3" name="Picture 2" descr="Shape&#10;&#10;Description automatically generated with medium confidence">
            <a:extLst>
              <a:ext uri="{FF2B5EF4-FFF2-40B4-BE49-F238E27FC236}">
                <a16:creationId xmlns:a16="http://schemas.microsoft.com/office/drawing/2014/main" id="{CCCECB24-9790-38BD-FC62-2F4A7E322243}"/>
              </a:ext>
            </a:extLst>
          </p:cNvPr>
          <p:cNvPicPr>
            <a:picLocks noChangeAspect="1"/>
          </p:cNvPicPr>
          <p:nvPr/>
        </p:nvPicPr>
        <p:blipFill rotWithShape="1">
          <a:blip r:embed="rId2">
            <a:extLst>
              <a:ext uri="{28A0092B-C50C-407E-A947-70E740481C1C}">
                <a14:useLocalDpi xmlns:a14="http://schemas.microsoft.com/office/drawing/2010/main" val="0"/>
              </a:ext>
            </a:extLst>
          </a:blip>
          <a:srcRect r="85280"/>
          <a:stretch/>
        </p:blipFill>
        <p:spPr>
          <a:xfrm>
            <a:off x="0" y="1"/>
            <a:ext cx="1859573" cy="6858000"/>
          </a:xfrm>
          <a:prstGeom prst="rect">
            <a:avLst/>
          </a:prstGeom>
        </p:spPr>
      </p:pic>
      <p:sp>
        <p:nvSpPr>
          <p:cNvPr id="4" name="TextBox 3">
            <a:extLst>
              <a:ext uri="{FF2B5EF4-FFF2-40B4-BE49-F238E27FC236}">
                <a16:creationId xmlns:a16="http://schemas.microsoft.com/office/drawing/2014/main" id="{DA9C4EFC-EADB-1877-F195-B8965DC7776C}"/>
              </a:ext>
            </a:extLst>
          </p:cNvPr>
          <p:cNvSpPr txBox="1"/>
          <p:nvPr/>
        </p:nvSpPr>
        <p:spPr>
          <a:xfrm>
            <a:off x="3497698" y="778597"/>
            <a:ext cx="7024102" cy="523220"/>
          </a:xfrm>
          <a:prstGeom prst="rect">
            <a:avLst/>
          </a:prstGeom>
          <a:noFill/>
        </p:spPr>
        <p:txBody>
          <a:bodyPr wrap="none" rtlCol="0">
            <a:spAutoFit/>
          </a:bodyPr>
          <a:lstStyle/>
          <a:p>
            <a:r>
              <a:rPr lang="en-US" sz="2800" b="1" dirty="0"/>
              <a:t>We are already using a </a:t>
            </a:r>
            <a:r>
              <a:rPr lang="en-US" sz="2800" b="1" dirty="0" err="1"/>
              <a:t>Googlesheet</a:t>
            </a:r>
            <a:r>
              <a:rPr lang="en-US" sz="2800" b="1" dirty="0"/>
              <a:t> internally</a:t>
            </a:r>
          </a:p>
        </p:txBody>
      </p:sp>
      <p:sp>
        <p:nvSpPr>
          <p:cNvPr id="6" name="TextBox 5">
            <a:extLst>
              <a:ext uri="{FF2B5EF4-FFF2-40B4-BE49-F238E27FC236}">
                <a16:creationId xmlns:a16="http://schemas.microsoft.com/office/drawing/2014/main" id="{A712EB4B-F583-5164-0063-27BA4224D50F}"/>
              </a:ext>
            </a:extLst>
          </p:cNvPr>
          <p:cNvSpPr txBox="1"/>
          <p:nvPr/>
        </p:nvSpPr>
        <p:spPr>
          <a:xfrm>
            <a:off x="1480882" y="1870821"/>
            <a:ext cx="6603283" cy="369332"/>
          </a:xfrm>
          <a:prstGeom prst="rect">
            <a:avLst/>
          </a:prstGeom>
          <a:noFill/>
        </p:spPr>
        <p:txBody>
          <a:bodyPr wrap="none" rtlCol="0">
            <a:spAutoFit/>
          </a:bodyPr>
          <a:lstStyle/>
          <a:p>
            <a:pPr marL="285750" indent="-285750">
              <a:buFontTx/>
              <a:buChar char="-"/>
            </a:pPr>
            <a:r>
              <a:rPr lang="en-US" dirty="0"/>
              <a:t>Primer </a:t>
            </a:r>
            <a:r>
              <a:rPr lang="en-US" dirty="0" err="1"/>
              <a:t>Googlesheet</a:t>
            </a:r>
            <a:r>
              <a:rPr lang="en-US" dirty="0"/>
              <a:t>-a , </a:t>
            </a:r>
            <a:r>
              <a:rPr lang="en-US" dirty="0" err="1"/>
              <a:t>npr</a:t>
            </a:r>
            <a:r>
              <a:rPr lang="en-US" dirty="0"/>
              <a:t>. plan proizvodnje, </a:t>
            </a:r>
            <a:r>
              <a:rPr lang="en-US" dirty="0" err="1"/>
              <a:t>jutarnji</a:t>
            </a:r>
            <a:r>
              <a:rPr lang="en-US" dirty="0"/>
              <a:t> </a:t>
            </a:r>
            <a:r>
              <a:rPr lang="en-US" dirty="0" err="1"/>
              <a:t>sastanak</a:t>
            </a:r>
            <a:r>
              <a:rPr lang="en-US" dirty="0"/>
              <a:t> </a:t>
            </a:r>
            <a:r>
              <a:rPr lang="en-US" dirty="0" err="1"/>
              <a:t>itd</a:t>
            </a:r>
            <a:r>
              <a:rPr lang="en-US" dirty="0"/>
              <a:t>.</a:t>
            </a:r>
            <a:endParaRPr lang="en-US" b="1" dirty="0"/>
          </a:p>
        </p:txBody>
      </p:sp>
    </p:spTree>
    <p:extLst>
      <p:ext uri="{BB962C8B-B14F-4D97-AF65-F5344CB8AC3E}">
        <p14:creationId xmlns:p14="http://schemas.microsoft.com/office/powerpoint/2010/main" val="2238961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9BE4-7FB8-4C05-84C7-0D0FB1405AD9}"/>
            </a:ext>
          </a:extLst>
        </p:cNvPr>
        <p:cNvGrpSpPr/>
        <p:nvPr/>
      </p:nvGrpSpPr>
      <p:grpSpPr>
        <a:xfrm>
          <a:off x="0" y="0"/>
          <a:ext cx="0" cy="0"/>
          <a:chOff x="0" y="0"/>
          <a:chExt cx="0" cy="0"/>
        </a:xfrm>
      </p:grpSpPr>
      <p:pic>
        <p:nvPicPr>
          <p:cNvPr id="3" name="Picture 2" descr="Shape&#10;&#10;Description automatically generated with medium confidence">
            <a:extLst>
              <a:ext uri="{FF2B5EF4-FFF2-40B4-BE49-F238E27FC236}">
                <a16:creationId xmlns:a16="http://schemas.microsoft.com/office/drawing/2014/main" id="{CCCECB24-9790-38BD-FC62-2F4A7E322243}"/>
              </a:ext>
            </a:extLst>
          </p:cNvPr>
          <p:cNvPicPr>
            <a:picLocks noChangeAspect="1"/>
          </p:cNvPicPr>
          <p:nvPr/>
        </p:nvPicPr>
        <p:blipFill rotWithShape="1">
          <a:blip r:embed="rId2">
            <a:extLst>
              <a:ext uri="{28A0092B-C50C-407E-A947-70E740481C1C}">
                <a14:useLocalDpi xmlns:a14="http://schemas.microsoft.com/office/drawing/2010/main" val="0"/>
              </a:ext>
            </a:extLst>
          </a:blip>
          <a:srcRect r="85280"/>
          <a:stretch/>
        </p:blipFill>
        <p:spPr>
          <a:xfrm>
            <a:off x="0" y="1"/>
            <a:ext cx="1859573" cy="6858000"/>
          </a:xfrm>
          <a:prstGeom prst="rect">
            <a:avLst/>
          </a:prstGeom>
        </p:spPr>
      </p:pic>
      <p:sp>
        <p:nvSpPr>
          <p:cNvPr id="4" name="TextBox 3">
            <a:extLst>
              <a:ext uri="{FF2B5EF4-FFF2-40B4-BE49-F238E27FC236}">
                <a16:creationId xmlns:a16="http://schemas.microsoft.com/office/drawing/2014/main" id="{DA9C4EFC-EADB-1877-F195-B8965DC7776C}"/>
              </a:ext>
            </a:extLst>
          </p:cNvPr>
          <p:cNvSpPr txBox="1"/>
          <p:nvPr/>
        </p:nvSpPr>
        <p:spPr>
          <a:xfrm>
            <a:off x="3082061" y="890305"/>
            <a:ext cx="7376122" cy="523220"/>
          </a:xfrm>
          <a:prstGeom prst="rect">
            <a:avLst/>
          </a:prstGeom>
          <a:noFill/>
        </p:spPr>
        <p:txBody>
          <a:bodyPr wrap="none" rtlCol="0">
            <a:spAutoFit/>
          </a:bodyPr>
          <a:lstStyle/>
          <a:p>
            <a:r>
              <a:rPr lang="en-US" sz="2800" b="1" dirty="0"/>
              <a:t>Communication with markets and their partners</a:t>
            </a:r>
          </a:p>
        </p:txBody>
      </p:sp>
      <p:sp>
        <p:nvSpPr>
          <p:cNvPr id="6" name="TextBox 5">
            <a:extLst>
              <a:ext uri="{FF2B5EF4-FFF2-40B4-BE49-F238E27FC236}">
                <a16:creationId xmlns:a16="http://schemas.microsoft.com/office/drawing/2014/main" id="{A712EB4B-F583-5164-0063-27BA4224D50F}"/>
              </a:ext>
            </a:extLst>
          </p:cNvPr>
          <p:cNvSpPr txBox="1"/>
          <p:nvPr/>
        </p:nvSpPr>
        <p:spPr>
          <a:xfrm>
            <a:off x="1859573" y="2503871"/>
            <a:ext cx="9999918" cy="3139321"/>
          </a:xfrm>
          <a:prstGeom prst="rect">
            <a:avLst/>
          </a:prstGeom>
          <a:noFill/>
        </p:spPr>
        <p:txBody>
          <a:bodyPr wrap="square" rtlCol="0">
            <a:spAutoFit/>
          </a:bodyPr>
          <a:lstStyle/>
          <a:p>
            <a:pPr marL="285750" indent="-285750">
              <a:buFontTx/>
              <a:buChar char="-"/>
            </a:pPr>
            <a:r>
              <a:rPr lang="en-US" dirty="0"/>
              <a:t>Nemanja communicates directly with markets establishing clear communication and trustful relationship</a:t>
            </a:r>
          </a:p>
          <a:p>
            <a:pPr marL="285750" indent="-285750">
              <a:buFontTx/>
              <a:buChar char="-"/>
            </a:pPr>
            <a:endParaRPr lang="en-US" dirty="0"/>
          </a:p>
          <a:p>
            <a:pPr marL="285750" indent="-285750">
              <a:lnSpc>
                <a:spcPct val="150000"/>
              </a:lnSpc>
              <a:buFontTx/>
              <a:buChar char="-"/>
            </a:pPr>
            <a:r>
              <a:rPr lang="en-US" dirty="0"/>
              <a:t>Nemanja communicates with their installation partners providing manuals, live demonstration with </a:t>
            </a:r>
          </a:p>
          <a:p>
            <a:pPr>
              <a:lnSpc>
                <a:spcPct val="150000"/>
              </a:lnSpc>
            </a:pPr>
            <a:r>
              <a:rPr lang="en-US" dirty="0"/>
              <a:t>     BGR people when needed and solving potential small issues when they arise.</a:t>
            </a:r>
          </a:p>
          <a:p>
            <a:pPr marL="285750" indent="-285750">
              <a:buFontTx/>
              <a:buChar char="-"/>
            </a:pPr>
            <a:endParaRPr lang="en-US" dirty="0"/>
          </a:p>
          <a:p>
            <a:pPr marL="285750" indent="-285750">
              <a:buFontTx/>
              <a:buChar char="-"/>
            </a:pPr>
            <a:r>
              <a:rPr lang="en-US" dirty="0"/>
              <a:t>Makes sure there is no misunderstanding in terms of dates, quantities, etc. </a:t>
            </a:r>
          </a:p>
          <a:p>
            <a:pPr marL="285750" indent="-285750">
              <a:buFontTx/>
              <a:buChar char="-"/>
            </a:pPr>
            <a:endParaRPr lang="en-US" dirty="0"/>
          </a:p>
          <a:p>
            <a:pPr marL="285750" indent="-285750">
              <a:buFontTx/>
              <a:buChar char="-"/>
            </a:pPr>
            <a:r>
              <a:rPr lang="en-US" dirty="0"/>
              <a:t>Makes sure we do use all the buffers that exist for CSA in the best possible way</a:t>
            </a:r>
          </a:p>
          <a:p>
            <a:endParaRPr lang="en-US" dirty="0"/>
          </a:p>
        </p:txBody>
      </p:sp>
    </p:spTree>
    <p:extLst>
      <p:ext uri="{BB962C8B-B14F-4D97-AF65-F5344CB8AC3E}">
        <p14:creationId xmlns:p14="http://schemas.microsoft.com/office/powerpoint/2010/main" val="3580672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9BE4-7FB8-4C05-84C7-0D0FB1405AD9}"/>
            </a:ext>
          </a:extLst>
        </p:cNvPr>
        <p:cNvGrpSpPr/>
        <p:nvPr/>
      </p:nvGrpSpPr>
      <p:grpSpPr>
        <a:xfrm>
          <a:off x="0" y="0"/>
          <a:ext cx="0" cy="0"/>
          <a:chOff x="0" y="0"/>
          <a:chExt cx="0" cy="0"/>
        </a:xfrm>
      </p:grpSpPr>
      <p:pic>
        <p:nvPicPr>
          <p:cNvPr id="3" name="Picture 2" descr="Shape&#10;&#10;Description automatically generated with medium confidence">
            <a:extLst>
              <a:ext uri="{FF2B5EF4-FFF2-40B4-BE49-F238E27FC236}">
                <a16:creationId xmlns:a16="http://schemas.microsoft.com/office/drawing/2014/main" id="{CCCECB24-9790-38BD-FC62-2F4A7E322243}"/>
              </a:ext>
            </a:extLst>
          </p:cNvPr>
          <p:cNvPicPr>
            <a:picLocks noChangeAspect="1"/>
          </p:cNvPicPr>
          <p:nvPr/>
        </p:nvPicPr>
        <p:blipFill rotWithShape="1">
          <a:blip r:embed="rId2">
            <a:extLst>
              <a:ext uri="{28A0092B-C50C-407E-A947-70E740481C1C}">
                <a14:useLocalDpi xmlns:a14="http://schemas.microsoft.com/office/drawing/2010/main" val="0"/>
              </a:ext>
            </a:extLst>
          </a:blip>
          <a:srcRect r="85280"/>
          <a:stretch/>
        </p:blipFill>
        <p:spPr>
          <a:xfrm>
            <a:off x="0" y="1"/>
            <a:ext cx="1859573" cy="6858000"/>
          </a:xfrm>
          <a:prstGeom prst="rect">
            <a:avLst/>
          </a:prstGeom>
        </p:spPr>
      </p:pic>
      <p:sp>
        <p:nvSpPr>
          <p:cNvPr id="4" name="TextBox 3">
            <a:extLst>
              <a:ext uri="{FF2B5EF4-FFF2-40B4-BE49-F238E27FC236}">
                <a16:creationId xmlns:a16="http://schemas.microsoft.com/office/drawing/2014/main" id="{DA9C4EFC-EADB-1877-F195-B8965DC7776C}"/>
              </a:ext>
            </a:extLst>
          </p:cNvPr>
          <p:cNvSpPr txBox="1"/>
          <p:nvPr/>
        </p:nvSpPr>
        <p:spPr>
          <a:xfrm>
            <a:off x="3082061" y="890305"/>
            <a:ext cx="4414157" cy="523220"/>
          </a:xfrm>
          <a:prstGeom prst="rect">
            <a:avLst/>
          </a:prstGeom>
          <a:noFill/>
        </p:spPr>
        <p:txBody>
          <a:bodyPr wrap="none" rtlCol="0">
            <a:spAutoFit/>
          </a:bodyPr>
          <a:lstStyle/>
          <a:p>
            <a:r>
              <a:rPr lang="en-US" sz="2800" b="1" dirty="0"/>
              <a:t>How it can work in practice </a:t>
            </a:r>
          </a:p>
        </p:txBody>
      </p:sp>
      <p:sp>
        <p:nvSpPr>
          <p:cNvPr id="6" name="TextBox 5">
            <a:extLst>
              <a:ext uri="{FF2B5EF4-FFF2-40B4-BE49-F238E27FC236}">
                <a16:creationId xmlns:a16="http://schemas.microsoft.com/office/drawing/2014/main" id="{A712EB4B-F583-5164-0063-27BA4224D50F}"/>
              </a:ext>
            </a:extLst>
          </p:cNvPr>
          <p:cNvSpPr txBox="1"/>
          <p:nvPr/>
        </p:nvSpPr>
        <p:spPr>
          <a:xfrm>
            <a:off x="1859573" y="2503871"/>
            <a:ext cx="9999918" cy="369332"/>
          </a:xfrm>
          <a:prstGeom prst="rect">
            <a:avLst/>
          </a:prstGeom>
          <a:noFill/>
        </p:spPr>
        <p:txBody>
          <a:bodyPr wrap="square" rtlCol="0">
            <a:spAutoFit/>
          </a:bodyPr>
          <a:lstStyle/>
          <a:p>
            <a:pPr marL="285750" indent="-285750">
              <a:buFontTx/>
              <a:buChar char="-"/>
            </a:pPr>
            <a:r>
              <a:rPr lang="en-US" dirty="0"/>
              <a:t>PHILIPS</a:t>
            </a:r>
          </a:p>
        </p:txBody>
      </p:sp>
    </p:spTree>
    <p:extLst>
      <p:ext uri="{BB962C8B-B14F-4D97-AF65-F5344CB8AC3E}">
        <p14:creationId xmlns:p14="http://schemas.microsoft.com/office/powerpoint/2010/main" val="4242559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9BE4-7FB8-4C05-84C7-0D0FB1405AD9}"/>
            </a:ext>
          </a:extLst>
        </p:cNvPr>
        <p:cNvGrpSpPr/>
        <p:nvPr/>
      </p:nvGrpSpPr>
      <p:grpSpPr>
        <a:xfrm>
          <a:off x="0" y="0"/>
          <a:ext cx="0" cy="0"/>
          <a:chOff x="0" y="0"/>
          <a:chExt cx="0" cy="0"/>
        </a:xfrm>
      </p:grpSpPr>
      <p:pic>
        <p:nvPicPr>
          <p:cNvPr id="3" name="Picture 2" descr="Shape&#10;&#10;Description automatically generated with medium confidence">
            <a:extLst>
              <a:ext uri="{FF2B5EF4-FFF2-40B4-BE49-F238E27FC236}">
                <a16:creationId xmlns:a16="http://schemas.microsoft.com/office/drawing/2014/main" id="{CCCECB24-9790-38BD-FC62-2F4A7E322243}"/>
              </a:ext>
            </a:extLst>
          </p:cNvPr>
          <p:cNvPicPr>
            <a:picLocks noChangeAspect="1"/>
          </p:cNvPicPr>
          <p:nvPr/>
        </p:nvPicPr>
        <p:blipFill rotWithShape="1">
          <a:blip r:embed="rId2">
            <a:extLst>
              <a:ext uri="{28A0092B-C50C-407E-A947-70E740481C1C}">
                <a14:useLocalDpi xmlns:a14="http://schemas.microsoft.com/office/drawing/2010/main" val="0"/>
              </a:ext>
            </a:extLst>
          </a:blip>
          <a:srcRect r="85280"/>
          <a:stretch/>
        </p:blipFill>
        <p:spPr>
          <a:xfrm>
            <a:off x="0" y="1"/>
            <a:ext cx="1859573" cy="6858000"/>
          </a:xfrm>
          <a:prstGeom prst="rect">
            <a:avLst/>
          </a:prstGeom>
        </p:spPr>
      </p:pic>
      <p:sp>
        <p:nvSpPr>
          <p:cNvPr id="4" name="TextBox 3">
            <a:extLst>
              <a:ext uri="{FF2B5EF4-FFF2-40B4-BE49-F238E27FC236}">
                <a16:creationId xmlns:a16="http://schemas.microsoft.com/office/drawing/2014/main" id="{DA9C4EFC-EADB-1877-F195-B8965DC7776C}"/>
              </a:ext>
            </a:extLst>
          </p:cNvPr>
          <p:cNvSpPr txBox="1"/>
          <p:nvPr/>
        </p:nvSpPr>
        <p:spPr>
          <a:xfrm>
            <a:off x="3082061" y="890305"/>
            <a:ext cx="6960688" cy="523220"/>
          </a:xfrm>
          <a:prstGeom prst="rect">
            <a:avLst/>
          </a:prstGeom>
          <a:noFill/>
        </p:spPr>
        <p:txBody>
          <a:bodyPr wrap="none" rtlCol="0">
            <a:spAutoFit/>
          </a:bodyPr>
          <a:lstStyle/>
          <a:p>
            <a:r>
              <a:rPr lang="en-US" sz="2800" b="1" dirty="0"/>
              <a:t>How it already works really well with Google!</a:t>
            </a:r>
          </a:p>
        </p:txBody>
      </p:sp>
      <p:sp>
        <p:nvSpPr>
          <p:cNvPr id="6" name="TextBox 5">
            <a:extLst>
              <a:ext uri="{FF2B5EF4-FFF2-40B4-BE49-F238E27FC236}">
                <a16:creationId xmlns:a16="http://schemas.microsoft.com/office/drawing/2014/main" id="{A712EB4B-F583-5164-0063-27BA4224D50F}"/>
              </a:ext>
            </a:extLst>
          </p:cNvPr>
          <p:cNvSpPr txBox="1"/>
          <p:nvPr/>
        </p:nvSpPr>
        <p:spPr>
          <a:xfrm>
            <a:off x="1859573" y="2503871"/>
            <a:ext cx="9999918" cy="369332"/>
          </a:xfrm>
          <a:prstGeom prst="rect">
            <a:avLst/>
          </a:prstGeom>
          <a:noFill/>
        </p:spPr>
        <p:txBody>
          <a:bodyPr wrap="square" rtlCol="0">
            <a:spAutoFit/>
          </a:bodyPr>
          <a:lstStyle/>
          <a:p>
            <a:pPr marL="285750" indent="-285750">
              <a:buFontTx/>
              <a:buChar char="-"/>
            </a:pPr>
            <a:r>
              <a:rPr lang="en-US" dirty="0" err="1"/>
              <a:t>Finaska</a:t>
            </a:r>
            <a:r>
              <a:rPr lang="en-US" dirty="0"/>
              <a:t>, TCR, </a:t>
            </a:r>
            <a:r>
              <a:rPr lang="en-US" dirty="0" err="1"/>
              <a:t>Svedska</a:t>
            </a:r>
            <a:r>
              <a:rPr lang="en-US" dirty="0"/>
              <a:t>, </a:t>
            </a:r>
            <a:r>
              <a:rPr lang="en-US" dirty="0" err="1"/>
              <a:t>Danska</a:t>
            </a:r>
            <a:r>
              <a:rPr lang="en-US" dirty="0"/>
              <a:t>, </a:t>
            </a:r>
            <a:r>
              <a:rPr lang="en-US" dirty="0" err="1"/>
              <a:t>Francuska</a:t>
            </a:r>
            <a:r>
              <a:rPr lang="en-US" dirty="0"/>
              <a:t>…</a:t>
            </a:r>
          </a:p>
        </p:txBody>
      </p:sp>
    </p:spTree>
    <p:extLst>
      <p:ext uri="{BB962C8B-B14F-4D97-AF65-F5344CB8AC3E}">
        <p14:creationId xmlns:p14="http://schemas.microsoft.com/office/powerpoint/2010/main" val="214432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E9BE4-7FB8-4C05-84C7-0D0FB1405AD9}"/>
            </a:ext>
          </a:extLst>
        </p:cNvPr>
        <p:cNvGrpSpPr/>
        <p:nvPr/>
      </p:nvGrpSpPr>
      <p:grpSpPr>
        <a:xfrm>
          <a:off x="0" y="0"/>
          <a:ext cx="0" cy="0"/>
          <a:chOff x="0" y="0"/>
          <a:chExt cx="0" cy="0"/>
        </a:xfrm>
      </p:grpSpPr>
      <p:pic>
        <p:nvPicPr>
          <p:cNvPr id="3" name="Picture 2" descr="Shape&#10;&#10;Description automatically generated with medium confidence">
            <a:extLst>
              <a:ext uri="{FF2B5EF4-FFF2-40B4-BE49-F238E27FC236}">
                <a16:creationId xmlns:a16="http://schemas.microsoft.com/office/drawing/2014/main" id="{CCCECB24-9790-38BD-FC62-2F4A7E322243}"/>
              </a:ext>
            </a:extLst>
          </p:cNvPr>
          <p:cNvPicPr>
            <a:picLocks noChangeAspect="1"/>
          </p:cNvPicPr>
          <p:nvPr/>
        </p:nvPicPr>
        <p:blipFill rotWithShape="1">
          <a:blip r:embed="rId2">
            <a:extLst>
              <a:ext uri="{28A0092B-C50C-407E-A947-70E740481C1C}">
                <a14:useLocalDpi xmlns:a14="http://schemas.microsoft.com/office/drawing/2010/main" val="0"/>
              </a:ext>
            </a:extLst>
          </a:blip>
          <a:srcRect r="85280"/>
          <a:stretch/>
        </p:blipFill>
        <p:spPr>
          <a:xfrm>
            <a:off x="0" y="1"/>
            <a:ext cx="1859573" cy="6858000"/>
          </a:xfrm>
          <a:prstGeom prst="rect">
            <a:avLst/>
          </a:prstGeom>
        </p:spPr>
      </p:pic>
      <p:sp>
        <p:nvSpPr>
          <p:cNvPr id="4" name="TextBox 3">
            <a:extLst>
              <a:ext uri="{FF2B5EF4-FFF2-40B4-BE49-F238E27FC236}">
                <a16:creationId xmlns:a16="http://schemas.microsoft.com/office/drawing/2014/main" id="{DA9C4EFC-EADB-1877-F195-B8965DC7776C}"/>
              </a:ext>
            </a:extLst>
          </p:cNvPr>
          <p:cNvSpPr txBox="1"/>
          <p:nvPr/>
        </p:nvSpPr>
        <p:spPr>
          <a:xfrm>
            <a:off x="3082061" y="890305"/>
            <a:ext cx="6147260" cy="523220"/>
          </a:xfrm>
          <a:prstGeom prst="rect">
            <a:avLst/>
          </a:prstGeom>
          <a:noFill/>
        </p:spPr>
        <p:txBody>
          <a:bodyPr wrap="none" rtlCol="0">
            <a:spAutoFit/>
          </a:bodyPr>
          <a:lstStyle/>
          <a:p>
            <a:r>
              <a:rPr lang="en-US" sz="2800" b="1" dirty="0"/>
              <a:t>Good practices we would like to reapply</a:t>
            </a:r>
          </a:p>
        </p:txBody>
      </p:sp>
      <p:sp>
        <p:nvSpPr>
          <p:cNvPr id="6" name="TextBox 5">
            <a:extLst>
              <a:ext uri="{FF2B5EF4-FFF2-40B4-BE49-F238E27FC236}">
                <a16:creationId xmlns:a16="http://schemas.microsoft.com/office/drawing/2014/main" id="{A712EB4B-F583-5164-0063-27BA4224D50F}"/>
              </a:ext>
            </a:extLst>
          </p:cNvPr>
          <p:cNvSpPr txBox="1"/>
          <p:nvPr/>
        </p:nvSpPr>
        <p:spPr>
          <a:xfrm>
            <a:off x="1859573" y="1670154"/>
            <a:ext cx="9999918" cy="4801314"/>
          </a:xfrm>
          <a:prstGeom prst="rect">
            <a:avLst/>
          </a:prstGeom>
          <a:noFill/>
        </p:spPr>
        <p:txBody>
          <a:bodyPr wrap="square" rtlCol="0">
            <a:spAutoFit/>
          </a:bodyPr>
          <a:lstStyle/>
          <a:p>
            <a:pPr marL="285750" indent="-285750">
              <a:buFontTx/>
              <a:buChar char="-"/>
            </a:pPr>
            <a:r>
              <a:rPr lang="en-US" dirty="0" err="1"/>
              <a:t>SiS</a:t>
            </a:r>
            <a:r>
              <a:rPr lang="en-US" dirty="0"/>
              <a:t>’ in Spain, Italy, Denmark, Sweden, Germany and TCR – 0 issues with the most complex projects. On the other side, ‘simple’ projects with a lot of communication, nervousness and sometimes frustration on all sides (Poland during the last launch)</a:t>
            </a:r>
          </a:p>
          <a:p>
            <a:pPr marL="285750" indent="-285750">
              <a:buFontTx/>
              <a:buChar char="-"/>
            </a:pPr>
            <a:endParaRPr lang="en-US" dirty="0"/>
          </a:p>
          <a:p>
            <a:pPr marL="285750" indent="-285750">
              <a:lnSpc>
                <a:spcPct val="150000"/>
              </a:lnSpc>
              <a:buFontTx/>
              <a:buChar char="-"/>
            </a:pPr>
            <a:r>
              <a:rPr lang="en-US" dirty="0"/>
              <a:t>Italy installation of 7 wall-bays last winter – 2 installed without a single issue; other 5 with a lot of noise and problems due to installation challenges</a:t>
            </a:r>
          </a:p>
          <a:p>
            <a:pPr marL="285750" indent="-285750">
              <a:buFontTx/>
              <a:buChar char="-"/>
            </a:pPr>
            <a:endParaRPr lang="en-US" dirty="0"/>
          </a:p>
          <a:p>
            <a:pPr marL="285750" indent="-285750">
              <a:buFontTx/>
              <a:buChar char="-"/>
            </a:pPr>
            <a:r>
              <a:rPr lang="en-US" dirty="0"/>
              <a:t>Nordics, Spain, France, Benelux, Austria, Portugal… which stand for 74% of total Google production with close to 0 issues in the last 3 years – everything sent on time, or if not we align together on the best approach on how to avoid any issues. Italy, with a constant opportunity for better communication. Issue with the deadline in 2023, issue in July 24…</a:t>
            </a:r>
          </a:p>
          <a:p>
            <a:pPr marL="285750" indent="-285750">
              <a:buFontTx/>
              <a:buChar char="-"/>
            </a:pPr>
            <a:endParaRPr lang="en-US" dirty="0"/>
          </a:p>
          <a:p>
            <a:pPr marL="285750" indent="-285750">
              <a:buFontTx/>
              <a:buChar char="-"/>
            </a:pPr>
            <a:r>
              <a:rPr lang="en-US" dirty="0"/>
              <a:t>Constant communication with Spanish team for all different projects and great direct communication on their requirements, changes, updates… total of 17 decks, with 324 slides and approximately 1,200 pictures that are subject to a change on a daily basis, usually without any notification</a:t>
            </a:r>
          </a:p>
          <a:p>
            <a:endParaRPr lang="en-US" dirty="0"/>
          </a:p>
        </p:txBody>
      </p:sp>
    </p:spTree>
    <p:extLst>
      <p:ext uri="{BB962C8B-B14F-4D97-AF65-F5344CB8AC3E}">
        <p14:creationId xmlns:p14="http://schemas.microsoft.com/office/powerpoint/2010/main" val="2813197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0E1577B5-7A3C-33E5-1B44-75E3F5200A4C}"/>
              </a:ext>
            </a:extLst>
          </p:cNvPr>
          <p:cNvSpPr txBox="1">
            <a:spLocks/>
          </p:cNvSpPr>
          <p:nvPr/>
        </p:nvSpPr>
        <p:spPr>
          <a:xfrm>
            <a:off x="10084461" y="2966579"/>
            <a:ext cx="4765924" cy="192486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797" dirty="0">
                <a:solidFill>
                  <a:schemeClr val="accent1"/>
                </a:solidFill>
                <a:latin typeface="Poppins SemiBold" panose="00000700000000000000" pitchFamily="2" charset="0"/>
                <a:ea typeface="Inter Medium" panose="02000603000000020004" pitchFamily="50" charset="0"/>
                <a:cs typeface="Poppins SemiBold" panose="00000700000000000000" pitchFamily="2" charset="0"/>
              </a:rPr>
              <a:t>BG </a:t>
            </a:r>
            <a:r>
              <a:rPr lang="en-US" sz="797" dirty="0">
                <a:solidFill>
                  <a:sysClr val="windowText" lastClr="000000"/>
                </a:solidFill>
                <a:latin typeface="Poppins SemiBold" panose="00000700000000000000" pitchFamily="2" charset="0"/>
                <a:ea typeface="Inter Medium" panose="02000603000000020004" pitchFamily="50" charset="0"/>
                <a:cs typeface="Poppins SemiBold" panose="00000700000000000000" pitchFamily="2" charset="0"/>
              </a:rPr>
              <a:t>REKLAM GMBH</a:t>
            </a:r>
          </a:p>
          <a:p>
            <a:endParaRPr lang="en-US" sz="797" dirty="0">
              <a:solidFill>
                <a:sysClr val="windowText" lastClr="000000"/>
              </a:solidFill>
              <a:latin typeface="Poppins SemiBold" panose="00000700000000000000" pitchFamily="2" charset="0"/>
              <a:ea typeface="Inter Medium" panose="02000603000000020004" pitchFamily="50" charset="0"/>
              <a:cs typeface="Poppins SemiBold" panose="00000700000000000000" pitchFamily="2" charset="0"/>
            </a:endParaRPr>
          </a:p>
          <a:p>
            <a:r>
              <a:rPr lang="en-US" sz="797" dirty="0" err="1">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Leverkusenstraße</a:t>
            </a:r>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 3</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22761 Hamburg, Deutschland</a:t>
            </a:r>
          </a:p>
          <a:p>
            <a:endPar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endParaRP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hamburg@bgreklam.com</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+49 40 85413003</a:t>
            </a:r>
            <a:endParaRPr lang="en-US" sz="797" dirty="0">
              <a:latin typeface="Poppins Light" panose="00000400000000000000" pitchFamily="2" charset="0"/>
              <a:ea typeface="Inter Medium" panose="02000603000000020004" pitchFamily="50" charset="0"/>
              <a:cs typeface="Poppins Light" panose="00000400000000000000" pitchFamily="2" charset="0"/>
            </a:endParaRPr>
          </a:p>
        </p:txBody>
      </p:sp>
      <p:sp>
        <p:nvSpPr>
          <p:cNvPr id="11" name="Title 1">
            <a:extLst>
              <a:ext uri="{FF2B5EF4-FFF2-40B4-BE49-F238E27FC236}">
                <a16:creationId xmlns:a16="http://schemas.microsoft.com/office/drawing/2014/main" id="{E2249567-112F-5700-5922-E52364649282}"/>
              </a:ext>
            </a:extLst>
          </p:cNvPr>
          <p:cNvSpPr txBox="1">
            <a:spLocks/>
          </p:cNvSpPr>
          <p:nvPr/>
        </p:nvSpPr>
        <p:spPr>
          <a:xfrm>
            <a:off x="10084461" y="1198434"/>
            <a:ext cx="4688550" cy="192486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797" dirty="0">
                <a:solidFill>
                  <a:schemeClr val="accent1"/>
                </a:solidFill>
                <a:latin typeface="Poppins SemiBold" panose="00000700000000000000" pitchFamily="2" charset="0"/>
                <a:ea typeface="Inter Medium" panose="02000603000000020004" pitchFamily="50" charset="0"/>
                <a:cs typeface="Poppins SemiBold" panose="00000700000000000000" pitchFamily="2" charset="0"/>
              </a:rPr>
              <a:t>BG</a:t>
            </a:r>
            <a:r>
              <a:rPr lang="en-US" sz="797" dirty="0">
                <a:solidFill>
                  <a:sysClr val="windowText" lastClr="000000"/>
                </a:solidFill>
                <a:latin typeface="Poppins SemiBold" panose="00000700000000000000" pitchFamily="2" charset="0"/>
                <a:ea typeface="Inter Medium" panose="02000603000000020004" pitchFamily="50" charset="0"/>
                <a:cs typeface="Poppins SemiBold" panose="00000700000000000000" pitchFamily="2" charset="0"/>
              </a:rPr>
              <a:t> REKLAM</a:t>
            </a:r>
          </a:p>
          <a:p>
            <a:endParaRPr lang="en-US" sz="797" dirty="0">
              <a:solidFill>
                <a:sysClr val="windowText" lastClr="000000"/>
              </a:solidFill>
              <a:latin typeface="Poppins SemiBold" panose="00000700000000000000" pitchFamily="2" charset="0"/>
              <a:ea typeface="Inter Medium" panose="02000603000000020004" pitchFamily="50" charset="0"/>
              <a:cs typeface="Poppins SemiBold" panose="00000700000000000000" pitchFamily="2" charset="0"/>
            </a:endParaRP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PRODUCTION</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29. </a:t>
            </a:r>
            <a:r>
              <a:rPr lang="en-US" sz="797" dirty="0" err="1">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Novembra</a:t>
            </a:r>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 1M</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11460 Belgrade, Serbia</a:t>
            </a:r>
          </a:p>
          <a:p>
            <a:endPar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endParaRP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info@bgreklam.com</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+381 11 785 64 64</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+381 60 68 69 110</a:t>
            </a:r>
            <a:endParaRPr lang="en-US" sz="797" dirty="0">
              <a:latin typeface="Poppins Light" panose="00000400000000000000" pitchFamily="2" charset="0"/>
              <a:ea typeface="Inter Medium" panose="02000603000000020004" pitchFamily="50" charset="0"/>
              <a:cs typeface="Poppins Light" panose="00000400000000000000" pitchFamily="2" charset="0"/>
            </a:endParaRPr>
          </a:p>
        </p:txBody>
      </p:sp>
      <p:sp>
        <p:nvSpPr>
          <p:cNvPr id="12" name="Title 1">
            <a:extLst>
              <a:ext uri="{FF2B5EF4-FFF2-40B4-BE49-F238E27FC236}">
                <a16:creationId xmlns:a16="http://schemas.microsoft.com/office/drawing/2014/main" id="{D591A473-2BB1-90F1-3747-D27DC357B76A}"/>
              </a:ext>
            </a:extLst>
          </p:cNvPr>
          <p:cNvSpPr txBox="1">
            <a:spLocks/>
          </p:cNvSpPr>
          <p:nvPr/>
        </p:nvSpPr>
        <p:spPr>
          <a:xfrm>
            <a:off x="10123147" y="4454052"/>
            <a:ext cx="4688550" cy="192486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797" dirty="0">
                <a:solidFill>
                  <a:schemeClr val="accent1"/>
                </a:solidFill>
                <a:latin typeface="Poppins SemiBold" panose="00000700000000000000" pitchFamily="2" charset="0"/>
                <a:ea typeface="Inter Medium" panose="02000603000000020004" pitchFamily="50" charset="0"/>
                <a:cs typeface="Poppins SemiBold" panose="00000700000000000000" pitchFamily="2" charset="0"/>
              </a:rPr>
              <a:t>BG</a:t>
            </a:r>
            <a:r>
              <a:rPr lang="en-US" sz="797" dirty="0">
                <a:solidFill>
                  <a:sysClr val="windowText" lastClr="000000"/>
                </a:solidFill>
                <a:latin typeface="Poppins SemiBold" panose="00000700000000000000" pitchFamily="2" charset="0"/>
                <a:ea typeface="Inter Medium" panose="02000603000000020004" pitchFamily="50" charset="0"/>
                <a:cs typeface="Poppins SemiBold" panose="00000700000000000000" pitchFamily="2" charset="0"/>
              </a:rPr>
              <a:t> REKLAM</a:t>
            </a:r>
          </a:p>
          <a:p>
            <a:r>
              <a:rPr lang="en-US" sz="797" dirty="0">
                <a:solidFill>
                  <a:sysClr val="windowText" lastClr="000000"/>
                </a:solidFill>
                <a:latin typeface="Montserrat" panose="00000500000000000000" pitchFamily="50" charset="0"/>
                <a:ea typeface="Inter Medium" panose="02000603000000020004" pitchFamily="50" charset="0"/>
                <a:cs typeface="Poppins SemiBold" panose="00000700000000000000" pitchFamily="2" charset="0"/>
              </a:rPr>
              <a:t>UK LTD</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2588 Davenport House,</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207 Regent St</a:t>
            </a: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London, W1B 3HH, UK</a:t>
            </a:r>
          </a:p>
          <a:p>
            <a:endPar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endParaRPr>
          </a:p>
          <a:p>
            <a:r>
              <a:rPr lang="en-US" sz="797" dirty="0">
                <a:solidFill>
                  <a:sysClr val="windowText" lastClr="000000"/>
                </a:solidFill>
                <a:latin typeface="Poppins Light" panose="00000400000000000000" pitchFamily="2" charset="0"/>
                <a:ea typeface="Inter Medium" panose="02000603000000020004" pitchFamily="50" charset="0"/>
                <a:cs typeface="Poppins Light" panose="00000400000000000000" pitchFamily="2" charset="0"/>
              </a:rPr>
              <a:t>+44 75 4288 2312</a:t>
            </a:r>
            <a:endParaRPr lang="en-US" sz="797" dirty="0">
              <a:latin typeface="Poppins Light" panose="00000400000000000000" pitchFamily="2" charset="0"/>
              <a:ea typeface="Inter Medium" panose="02000603000000020004" pitchFamily="50" charset="0"/>
              <a:cs typeface="Poppins Light" panose="00000400000000000000" pitchFamily="2" charset="0"/>
            </a:endParaRPr>
          </a:p>
        </p:txBody>
      </p:sp>
      <p:sp>
        <p:nvSpPr>
          <p:cNvPr id="10" name="Title 1">
            <a:extLst>
              <a:ext uri="{FF2B5EF4-FFF2-40B4-BE49-F238E27FC236}">
                <a16:creationId xmlns:a16="http://schemas.microsoft.com/office/drawing/2014/main" id="{5E79ACCB-75AB-424E-6E8A-569B187E6B46}"/>
              </a:ext>
            </a:extLst>
          </p:cNvPr>
          <p:cNvSpPr txBox="1">
            <a:spLocks/>
          </p:cNvSpPr>
          <p:nvPr/>
        </p:nvSpPr>
        <p:spPr>
          <a:xfrm>
            <a:off x="4337837" y="2601347"/>
            <a:ext cx="4974329" cy="1141227"/>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81" dirty="0">
                <a:solidFill>
                  <a:sysClr val="windowText" lastClr="000000"/>
                </a:solidFill>
                <a:latin typeface="Poppins Black" panose="00000A00000000000000" pitchFamily="50" charset="0"/>
                <a:ea typeface="Adobe Heiti Std R" panose="020B0400000000000000" pitchFamily="34" charset="-128"/>
                <a:cs typeface="Poppins Black" panose="00000A00000000000000" pitchFamily="50" charset="0"/>
              </a:rPr>
              <a:t>Thank You.</a:t>
            </a:r>
            <a:endParaRPr lang="en-US" sz="4881" dirty="0">
              <a:solidFill>
                <a:schemeClr val="bg1"/>
              </a:solidFill>
              <a:latin typeface="Poppins Black" panose="00000A00000000000000" pitchFamily="50" charset="0"/>
              <a:ea typeface="Adobe Heiti Std R" panose="020B0400000000000000" pitchFamily="34" charset="-128"/>
              <a:cs typeface="Poppins Black" panose="00000A00000000000000" pitchFamily="50" charset="0"/>
            </a:endParaRPr>
          </a:p>
        </p:txBody>
      </p:sp>
      <p:pic>
        <p:nvPicPr>
          <p:cNvPr id="15" name="Picture 14" descr="Shape&#10;&#10;Description automatically generated">
            <a:extLst>
              <a:ext uri="{FF2B5EF4-FFF2-40B4-BE49-F238E27FC236}">
                <a16:creationId xmlns:a16="http://schemas.microsoft.com/office/drawing/2014/main" id="{DA918B1A-B00E-B3D3-D569-2A9231FA03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8226"/>
            <a:ext cx="1326097" cy="550330"/>
          </a:xfrm>
          <a:prstGeom prst="rect">
            <a:avLst/>
          </a:prstGeom>
        </p:spPr>
      </p:pic>
      <p:cxnSp>
        <p:nvCxnSpPr>
          <p:cNvPr id="7" name="Straight Connector 6">
            <a:extLst>
              <a:ext uri="{FF2B5EF4-FFF2-40B4-BE49-F238E27FC236}">
                <a16:creationId xmlns:a16="http://schemas.microsoft.com/office/drawing/2014/main" id="{423A0CFB-57E2-71B6-3B2E-96DB4D576F24}"/>
              </a:ext>
            </a:extLst>
          </p:cNvPr>
          <p:cNvCxnSpPr>
            <a:cxnSpLocks/>
          </p:cNvCxnSpPr>
          <p:nvPr/>
        </p:nvCxnSpPr>
        <p:spPr>
          <a:xfrm flipV="1">
            <a:off x="9756827" y="823391"/>
            <a:ext cx="9749" cy="48367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204A610F-5BF9-5EBC-16A7-FE2E504F5ACD}"/>
              </a:ext>
            </a:extLst>
          </p:cNvPr>
          <p:cNvSpPr txBox="1"/>
          <p:nvPr/>
        </p:nvSpPr>
        <p:spPr>
          <a:xfrm>
            <a:off x="5339339" y="3509404"/>
            <a:ext cx="2252175" cy="276229"/>
          </a:xfrm>
          <a:prstGeom prst="rect">
            <a:avLst/>
          </a:prstGeom>
          <a:noFill/>
        </p:spPr>
        <p:txBody>
          <a:bodyPr wrap="square">
            <a:spAutoFit/>
          </a:bodyPr>
          <a:lstStyle/>
          <a:p>
            <a:r>
              <a:rPr lang="en-US" sz="1195" dirty="0">
                <a:latin typeface="Poppins Light" panose="00000400000000000000" pitchFamily="2" charset="0"/>
                <a:ea typeface="Inter Medium" panose="02000603000000020004" pitchFamily="50" charset="0"/>
                <a:cs typeface="Poppins Light" panose="00000400000000000000" pitchFamily="2" charset="0"/>
              </a:rPr>
              <a:t>www.bgreklam.com</a:t>
            </a:r>
          </a:p>
        </p:txBody>
      </p:sp>
    </p:spTree>
    <p:extLst>
      <p:ext uri="{BB962C8B-B14F-4D97-AF65-F5344CB8AC3E}">
        <p14:creationId xmlns:p14="http://schemas.microsoft.com/office/powerpoint/2010/main" val="1007176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4385</TotalTime>
  <Words>555</Words>
  <Application>Microsoft Office PowerPoint</Application>
  <PresentationFormat>Widescreen</PresentationFormat>
  <Paragraphs>66</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Montserrat</vt:lpstr>
      <vt:lpstr>Poppins Black</vt:lpstr>
      <vt:lpstr>Poppins Light</vt:lpstr>
      <vt:lpstr>Poppins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Aleksandra Ristic</dc:creator>
  <cp:lastModifiedBy>Luka Stanic</cp:lastModifiedBy>
  <cp:revision>38</cp:revision>
  <dcterms:created xsi:type="dcterms:W3CDTF">2023-05-17T14:26:01Z</dcterms:created>
  <dcterms:modified xsi:type="dcterms:W3CDTF">2024-09-17T13:03:00Z</dcterms:modified>
</cp:coreProperties>
</file>