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454" r:id="rId2"/>
    <p:sldId id="457" r:id="rId3"/>
    <p:sldId id="459" r:id="rId4"/>
    <p:sldId id="460" r:id="rId5"/>
    <p:sldId id="462" r:id="rId6"/>
    <p:sldId id="461" r:id="rId7"/>
    <p:sldId id="467" r:id="rId8"/>
    <p:sldId id="466" r:id="rId9"/>
    <p:sldId id="465" r:id="rId10"/>
    <p:sldId id="463" r:id="rId11"/>
    <p:sldId id="464" r:id="rId12"/>
    <p:sldId id="468" r:id="rId13"/>
    <p:sldId id="469" r:id="rId14"/>
    <p:sldId id="471" r:id="rId15"/>
    <p:sldId id="470" r:id="rId16"/>
    <p:sldId id="472" r:id="rId17"/>
    <p:sldId id="473" r:id="rId18"/>
    <p:sldId id="494" r:id="rId19"/>
    <p:sldId id="488" r:id="rId20"/>
    <p:sldId id="493" r:id="rId21"/>
    <p:sldId id="475" r:id="rId22"/>
    <p:sldId id="476" r:id="rId23"/>
    <p:sldId id="489" r:id="rId24"/>
    <p:sldId id="490" r:id="rId25"/>
    <p:sldId id="492" r:id="rId26"/>
    <p:sldId id="477" r:id="rId27"/>
    <p:sldId id="478" r:id="rId28"/>
    <p:sldId id="479" r:id="rId29"/>
    <p:sldId id="491" r:id="rId30"/>
    <p:sldId id="480" r:id="rId31"/>
    <p:sldId id="481" r:id="rId32"/>
    <p:sldId id="483" r:id="rId33"/>
    <p:sldId id="484" r:id="rId34"/>
    <p:sldId id="485" r:id="rId35"/>
    <p:sldId id="487" r:id="rId36"/>
    <p:sldId id="486" r:id="rId37"/>
    <p:sldId id="45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AA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74"/>
  </p:normalViewPr>
  <p:slideViewPr>
    <p:cSldViewPr snapToGrid="0">
      <p:cViewPr varScale="1">
        <p:scale>
          <a:sx n="114" d="100"/>
          <a:sy n="114" d="100"/>
        </p:scale>
        <p:origin x="30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88AEB4-EEE9-416B-A7CD-AD03E8DBA77F}" type="datetimeFigureOut">
              <a:rPr lang="en-GB" smtClean="0"/>
              <a:t>22/11/2021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6B6FA4-B660-40BB-90CB-D400BC68B6F1}" type="slidenum">
              <a:rPr lang="en-GB" smtClean="0"/>
              <a:t>‹#›</a:t>
            </a:fld>
            <a:endParaRPr lang="en-GB"/>
          </a:p>
        </p:txBody>
      </p:sp>
    </p:spTree>
    <p:extLst>
      <p:ext uri="{BB962C8B-B14F-4D97-AF65-F5344CB8AC3E}">
        <p14:creationId xmlns:p14="http://schemas.microsoft.com/office/powerpoint/2010/main" val="636246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5">
            <a:extLst>
              <a:ext uri="{FF2B5EF4-FFF2-40B4-BE49-F238E27FC236}">
                <a16:creationId xmlns:a16="http://schemas.microsoft.com/office/drawing/2014/main" id="{D381311E-0672-0042-B027-BF2ECCACEB8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25672"/>
            <a:ext cx="1633538"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B34A35A4-D520-7B41-A831-5724DB4CD17C}"/>
              </a:ext>
            </a:extLst>
          </p:cNvPr>
          <p:cNvSpPr/>
          <p:nvPr userDrawn="1"/>
        </p:nvSpPr>
        <p:spPr>
          <a:xfrm>
            <a:off x="0" y="0"/>
            <a:ext cx="12192000" cy="6858000"/>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dirty="0"/>
          </a:p>
        </p:txBody>
      </p:sp>
      <p:grpSp>
        <p:nvGrpSpPr>
          <p:cNvPr id="14" name="Group 13">
            <a:extLst>
              <a:ext uri="{FF2B5EF4-FFF2-40B4-BE49-F238E27FC236}">
                <a16:creationId xmlns:a16="http://schemas.microsoft.com/office/drawing/2014/main" id="{3A5232CB-891B-DB49-BD8D-8335D9A8226C}"/>
              </a:ext>
            </a:extLst>
          </p:cNvPr>
          <p:cNvGrpSpPr/>
          <p:nvPr userDrawn="1"/>
        </p:nvGrpSpPr>
        <p:grpSpPr>
          <a:xfrm>
            <a:off x="4480051" y="2786493"/>
            <a:ext cx="2973687" cy="1643426"/>
            <a:chOff x="5161969" y="2688804"/>
            <a:chExt cx="1880177" cy="1039091"/>
          </a:xfrm>
        </p:grpSpPr>
        <p:pic>
          <p:nvPicPr>
            <p:cNvPr id="15" name="Picture 14">
              <a:extLst>
                <a:ext uri="{FF2B5EF4-FFF2-40B4-BE49-F238E27FC236}">
                  <a16:creationId xmlns:a16="http://schemas.microsoft.com/office/drawing/2014/main" id="{12B3E33A-54F6-374E-A742-118A7A97A1E6}"/>
                </a:ext>
              </a:extLst>
            </p:cNvPr>
            <p:cNvPicPr>
              <a:picLocks noChangeAspect="1"/>
            </p:cNvPicPr>
            <p:nvPr/>
          </p:nvPicPr>
          <p:blipFill>
            <a:blip r:embed="rId3"/>
            <a:stretch>
              <a:fillRect/>
            </a:stretch>
          </p:blipFill>
          <p:spPr>
            <a:xfrm>
              <a:off x="5161969" y="2688804"/>
              <a:ext cx="202045" cy="1039091"/>
            </a:xfrm>
            <a:prstGeom prst="rect">
              <a:avLst/>
            </a:prstGeom>
          </p:spPr>
        </p:pic>
        <p:sp>
          <p:nvSpPr>
            <p:cNvPr id="16" name="TextBox 15">
              <a:extLst>
                <a:ext uri="{FF2B5EF4-FFF2-40B4-BE49-F238E27FC236}">
                  <a16:creationId xmlns:a16="http://schemas.microsoft.com/office/drawing/2014/main" id="{FA286272-1D77-964B-A78B-83668666CB26}"/>
                </a:ext>
              </a:extLst>
            </p:cNvPr>
            <p:cNvSpPr txBox="1"/>
            <p:nvPr/>
          </p:nvSpPr>
          <p:spPr>
            <a:xfrm>
              <a:off x="5207573" y="2766603"/>
              <a:ext cx="1788968" cy="875693"/>
            </a:xfrm>
            <a:prstGeom prst="rect">
              <a:avLst/>
            </a:prstGeom>
            <a:noFill/>
          </p:spPr>
          <p:txBody>
            <a:bodyPr wrap="square" rtlCol="0">
              <a:spAutoFit/>
            </a:bodyPr>
            <a:lstStyle/>
            <a:p>
              <a:pPr algn="ctr"/>
              <a:r>
                <a:rPr lang="en-RS" sz="2800" b="1" spc="300" dirty="0">
                  <a:solidFill>
                    <a:schemeClr val="bg1"/>
                  </a:solidFill>
                  <a:latin typeface="Open Sans "/>
                  <a:ea typeface="Palatino" pitchFamily="2" charset="77"/>
                  <a:cs typeface="Verdana" panose="020B0604030504040204" pitchFamily="34" charset="0"/>
                </a:rPr>
                <a:t>PREMIUM</a:t>
              </a:r>
            </a:p>
            <a:p>
              <a:pPr algn="ctr"/>
              <a:r>
                <a:rPr lang="en-RS" sz="2800" spc="300" dirty="0">
                  <a:solidFill>
                    <a:schemeClr val="bg1"/>
                  </a:solidFill>
                  <a:latin typeface="Open Sans "/>
                  <a:ea typeface="Palatino" pitchFamily="2" charset="77"/>
                  <a:cs typeface="Verdana" panose="020B0604030504040204" pitchFamily="34" charset="0"/>
                </a:rPr>
                <a:t>POS</a:t>
              </a:r>
            </a:p>
            <a:p>
              <a:pPr algn="ctr"/>
              <a:r>
                <a:rPr lang="en-RS" sz="2800" b="1" spc="300" dirty="0">
                  <a:solidFill>
                    <a:schemeClr val="bg1"/>
                  </a:solidFill>
                  <a:latin typeface="Open Sans "/>
                  <a:ea typeface="Palatino" pitchFamily="2" charset="77"/>
                  <a:cs typeface="Verdana" panose="020B0604030504040204" pitchFamily="34" charset="0"/>
                </a:rPr>
                <a:t>INDUSTRY</a:t>
              </a:r>
            </a:p>
          </p:txBody>
        </p:sp>
        <p:pic>
          <p:nvPicPr>
            <p:cNvPr id="17" name="Picture 16">
              <a:extLst>
                <a:ext uri="{FF2B5EF4-FFF2-40B4-BE49-F238E27FC236}">
                  <a16:creationId xmlns:a16="http://schemas.microsoft.com/office/drawing/2014/main" id="{4D5F96DC-0FAF-F34B-B14C-0836687DB180}"/>
                </a:ext>
              </a:extLst>
            </p:cNvPr>
            <p:cNvPicPr>
              <a:picLocks noChangeAspect="1"/>
            </p:cNvPicPr>
            <p:nvPr/>
          </p:nvPicPr>
          <p:blipFill>
            <a:blip r:embed="rId3"/>
            <a:stretch>
              <a:fillRect/>
            </a:stretch>
          </p:blipFill>
          <p:spPr>
            <a:xfrm rot="10800000">
              <a:off x="6840101" y="2688804"/>
              <a:ext cx="202045" cy="1039091"/>
            </a:xfrm>
            <a:prstGeom prst="rect">
              <a:avLst/>
            </a:prstGeom>
          </p:spPr>
        </p:pic>
      </p:grpSp>
      <p:pic>
        <p:nvPicPr>
          <p:cNvPr id="18" name="Picture 5">
            <a:extLst>
              <a:ext uri="{FF2B5EF4-FFF2-40B4-BE49-F238E27FC236}">
                <a16:creationId xmlns:a16="http://schemas.microsoft.com/office/drawing/2014/main" id="{6B736D69-480D-D74F-AB4D-E8393C3E84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25672"/>
            <a:ext cx="1633538"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721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BF71F7-381B-AD47-91B9-D9075F2D2BDC}"/>
              </a:ext>
            </a:extLst>
          </p:cNvPr>
          <p:cNvSpPr/>
          <p:nvPr userDrawn="1"/>
        </p:nvSpPr>
        <p:spPr>
          <a:xfrm>
            <a:off x="0" y="0"/>
            <a:ext cx="12192000" cy="6858000"/>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dirty="0"/>
          </a:p>
        </p:txBody>
      </p:sp>
    </p:spTree>
    <p:extLst>
      <p:ext uri="{BB962C8B-B14F-4D97-AF65-F5344CB8AC3E}">
        <p14:creationId xmlns:p14="http://schemas.microsoft.com/office/powerpoint/2010/main" val="3095204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B10A273-75DA-EF40-BD0F-FF41FFBCBA65}"/>
              </a:ext>
            </a:extLst>
          </p:cNvPr>
          <p:cNvSpPr/>
          <p:nvPr userDrawn="1"/>
        </p:nvSpPr>
        <p:spPr>
          <a:xfrm rot="5400000">
            <a:off x="11338772" y="-115660"/>
            <a:ext cx="505010" cy="1201445"/>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a:p>
        </p:txBody>
      </p:sp>
      <p:sp>
        <p:nvSpPr>
          <p:cNvPr id="13" name="Title 1">
            <a:extLst>
              <a:ext uri="{FF2B5EF4-FFF2-40B4-BE49-F238E27FC236}">
                <a16:creationId xmlns:a16="http://schemas.microsoft.com/office/drawing/2014/main" id="{23D4B7C1-E54F-944D-9593-8C7C46A7EA56}"/>
              </a:ext>
            </a:extLst>
          </p:cNvPr>
          <p:cNvSpPr>
            <a:spLocks noGrp="1"/>
          </p:cNvSpPr>
          <p:nvPr>
            <p:ph type="title" hasCustomPrompt="1"/>
          </p:nvPr>
        </p:nvSpPr>
        <p:spPr>
          <a:xfrm>
            <a:off x="838200" y="365126"/>
            <a:ext cx="10067223" cy="362586"/>
          </a:xfrm>
        </p:spPr>
        <p:txBody>
          <a:bodyPr>
            <a:noAutofit/>
          </a:bodyPr>
          <a:lstStyle>
            <a:lvl1pPr>
              <a:defRPr sz="28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GB" dirty="0"/>
          </a:p>
        </p:txBody>
      </p:sp>
      <p:sp>
        <p:nvSpPr>
          <p:cNvPr id="14" name="Text Placeholder 3">
            <a:extLst>
              <a:ext uri="{FF2B5EF4-FFF2-40B4-BE49-F238E27FC236}">
                <a16:creationId xmlns:a16="http://schemas.microsoft.com/office/drawing/2014/main" id="{8673F947-62D2-174F-A73C-7B2806448DE6}"/>
              </a:ext>
            </a:extLst>
          </p:cNvPr>
          <p:cNvSpPr>
            <a:spLocks noGrp="1"/>
          </p:cNvSpPr>
          <p:nvPr>
            <p:ph type="body" sz="half" idx="2"/>
          </p:nvPr>
        </p:nvSpPr>
        <p:spPr>
          <a:xfrm>
            <a:off x="838200" y="1330568"/>
            <a:ext cx="10152354" cy="4964723"/>
          </a:xfrm>
        </p:spPr>
        <p:txBody>
          <a:bodyPr>
            <a:normAutofit/>
          </a:bodyPr>
          <a:lstStyle>
            <a:lvl1pPr marL="0" indent="0">
              <a:buNone/>
              <a:defRPr sz="14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6" name="Rectangle 15">
            <a:extLst>
              <a:ext uri="{FF2B5EF4-FFF2-40B4-BE49-F238E27FC236}">
                <a16:creationId xmlns:a16="http://schemas.microsoft.com/office/drawing/2014/main" id="{3F6E8054-289B-5643-8DAF-BBD1916750B9}"/>
              </a:ext>
            </a:extLst>
          </p:cNvPr>
          <p:cNvSpPr/>
          <p:nvPr userDrawn="1"/>
        </p:nvSpPr>
        <p:spPr>
          <a:xfrm>
            <a:off x="0" y="0"/>
            <a:ext cx="546397" cy="6858000"/>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a:p>
        </p:txBody>
      </p:sp>
      <p:pic>
        <p:nvPicPr>
          <p:cNvPr id="3" name="Picture 2">
            <a:extLst>
              <a:ext uri="{FF2B5EF4-FFF2-40B4-BE49-F238E27FC236}">
                <a16:creationId xmlns:a16="http://schemas.microsoft.com/office/drawing/2014/main" id="{EBBD4E21-5D00-244F-AA0F-285173465E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2104" y="265572"/>
            <a:ext cx="385070" cy="438980"/>
          </a:xfrm>
          <a:prstGeom prst="rect">
            <a:avLst/>
          </a:prstGeom>
        </p:spPr>
      </p:pic>
    </p:spTree>
    <p:extLst>
      <p:ext uri="{BB962C8B-B14F-4D97-AF65-F5344CB8AC3E}">
        <p14:creationId xmlns:p14="http://schemas.microsoft.com/office/powerpoint/2010/main" val="3232258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0BA822A-2FB6-2245-88E1-236CF1A2F170}"/>
              </a:ext>
            </a:extLst>
          </p:cNvPr>
          <p:cNvSpPr/>
          <p:nvPr userDrawn="1"/>
        </p:nvSpPr>
        <p:spPr>
          <a:xfrm>
            <a:off x="0" y="0"/>
            <a:ext cx="546397" cy="6858000"/>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a:p>
        </p:txBody>
      </p:sp>
      <p:pic>
        <p:nvPicPr>
          <p:cNvPr id="10" name="Picture 9">
            <a:extLst>
              <a:ext uri="{FF2B5EF4-FFF2-40B4-BE49-F238E27FC236}">
                <a16:creationId xmlns:a16="http://schemas.microsoft.com/office/drawing/2014/main" id="{3FE86C51-100C-9743-A1B2-3E33CE807185}"/>
              </a:ext>
            </a:extLst>
          </p:cNvPr>
          <p:cNvPicPr>
            <a:picLocks noChangeAspect="1"/>
          </p:cNvPicPr>
          <p:nvPr userDrawn="1"/>
        </p:nvPicPr>
        <p:blipFill>
          <a:blip r:embed="rId2"/>
          <a:stretch>
            <a:fillRect/>
          </a:stretch>
        </p:blipFill>
        <p:spPr>
          <a:xfrm>
            <a:off x="11085829" y="271606"/>
            <a:ext cx="352893" cy="417056"/>
          </a:xfrm>
          <a:prstGeom prst="rect">
            <a:avLst/>
          </a:prstGeom>
        </p:spPr>
      </p:pic>
      <p:sp>
        <p:nvSpPr>
          <p:cNvPr id="13" name="Title 1">
            <a:extLst>
              <a:ext uri="{FF2B5EF4-FFF2-40B4-BE49-F238E27FC236}">
                <a16:creationId xmlns:a16="http://schemas.microsoft.com/office/drawing/2014/main" id="{23D4B7C1-E54F-944D-9593-8C7C46A7EA56}"/>
              </a:ext>
            </a:extLst>
          </p:cNvPr>
          <p:cNvSpPr>
            <a:spLocks noGrp="1"/>
          </p:cNvSpPr>
          <p:nvPr>
            <p:ph type="title" hasCustomPrompt="1"/>
          </p:nvPr>
        </p:nvSpPr>
        <p:spPr>
          <a:xfrm>
            <a:off x="838200" y="365126"/>
            <a:ext cx="10515600" cy="362586"/>
          </a:xfrm>
        </p:spPr>
        <p:txBody>
          <a:bodyPr>
            <a:noAutofit/>
          </a:bodyPr>
          <a:lstStyle>
            <a:lvl1pPr>
              <a:defRPr sz="28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GB" dirty="0"/>
          </a:p>
        </p:txBody>
      </p:sp>
      <p:sp>
        <p:nvSpPr>
          <p:cNvPr id="14" name="Text Placeholder 3">
            <a:extLst>
              <a:ext uri="{FF2B5EF4-FFF2-40B4-BE49-F238E27FC236}">
                <a16:creationId xmlns:a16="http://schemas.microsoft.com/office/drawing/2014/main" id="{8673F947-62D2-174F-A73C-7B2806448DE6}"/>
              </a:ext>
            </a:extLst>
          </p:cNvPr>
          <p:cNvSpPr>
            <a:spLocks noGrp="1"/>
          </p:cNvSpPr>
          <p:nvPr>
            <p:ph type="body" sz="half" idx="2"/>
          </p:nvPr>
        </p:nvSpPr>
        <p:spPr>
          <a:xfrm>
            <a:off x="838199" y="1330568"/>
            <a:ext cx="10515599" cy="4964723"/>
          </a:xfrm>
        </p:spPr>
        <p:txBody>
          <a:bodyPr>
            <a:normAutofit/>
          </a:bodyPr>
          <a:lstStyle>
            <a:lvl1pPr marL="0" indent="0">
              <a:buNone/>
              <a:defRPr sz="14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7" name="Picture 6">
            <a:extLst>
              <a:ext uri="{FF2B5EF4-FFF2-40B4-BE49-F238E27FC236}">
                <a16:creationId xmlns:a16="http://schemas.microsoft.com/office/drawing/2014/main" id="{93C002A3-4AB2-FC4F-A9D6-0FE1713CFD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331" y="6295291"/>
            <a:ext cx="465734" cy="530937"/>
          </a:xfrm>
          <a:prstGeom prst="rect">
            <a:avLst/>
          </a:prstGeom>
        </p:spPr>
      </p:pic>
    </p:spTree>
    <p:extLst>
      <p:ext uri="{BB962C8B-B14F-4D97-AF65-F5344CB8AC3E}">
        <p14:creationId xmlns:p14="http://schemas.microsoft.com/office/powerpoint/2010/main" val="816423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730316E-FD3F-4F9F-AFCE-B618C5BB3B3F}"/>
              </a:ext>
            </a:extLst>
          </p:cNvPr>
          <p:cNvSpPr>
            <a:spLocks noGrp="1"/>
          </p:cNvSpPr>
          <p:nvPr>
            <p:ph type="pic" idx="1"/>
          </p:nvPr>
        </p:nvSpPr>
        <p:spPr>
          <a:xfrm>
            <a:off x="6641432" y="1330568"/>
            <a:ext cx="5149515" cy="4964723"/>
          </a:xfrm>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9" name="Title 1">
            <a:extLst>
              <a:ext uri="{FF2B5EF4-FFF2-40B4-BE49-F238E27FC236}">
                <a16:creationId xmlns:a16="http://schemas.microsoft.com/office/drawing/2014/main" id="{50B6E141-16E8-FC43-9015-9B0616C52D1B}"/>
              </a:ext>
            </a:extLst>
          </p:cNvPr>
          <p:cNvSpPr>
            <a:spLocks noGrp="1"/>
          </p:cNvSpPr>
          <p:nvPr>
            <p:ph type="title" hasCustomPrompt="1"/>
          </p:nvPr>
        </p:nvSpPr>
        <p:spPr>
          <a:xfrm>
            <a:off x="838200" y="365126"/>
            <a:ext cx="10515600" cy="362586"/>
          </a:xfrm>
        </p:spPr>
        <p:txBody>
          <a:bodyPr>
            <a:noAutofit/>
          </a:bodyPr>
          <a:lstStyle>
            <a:lvl1pPr>
              <a:defRPr sz="28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GB" dirty="0"/>
          </a:p>
        </p:txBody>
      </p:sp>
      <p:sp>
        <p:nvSpPr>
          <p:cNvPr id="10" name="Text Placeholder 3">
            <a:extLst>
              <a:ext uri="{FF2B5EF4-FFF2-40B4-BE49-F238E27FC236}">
                <a16:creationId xmlns:a16="http://schemas.microsoft.com/office/drawing/2014/main" id="{039A60CD-0139-1D46-99EA-E2A5BF6C9E9F}"/>
              </a:ext>
            </a:extLst>
          </p:cNvPr>
          <p:cNvSpPr>
            <a:spLocks noGrp="1"/>
          </p:cNvSpPr>
          <p:nvPr>
            <p:ph type="body" sz="half" idx="2"/>
          </p:nvPr>
        </p:nvSpPr>
        <p:spPr>
          <a:xfrm>
            <a:off x="838200" y="1330568"/>
            <a:ext cx="5257800" cy="4964723"/>
          </a:xfrm>
        </p:spPr>
        <p:txBody>
          <a:bodyPr>
            <a:normAutofit/>
          </a:bodyPr>
          <a:lstStyle>
            <a:lvl1pPr marL="0" indent="0">
              <a:buNone/>
              <a:defRPr sz="14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694287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730316E-FD3F-4F9F-AFCE-B618C5BB3B3F}"/>
              </a:ext>
            </a:extLst>
          </p:cNvPr>
          <p:cNvSpPr>
            <a:spLocks noGrp="1"/>
          </p:cNvSpPr>
          <p:nvPr>
            <p:ph type="pic" idx="1"/>
          </p:nvPr>
        </p:nvSpPr>
        <p:spPr>
          <a:xfrm>
            <a:off x="6641432" y="1330568"/>
            <a:ext cx="5149515" cy="4964723"/>
          </a:xfrm>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8" name="Rectangle 7">
            <a:extLst>
              <a:ext uri="{FF2B5EF4-FFF2-40B4-BE49-F238E27FC236}">
                <a16:creationId xmlns:a16="http://schemas.microsoft.com/office/drawing/2014/main" id="{934DA9CB-D65F-1A47-90E3-2644ABEBEA35}"/>
              </a:ext>
            </a:extLst>
          </p:cNvPr>
          <p:cNvSpPr/>
          <p:nvPr userDrawn="1"/>
        </p:nvSpPr>
        <p:spPr>
          <a:xfrm rot="5400000">
            <a:off x="11338772" y="-115660"/>
            <a:ext cx="505010" cy="1201445"/>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a:p>
        </p:txBody>
      </p:sp>
      <p:sp>
        <p:nvSpPr>
          <p:cNvPr id="9" name="Title 1">
            <a:extLst>
              <a:ext uri="{FF2B5EF4-FFF2-40B4-BE49-F238E27FC236}">
                <a16:creationId xmlns:a16="http://schemas.microsoft.com/office/drawing/2014/main" id="{50B6E141-16E8-FC43-9015-9B0616C52D1B}"/>
              </a:ext>
            </a:extLst>
          </p:cNvPr>
          <p:cNvSpPr>
            <a:spLocks noGrp="1"/>
          </p:cNvSpPr>
          <p:nvPr>
            <p:ph type="title" hasCustomPrompt="1"/>
          </p:nvPr>
        </p:nvSpPr>
        <p:spPr>
          <a:xfrm>
            <a:off x="838200" y="365126"/>
            <a:ext cx="10515600" cy="362586"/>
          </a:xfrm>
        </p:spPr>
        <p:txBody>
          <a:bodyPr>
            <a:noAutofit/>
          </a:bodyPr>
          <a:lstStyle>
            <a:lvl1pPr>
              <a:defRPr sz="28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GB" dirty="0"/>
          </a:p>
        </p:txBody>
      </p:sp>
      <p:sp>
        <p:nvSpPr>
          <p:cNvPr id="10" name="Text Placeholder 3">
            <a:extLst>
              <a:ext uri="{FF2B5EF4-FFF2-40B4-BE49-F238E27FC236}">
                <a16:creationId xmlns:a16="http://schemas.microsoft.com/office/drawing/2014/main" id="{039A60CD-0139-1D46-99EA-E2A5BF6C9E9F}"/>
              </a:ext>
            </a:extLst>
          </p:cNvPr>
          <p:cNvSpPr>
            <a:spLocks noGrp="1"/>
          </p:cNvSpPr>
          <p:nvPr>
            <p:ph type="body" sz="half" idx="2"/>
          </p:nvPr>
        </p:nvSpPr>
        <p:spPr>
          <a:xfrm>
            <a:off x="838200" y="1330568"/>
            <a:ext cx="5257800" cy="4964723"/>
          </a:xfrm>
        </p:spPr>
        <p:txBody>
          <a:bodyPr>
            <a:normAutofit/>
          </a:bodyPr>
          <a:lstStyle>
            <a:lvl1pPr marL="0" indent="0">
              <a:buNone/>
              <a:defRPr sz="14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7" name="Picture 6">
            <a:extLst>
              <a:ext uri="{FF2B5EF4-FFF2-40B4-BE49-F238E27FC236}">
                <a16:creationId xmlns:a16="http://schemas.microsoft.com/office/drawing/2014/main" id="{3016E615-323E-3149-BDB3-CABDE1A713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2104" y="265572"/>
            <a:ext cx="385070" cy="438980"/>
          </a:xfrm>
          <a:prstGeom prst="rect">
            <a:avLst/>
          </a:prstGeom>
        </p:spPr>
      </p:pic>
    </p:spTree>
    <p:extLst>
      <p:ext uri="{BB962C8B-B14F-4D97-AF65-F5344CB8AC3E}">
        <p14:creationId xmlns:p14="http://schemas.microsoft.com/office/powerpoint/2010/main" val="2389982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AA87F4-8B98-6543-9FCD-ACD13C3DBDA3}"/>
              </a:ext>
            </a:extLst>
          </p:cNvPr>
          <p:cNvSpPr/>
          <p:nvPr userDrawn="1"/>
        </p:nvSpPr>
        <p:spPr>
          <a:xfrm>
            <a:off x="0" y="0"/>
            <a:ext cx="12192000" cy="6858000"/>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dirty="0"/>
          </a:p>
        </p:txBody>
      </p:sp>
      <p:pic>
        <p:nvPicPr>
          <p:cNvPr id="7" name="Picture 6">
            <a:extLst>
              <a:ext uri="{FF2B5EF4-FFF2-40B4-BE49-F238E27FC236}">
                <a16:creationId xmlns:a16="http://schemas.microsoft.com/office/drawing/2014/main" id="{3A1506C2-46E2-404A-A0A1-718135E6282A}"/>
              </a:ext>
            </a:extLst>
          </p:cNvPr>
          <p:cNvPicPr>
            <a:picLocks noChangeAspect="1"/>
          </p:cNvPicPr>
          <p:nvPr/>
        </p:nvPicPr>
        <p:blipFill>
          <a:blip r:embed="rId2"/>
          <a:stretch>
            <a:fillRect/>
          </a:stretch>
        </p:blipFill>
        <p:spPr>
          <a:xfrm>
            <a:off x="4609161" y="2786493"/>
            <a:ext cx="319554" cy="1643426"/>
          </a:xfrm>
          <a:prstGeom prst="rect">
            <a:avLst/>
          </a:prstGeom>
        </p:spPr>
      </p:pic>
      <p:sp>
        <p:nvSpPr>
          <p:cNvPr id="8" name="TextBox 7">
            <a:extLst>
              <a:ext uri="{FF2B5EF4-FFF2-40B4-BE49-F238E27FC236}">
                <a16:creationId xmlns:a16="http://schemas.microsoft.com/office/drawing/2014/main" id="{AB5838CC-7947-254B-99BF-4B61372B4764}"/>
              </a:ext>
            </a:extLst>
          </p:cNvPr>
          <p:cNvSpPr txBox="1"/>
          <p:nvPr/>
        </p:nvSpPr>
        <p:spPr>
          <a:xfrm>
            <a:off x="4670099" y="3152489"/>
            <a:ext cx="2829432" cy="954106"/>
          </a:xfrm>
          <a:prstGeom prst="rect">
            <a:avLst/>
          </a:prstGeom>
          <a:noFill/>
        </p:spPr>
        <p:txBody>
          <a:bodyPr wrap="square" rtlCol="0">
            <a:spAutoFit/>
          </a:bodyPr>
          <a:lstStyle/>
          <a:p>
            <a:pPr algn="ctr"/>
            <a:r>
              <a:rPr lang="en-RS" sz="2800" b="1" spc="300" dirty="0">
                <a:solidFill>
                  <a:schemeClr val="bg1"/>
                </a:solidFill>
                <a:latin typeface="Open Sans "/>
                <a:ea typeface="Palatino" pitchFamily="2" charset="77"/>
                <a:cs typeface="Verdana" panose="020B0604030504040204" pitchFamily="34" charset="0"/>
              </a:rPr>
              <a:t>THANK</a:t>
            </a:r>
          </a:p>
          <a:p>
            <a:pPr algn="ctr"/>
            <a:r>
              <a:rPr lang="en-RS" sz="2800" b="1" spc="300" dirty="0">
                <a:solidFill>
                  <a:schemeClr val="bg1"/>
                </a:solidFill>
                <a:latin typeface="Open Sans "/>
                <a:ea typeface="Palatino" pitchFamily="2" charset="77"/>
                <a:cs typeface="Verdana" panose="020B0604030504040204" pitchFamily="34" charset="0"/>
              </a:rPr>
              <a:t>YOU</a:t>
            </a:r>
          </a:p>
        </p:txBody>
      </p:sp>
      <p:pic>
        <p:nvPicPr>
          <p:cNvPr id="9" name="Picture 8">
            <a:extLst>
              <a:ext uri="{FF2B5EF4-FFF2-40B4-BE49-F238E27FC236}">
                <a16:creationId xmlns:a16="http://schemas.microsoft.com/office/drawing/2014/main" id="{AD91C37B-4295-EA4B-86EE-9258B03A79C6}"/>
              </a:ext>
            </a:extLst>
          </p:cNvPr>
          <p:cNvPicPr>
            <a:picLocks noChangeAspect="1"/>
          </p:cNvPicPr>
          <p:nvPr/>
        </p:nvPicPr>
        <p:blipFill>
          <a:blip r:embed="rId2"/>
          <a:stretch>
            <a:fillRect/>
          </a:stretch>
        </p:blipFill>
        <p:spPr>
          <a:xfrm rot="10800000">
            <a:off x="7263285" y="2786493"/>
            <a:ext cx="319554" cy="1643426"/>
          </a:xfrm>
          <a:prstGeom prst="rect">
            <a:avLst/>
          </a:prstGeom>
        </p:spPr>
      </p:pic>
      <p:sp>
        <p:nvSpPr>
          <p:cNvPr id="10" name="TextBox 9">
            <a:extLst>
              <a:ext uri="{FF2B5EF4-FFF2-40B4-BE49-F238E27FC236}">
                <a16:creationId xmlns:a16="http://schemas.microsoft.com/office/drawing/2014/main" id="{6F54D288-E3E9-D749-9D6B-F7C4C7DA52D7}"/>
              </a:ext>
            </a:extLst>
          </p:cNvPr>
          <p:cNvSpPr txBox="1"/>
          <p:nvPr userDrawn="1"/>
        </p:nvSpPr>
        <p:spPr>
          <a:xfrm>
            <a:off x="5108028" y="6203205"/>
            <a:ext cx="1975945" cy="246221"/>
          </a:xfrm>
          <a:prstGeom prst="rect">
            <a:avLst/>
          </a:prstGeom>
          <a:noFill/>
        </p:spPr>
        <p:txBody>
          <a:bodyPr wrap="square" rtlCol="0">
            <a:spAutoFit/>
          </a:bodyPr>
          <a:lstStyle/>
          <a:p>
            <a:pPr algn="ctr"/>
            <a:r>
              <a:rPr lang="en-RS"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www.bgreklam.com</a:t>
            </a:r>
          </a:p>
        </p:txBody>
      </p:sp>
    </p:spTree>
    <p:extLst>
      <p:ext uri="{BB962C8B-B14F-4D97-AF65-F5344CB8AC3E}">
        <p14:creationId xmlns:p14="http://schemas.microsoft.com/office/powerpoint/2010/main" val="3735448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992830-467A-47C8-8A1C-BE96E724F4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5151469-854D-41BE-989E-E26E3631C0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22343D-EFDC-4390-814F-79B142BF6D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1A8E10-3269-4272-98C6-54BF70F8EA01}" type="datetimeFigureOut">
              <a:rPr lang="en-GB" smtClean="0"/>
              <a:t>22/11/2021</a:t>
            </a:fld>
            <a:endParaRPr lang="en-GB"/>
          </a:p>
        </p:txBody>
      </p:sp>
      <p:sp>
        <p:nvSpPr>
          <p:cNvPr id="5" name="Footer Placeholder 4">
            <a:extLst>
              <a:ext uri="{FF2B5EF4-FFF2-40B4-BE49-F238E27FC236}">
                <a16:creationId xmlns:a16="http://schemas.microsoft.com/office/drawing/2014/main" id="{64E47750-CCEB-4E86-9322-F22E1EBABA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D91882A-8986-435A-A04F-3939DF63CB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DB54B8-17AC-4CCA-8F7D-C19C91B8E159}" type="slidenum">
              <a:rPr lang="en-GB" smtClean="0"/>
              <a:t>‹#›</a:t>
            </a:fld>
            <a:endParaRPr lang="en-GB"/>
          </a:p>
        </p:txBody>
      </p:sp>
    </p:spTree>
    <p:extLst>
      <p:ext uri="{BB962C8B-B14F-4D97-AF65-F5344CB8AC3E}">
        <p14:creationId xmlns:p14="http://schemas.microsoft.com/office/powerpoint/2010/main" val="4080258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8" r:id="rId4"/>
    <p:sldLayoutId id="2147483657" r:id="rId5"/>
    <p:sldLayoutId id="2147483659"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6.emf"/><Relationship Id="rId5" Type="http://schemas.openxmlformats.org/officeDocument/2006/relationships/image" Target="../media/image15.png"/><Relationship Id="rId10" Type="http://schemas.openxmlformats.org/officeDocument/2006/relationships/image" Target="../media/image20.jpg"/><Relationship Id="rId4" Type="http://schemas.openxmlformats.org/officeDocument/2006/relationships/image" Target="../media/image14.png"/><Relationship Id="rId9" Type="http://schemas.openxmlformats.org/officeDocument/2006/relationships/image" Target="../media/image19.jpeg"/></Relationships>
</file>

<file path=ppt/slides/_rels/slide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hyperlink" Target="https://vimeo.com/474723155/579f192891"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jpg"/><Relationship Id="rId7"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Layout" Target="../slideLayouts/slideLayout4.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vimeo.com/manage/videos/486760414/d39f1b6d57" TargetMode="Externa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cid:image002.png@01D768DD.92AC8580"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cid:image002.jpg@01D768DD.EAC6B0B0" TargetMode="External"/><Relationship Id="rId2" Type="http://schemas.openxmlformats.org/officeDocument/2006/relationships/image" Target="../media/image33.jpe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s://vimeo.com/500386089/02931e99aa" TargetMode="External"/><Relationship Id="rId2" Type="http://schemas.openxmlformats.org/officeDocument/2006/relationships/image" Target="../media/image19.jpe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hyperlink" Target="https://vimeo.com/518558092/9840e57eab" TargetMode="Externa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4.xml"/><Relationship Id="rId5" Type="http://schemas.openxmlformats.org/officeDocument/2006/relationships/image" Target="../media/image41.jpg"/><Relationship Id="rId4" Type="http://schemas.openxmlformats.org/officeDocument/2006/relationships/image" Target="../media/image40.jpg"/></Relationships>
</file>

<file path=ppt/slides/_rels/slide36.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hyperlink" Target="mailto:sandra.ratkovic@bgreklam.com" TargetMode="External"/><Relationship Id="rId7" Type="http://schemas.openxmlformats.org/officeDocument/2006/relationships/image" Target="../media/image44.jpg"/><Relationship Id="rId2" Type="http://schemas.openxmlformats.org/officeDocument/2006/relationships/hyperlink" Target="mailto:dimitrije.bozic@bgreklam.com" TargetMode="External"/><Relationship Id="rId1" Type="http://schemas.openxmlformats.org/officeDocument/2006/relationships/slideLayout" Target="../slideLayouts/slideLayout4.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hyperlink" Target="mailto:milan.bajic@bgreklam.com"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hyperlink" Target="http://www.bgreklam.com/"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0495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3503502" y="2926964"/>
            <a:ext cx="4575178" cy="954107"/>
          </a:xfrm>
          <a:prstGeom prst="rect">
            <a:avLst/>
          </a:prstGeom>
          <a:noFill/>
        </p:spPr>
        <p:txBody>
          <a:bodyPr wrap="square" rtlCol="0">
            <a:spAutoFit/>
          </a:bodyPr>
          <a:lstStyle/>
          <a:p>
            <a:pPr algn="ctr"/>
            <a:r>
              <a:rPr lang="en-GB" sz="2800" b="1" spc="300" dirty="0">
                <a:solidFill>
                  <a:schemeClr val="bg1"/>
                </a:solidFill>
                <a:latin typeface="Open Sans "/>
                <a:ea typeface="Palatino" pitchFamily="2" charset="77"/>
                <a:cs typeface="Verdana" panose="020B0604030504040204" pitchFamily="34" charset="0"/>
              </a:rPr>
              <a:t>BENEFITS OF WORKING WITH US</a:t>
            </a:r>
            <a:endParaRPr lang="en-RS" sz="2800" b="1" spc="300" dirty="0">
              <a:solidFill>
                <a:schemeClr val="bg1"/>
              </a:solidFill>
              <a:latin typeface="Open Sans "/>
              <a:ea typeface="Palatino" pitchFamily="2" charset="77"/>
              <a:cs typeface="Verdana" panose="020B0604030504040204" pitchFamily="34" charset="0"/>
            </a:endParaRP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3183948" y="2582304"/>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8078680" y="2607287"/>
            <a:ext cx="319554" cy="1643426"/>
          </a:xfrm>
          <a:prstGeom prst="rect">
            <a:avLst/>
          </a:prstGeom>
        </p:spPr>
      </p:pic>
    </p:spTree>
    <p:extLst>
      <p:ext uri="{BB962C8B-B14F-4D97-AF65-F5344CB8AC3E}">
        <p14:creationId xmlns:p14="http://schemas.microsoft.com/office/powerpoint/2010/main" val="1810538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A2B88-BB52-4613-BB40-73E698A7C966}"/>
              </a:ext>
            </a:extLst>
          </p:cNvPr>
          <p:cNvSpPr>
            <a:spLocks noGrp="1"/>
          </p:cNvSpPr>
          <p:nvPr>
            <p:ph type="title"/>
          </p:nvPr>
        </p:nvSpPr>
        <p:spPr/>
        <p:txBody>
          <a:bodyPr/>
          <a:lstStyle/>
          <a:p>
            <a:r>
              <a:rPr lang="en-GB" dirty="0">
                <a:solidFill>
                  <a:srgbClr val="33AAB7"/>
                </a:solidFill>
              </a:rPr>
              <a:t>BENEFITS OF WORKING WITH US</a:t>
            </a:r>
          </a:p>
        </p:txBody>
      </p:sp>
      <p:sp>
        <p:nvSpPr>
          <p:cNvPr id="3" name="Text Placeholder 2">
            <a:extLst>
              <a:ext uri="{FF2B5EF4-FFF2-40B4-BE49-F238E27FC236}">
                <a16:creationId xmlns:a16="http://schemas.microsoft.com/office/drawing/2014/main" id="{2D1F89C4-7476-49D7-A50B-91DE73EE7EF8}"/>
              </a:ext>
            </a:extLst>
          </p:cNvPr>
          <p:cNvSpPr>
            <a:spLocks noGrp="1"/>
          </p:cNvSpPr>
          <p:nvPr>
            <p:ph type="body" sz="half" idx="2"/>
          </p:nvPr>
        </p:nvSpPr>
        <p:spPr>
          <a:xfrm>
            <a:off x="838200" y="2932865"/>
            <a:ext cx="10515599" cy="3182709"/>
          </a:xfrm>
        </p:spPr>
        <p:txBody>
          <a:bodyPr>
            <a:normAutofit fontScale="92500" lnSpcReduction="20000"/>
          </a:bodyPr>
          <a:lstStyle/>
          <a:p>
            <a:pPr algn="just">
              <a:lnSpc>
                <a:spcPct val="150000"/>
              </a:lnSpc>
              <a:spcAft>
                <a:spcPts val="800"/>
              </a:spcAft>
            </a:pPr>
            <a:r>
              <a:rPr lang="en-GB" sz="1500" dirty="0">
                <a:effectLst/>
                <a:latin typeface="Open Sans" panose="020B0606030504020204" pitchFamily="34" charset="0"/>
                <a:ea typeface="Calibri" panose="020F0502020204030204" pitchFamily="34" charset="0"/>
                <a:cs typeface="Times New Roman" panose="02020603050405020304" pitchFamily="18" charset="0"/>
              </a:rPr>
              <a:t>Today more than ever, especially during COVID-19 pandemic, in order to achieve goals and proceed all projects on time and efficiently, </a:t>
            </a:r>
            <a:r>
              <a:rPr lang="en-GB" sz="1500" b="1" dirty="0">
                <a:effectLst/>
                <a:latin typeface="Open Sans" panose="020B0606030504020204" pitchFamily="34" charset="0"/>
                <a:ea typeface="Calibri" panose="020F0502020204030204" pitchFamily="34" charset="0"/>
                <a:cs typeface="Times New Roman" panose="02020603050405020304" pitchFamily="18" charset="0"/>
              </a:rPr>
              <a:t>every company need to have a reliable business partner.</a:t>
            </a:r>
            <a:endParaRPr lang="en-GB" sz="15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sz="1500" dirty="0">
                <a:effectLst/>
                <a:latin typeface="Open Sans" panose="020B0606030504020204" pitchFamily="34" charset="0"/>
                <a:ea typeface="Times New Roman" panose="02020603050405020304" pitchFamily="18" charset="0"/>
                <a:cs typeface="Times New Roman" panose="02020603050405020304" pitchFamily="18" charset="0"/>
              </a:rPr>
              <a:t>We are dedicated, creative and have experience in developing premium POSM solutions on your request, based on your needs. We are agile and we have experience working in tobacco category.</a:t>
            </a:r>
          </a:p>
          <a:p>
            <a:pPr algn="just">
              <a:lnSpc>
                <a:spcPct val="150000"/>
              </a:lnSpc>
              <a:spcAft>
                <a:spcPts val="800"/>
              </a:spcAft>
            </a:pPr>
            <a:r>
              <a:rPr lang="en-GB" sz="1500" dirty="0">
                <a:effectLst/>
                <a:latin typeface="Open Sans" panose="020B0606030504020204" pitchFamily="34" charset="0"/>
                <a:ea typeface="Times New Roman" panose="02020603050405020304" pitchFamily="18" charset="0"/>
                <a:cs typeface="Times New Roman" panose="02020603050405020304" pitchFamily="18" charset="0"/>
              </a:rPr>
              <a:t>We are </a:t>
            </a:r>
            <a:r>
              <a:rPr lang="en-GB" sz="1500" b="1" dirty="0">
                <a:effectLst/>
                <a:latin typeface="Open Sans" panose="020B0606030504020204" pitchFamily="34" charset="0"/>
                <a:ea typeface="Times New Roman" panose="02020603050405020304" pitchFamily="18" charset="0"/>
                <a:cs typeface="Times New Roman" panose="02020603050405020304" pitchFamily="18" charset="0"/>
              </a:rPr>
              <a:t>reliable partner </a:t>
            </a:r>
            <a:r>
              <a:rPr lang="en-GB" sz="1500" dirty="0">
                <a:effectLst/>
                <a:latin typeface="Open Sans" panose="020B0606030504020204" pitchFamily="34" charset="0"/>
                <a:ea typeface="Times New Roman" panose="02020603050405020304" pitchFamily="18" charset="0"/>
                <a:cs typeface="Times New Roman" panose="02020603050405020304" pitchFamily="18" charset="0"/>
              </a:rPr>
              <a:t>for the outstanding tailored sustainable POSM solutions.</a:t>
            </a:r>
          </a:p>
          <a:p>
            <a:pPr algn="just">
              <a:lnSpc>
                <a:spcPct val="150000"/>
              </a:lnSpc>
              <a:spcAft>
                <a:spcPts val="800"/>
              </a:spcAft>
            </a:pPr>
            <a:r>
              <a:rPr lang="en-GB" sz="1500" dirty="0">
                <a:effectLst/>
                <a:latin typeface="Open Sans" panose="020B0606030504020204" pitchFamily="34" charset="0"/>
                <a:ea typeface="Times New Roman" panose="02020603050405020304" pitchFamily="18" charset="0"/>
                <a:cs typeface="Times New Roman" panose="02020603050405020304" pitchFamily="18" charset="0"/>
              </a:rPr>
              <a:t>We are </a:t>
            </a:r>
            <a:r>
              <a:rPr lang="en-GB" sz="1500" b="1" dirty="0">
                <a:effectLst/>
                <a:latin typeface="Open Sans" panose="020B0606030504020204" pitchFamily="34" charset="0"/>
                <a:ea typeface="Times New Roman" panose="02020603050405020304" pitchFamily="18" charset="0"/>
                <a:cs typeface="Times New Roman" panose="02020603050405020304" pitchFamily="18" charset="0"/>
              </a:rPr>
              <a:t>supporti</a:t>
            </a:r>
            <a:r>
              <a:rPr lang="en-GB" sz="1500" b="1" dirty="0">
                <a:ea typeface="Times New Roman" panose="02020603050405020304" pitchFamily="18" charset="0"/>
                <a:cs typeface="Times New Roman" panose="02020603050405020304" pitchFamily="18" charset="0"/>
              </a:rPr>
              <a:t>ng you </a:t>
            </a:r>
            <a:r>
              <a:rPr lang="en-GB" sz="1500" dirty="0">
                <a:ea typeface="Times New Roman" panose="02020603050405020304" pitchFamily="18" charset="0"/>
                <a:cs typeface="Times New Roman" panose="02020603050405020304" pitchFamily="18" charset="0"/>
              </a:rPr>
              <a:t>to get </a:t>
            </a:r>
            <a:r>
              <a:rPr lang="en-GB" sz="1500" b="1" dirty="0">
                <a:ea typeface="Times New Roman" panose="02020603050405020304" pitchFamily="18" charset="0"/>
                <a:cs typeface="Times New Roman" panose="02020603050405020304" pitchFamily="18" charset="0"/>
              </a:rPr>
              <a:t>through extremely busy time </a:t>
            </a:r>
            <a:r>
              <a:rPr lang="en-GB" sz="1500" dirty="0">
                <a:ea typeface="Times New Roman" panose="02020603050405020304" pitchFamily="18" charset="0"/>
                <a:cs typeface="Times New Roman" panose="02020603050405020304" pitchFamily="18" charset="0"/>
              </a:rPr>
              <a:t>at work.</a:t>
            </a:r>
          </a:p>
          <a:p>
            <a:pPr algn="just">
              <a:lnSpc>
                <a:spcPct val="150000"/>
              </a:lnSpc>
              <a:spcAft>
                <a:spcPts val="800"/>
              </a:spcAft>
            </a:pPr>
            <a:r>
              <a:rPr lang="en-GB" sz="1500" dirty="0">
                <a:ea typeface="Times New Roman" panose="02020603050405020304" pitchFamily="18" charset="0"/>
                <a:cs typeface="Times New Roman" panose="02020603050405020304" pitchFamily="18" charset="0"/>
              </a:rPr>
              <a:t>We </a:t>
            </a:r>
            <a:r>
              <a:rPr lang="en-GB" sz="1500" b="1" dirty="0">
                <a:ea typeface="Times New Roman" panose="02020603050405020304" pitchFamily="18" charset="0"/>
                <a:cs typeface="Times New Roman" panose="02020603050405020304" pitchFamily="18" charset="0"/>
              </a:rPr>
              <a:t>care</a:t>
            </a:r>
            <a:r>
              <a:rPr lang="en-GB" sz="1500" dirty="0">
                <a:ea typeface="Times New Roman" panose="02020603050405020304" pitchFamily="18" charset="0"/>
                <a:cs typeface="Times New Roman" panose="02020603050405020304" pitchFamily="18" charset="0"/>
              </a:rPr>
              <a:t> for your </a:t>
            </a:r>
            <a:r>
              <a:rPr lang="en-GB" sz="1500" b="1" dirty="0">
                <a:ea typeface="Times New Roman" panose="02020603050405020304" pitchFamily="18" charset="0"/>
                <a:cs typeface="Times New Roman" panose="02020603050405020304" pitchFamily="18" charset="0"/>
              </a:rPr>
              <a:t>growth.</a:t>
            </a:r>
            <a:endParaRPr lang="en-GB" sz="1500" b="1" dirty="0">
              <a:effectLst/>
              <a:latin typeface="Open Sans" panose="020B0606030504020204" pitchFamily="34" charset="0"/>
              <a:ea typeface="Times New Roman" panose="02020603050405020304" pitchFamily="18" charset="0"/>
              <a:cs typeface="Times New Roman" panose="02020603050405020304" pitchFamily="18" charset="0"/>
            </a:endParaRPr>
          </a:p>
          <a:p>
            <a:pPr algn="just">
              <a:lnSpc>
                <a:spcPct val="150000"/>
              </a:lnSpc>
              <a:spcAft>
                <a:spcPts val="800"/>
              </a:spcAft>
            </a:pPr>
            <a:endParaRPr lang="en-GB" dirty="0">
              <a:effectLst/>
              <a:latin typeface="Open Sans" panose="020B0606030504020204" pitchFamily="34" charset="0"/>
              <a:ea typeface="Times New Roman" panose="02020603050405020304" pitchFamily="18" charset="0"/>
              <a:cs typeface="Times New Roman" panose="02020603050405020304" pitchFamily="18" charset="0"/>
            </a:endParaRPr>
          </a:p>
          <a:p>
            <a:pPr algn="just">
              <a:lnSpc>
                <a:spcPct val="150000"/>
              </a:lnSpc>
              <a:spcAft>
                <a:spcPts val="800"/>
              </a:spcAft>
            </a:pP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548640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E1906-77F0-4A1F-AFC6-A0E0963635B2}"/>
              </a:ext>
            </a:extLst>
          </p:cNvPr>
          <p:cNvSpPr>
            <a:spLocks noGrp="1"/>
          </p:cNvSpPr>
          <p:nvPr>
            <p:ph type="title"/>
          </p:nvPr>
        </p:nvSpPr>
        <p:spPr/>
        <p:txBody>
          <a:bodyPr/>
          <a:lstStyle/>
          <a:p>
            <a:r>
              <a:rPr lang="en-GB" dirty="0">
                <a:solidFill>
                  <a:srgbClr val="33AAB7"/>
                </a:solidFill>
              </a:rPr>
              <a:t>WE ARE PARTNERS</a:t>
            </a:r>
          </a:p>
        </p:txBody>
      </p:sp>
      <p:grpSp>
        <p:nvGrpSpPr>
          <p:cNvPr id="5" name="Group 4">
            <a:extLst>
              <a:ext uri="{FF2B5EF4-FFF2-40B4-BE49-F238E27FC236}">
                <a16:creationId xmlns:a16="http://schemas.microsoft.com/office/drawing/2014/main" id="{B2E46514-4E46-4D11-B586-CA54BF22B003}"/>
              </a:ext>
            </a:extLst>
          </p:cNvPr>
          <p:cNvGrpSpPr/>
          <p:nvPr/>
        </p:nvGrpSpPr>
        <p:grpSpPr>
          <a:xfrm>
            <a:off x="695385" y="1125843"/>
            <a:ext cx="11267568" cy="5574427"/>
            <a:chOff x="703775" y="1117454"/>
            <a:chExt cx="11267568" cy="5574427"/>
          </a:xfrm>
        </p:grpSpPr>
        <p:cxnSp>
          <p:nvCxnSpPr>
            <p:cNvPr id="6" name="Straight Connector 5">
              <a:extLst>
                <a:ext uri="{FF2B5EF4-FFF2-40B4-BE49-F238E27FC236}">
                  <a16:creationId xmlns:a16="http://schemas.microsoft.com/office/drawing/2014/main" id="{46116DB3-984B-424D-A115-D81AE8328A41}"/>
                </a:ext>
              </a:extLst>
            </p:cNvPr>
            <p:cNvCxnSpPr>
              <a:cxnSpLocks/>
            </p:cNvCxnSpPr>
            <p:nvPr/>
          </p:nvCxnSpPr>
          <p:spPr>
            <a:xfrm flipV="1">
              <a:off x="2719412" y="6091907"/>
              <a:ext cx="190262" cy="1"/>
            </a:xfrm>
            <a:prstGeom prst="line">
              <a:avLst/>
            </a:prstGeom>
            <a:ln>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34FCF4E7-4E62-44EA-82F9-2DA6A5A731E4}"/>
                </a:ext>
              </a:extLst>
            </p:cNvPr>
            <p:cNvSpPr/>
            <p:nvPr/>
          </p:nvSpPr>
          <p:spPr>
            <a:xfrm>
              <a:off x="2861012" y="5846687"/>
              <a:ext cx="3220728" cy="494912"/>
            </a:xfrm>
            <a:prstGeom prst="rect">
              <a:avLst/>
            </a:prstGeom>
            <a:solidFill>
              <a:schemeClr val="accent6">
                <a:lumMod val="60000"/>
                <a:lumOff val="40000"/>
              </a:schemeClr>
            </a:solidFill>
            <a:ln>
              <a:solidFill>
                <a:schemeClr val="accent6">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8" name="Straight Connector 7">
              <a:extLst>
                <a:ext uri="{FF2B5EF4-FFF2-40B4-BE49-F238E27FC236}">
                  <a16:creationId xmlns:a16="http://schemas.microsoft.com/office/drawing/2014/main" id="{DC314755-37D9-466F-A4BD-4B0DEBDE7A66}"/>
                </a:ext>
              </a:extLst>
            </p:cNvPr>
            <p:cNvCxnSpPr>
              <a:cxnSpLocks/>
            </p:cNvCxnSpPr>
            <p:nvPr/>
          </p:nvCxnSpPr>
          <p:spPr>
            <a:xfrm flipV="1">
              <a:off x="2721984" y="5414340"/>
              <a:ext cx="190262" cy="1"/>
            </a:xfrm>
            <a:prstGeom prst="line">
              <a:avLst/>
            </a:prstGeom>
            <a:ln>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767D593-E596-4391-8CD3-BC6A079C26D5}"/>
                </a:ext>
              </a:extLst>
            </p:cNvPr>
            <p:cNvSpPr/>
            <p:nvPr/>
          </p:nvSpPr>
          <p:spPr>
            <a:xfrm>
              <a:off x="2856778" y="5209732"/>
              <a:ext cx="3220728" cy="494912"/>
            </a:xfrm>
            <a:prstGeom prst="rect">
              <a:avLst/>
            </a:prstGeom>
            <a:solidFill>
              <a:schemeClr val="accent6">
                <a:lumMod val="60000"/>
                <a:lumOff val="40000"/>
              </a:schemeClr>
            </a:solidFill>
            <a:ln>
              <a:solidFill>
                <a:schemeClr val="accent6">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0" name="Straight Connector 9">
              <a:extLst>
                <a:ext uri="{FF2B5EF4-FFF2-40B4-BE49-F238E27FC236}">
                  <a16:creationId xmlns:a16="http://schemas.microsoft.com/office/drawing/2014/main" id="{FFCC4860-354B-4EF9-B7D6-936CC0DF9789}"/>
                </a:ext>
              </a:extLst>
            </p:cNvPr>
            <p:cNvCxnSpPr>
              <a:cxnSpLocks/>
            </p:cNvCxnSpPr>
            <p:nvPr/>
          </p:nvCxnSpPr>
          <p:spPr>
            <a:xfrm flipV="1">
              <a:off x="2719412" y="4846155"/>
              <a:ext cx="190262" cy="1"/>
            </a:xfrm>
            <a:prstGeom prst="line">
              <a:avLst/>
            </a:prstGeom>
            <a:ln>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EECD8CE-58A5-435E-908B-93472FF64345}"/>
                </a:ext>
              </a:extLst>
            </p:cNvPr>
            <p:cNvSpPr/>
            <p:nvPr/>
          </p:nvSpPr>
          <p:spPr>
            <a:xfrm>
              <a:off x="2856926" y="4567226"/>
              <a:ext cx="3220728" cy="494912"/>
            </a:xfrm>
            <a:prstGeom prst="rect">
              <a:avLst/>
            </a:prstGeom>
            <a:solidFill>
              <a:schemeClr val="accent6">
                <a:lumMod val="60000"/>
                <a:lumOff val="40000"/>
              </a:schemeClr>
            </a:solidFill>
            <a:ln>
              <a:solidFill>
                <a:schemeClr val="accent6">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75E183F1-CF6E-4DF8-944F-64023C0E8717}"/>
                </a:ext>
              </a:extLst>
            </p:cNvPr>
            <p:cNvSpPr/>
            <p:nvPr/>
          </p:nvSpPr>
          <p:spPr>
            <a:xfrm>
              <a:off x="2849854" y="3286475"/>
              <a:ext cx="3220728" cy="494912"/>
            </a:xfrm>
            <a:prstGeom prst="rect">
              <a:avLst/>
            </a:prstGeom>
            <a:solidFill>
              <a:schemeClr val="accent1">
                <a:lumMod val="50000"/>
              </a:schemeClr>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F3543A3F-6B61-4418-A059-E38F4EAF3B61}"/>
                </a:ext>
              </a:extLst>
            </p:cNvPr>
            <p:cNvSpPr/>
            <p:nvPr/>
          </p:nvSpPr>
          <p:spPr>
            <a:xfrm>
              <a:off x="2841725" y="1988782"/>
              <a:ext cx="3220728" cy="478074"/>
            </a:xfrm>
            <a:prstGeom prst="rect">
              <a:avLst/>
            </a:prstGeom>
            <a:solidFill>
              <a:schemeClr val="accent1">
                <a:lumMod val="50000"/>
              </a:schemeClr>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F10072CB-3154-4E27-8285-41E94190B245}"/>
                </a:ext>
              </a:extLst>
            </p:cNvPr>
            <p:cNvSpPr/>
            <p:nvPr/>
          </p:nvSpPr>
          <p:spPr>
            <a:xfrm rot="16200000">
              <a:off x="-1747431" y="3568660"/>
              <a:ext cx="5556669" cy="654257"/>
            </a:xfrm>
            <a:prstGeom prst="rect">
              <a:avLst/>
            </a:prstGeom>
            <a:solidFill>
              <a:schemeClr val="bg1">
                <a:lumMod val="95000"/>
              </a:schemeClr>
            </a:solidFill>
            <a:ln>
              <a:solidFill>
                <a:schemeClr val="bg1">
                  <a:lumMod val="9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218F5C43-71F5-4329-BCA2-7A1C2731797D}"/>
                </a:ext>
              </a:extLst>
            </p:cNvPr>
            <p:cNvSpPr txBox="1"/>
            <p:nvPr/>
          </p:nvSpPr>
          <p:spPr>
            <a:xfrm rot="16200000">
              <a:off x="-1699004" y="3706086"/>
              <a:ext cx="5509925" cy="461665"/>
            </a:xfrm>
            <a:prstGeom prst="rect">
              <a:avLst/>
            </a:prstGeom>
            <a:noFill/>
          </p:spPr>
          <p:txBody>
            <a:bodyPr wrap="square" rtlCol="0">
              <a:spAutoFit/>
            </a:bodyPr>
            <a:lstStyle/>
            <a:p>
              <a:r>
                <a:rPr lang="en-GB" sz="2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CREATE VALUE FOR OUR CLIENTS</a:t>
              </a:r>
            </a:p>
          </p:txBody>
        </p:sp>
        <p:sp>
          <p:nvSpPr>
            <p:cNvPr id="16" name="Hexagon 15">
              <a:extLst>
                <a:ext uri="{FF2B5EF4-FFF2-40B4-BE49-F238E27FC236}">
                  <a16:creationId xmlns:a16="http://schemas.microsoft.com/office/drawing/2014/main" id="{3EBAE1E8-9FF4-4DC1-A572-371A835EB813}"/>
                </a:ext>
              </a:extLst>
            </p:cNvPr>
            <p:cNvSpPr/>
            <p:nvPr/>
          </p:nvSpPr>
          <p:spPr>
            <a:xfrm>
              <a:off x="1372749" y="2252520"/>
              <a:ext cx="1323067" cy="496921"/>
            </a:xfrm>
            <a:prstGeom prst="hexagon">
              <a:avLst/>
            </a:prstGeom>
            <a:solidFill>
              <a:schemeClr val="accent1">
                <a:lumMod val="50000"/>
              </a:schemeClr>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Hexagon 16">
              <a:extLst>
                <a:ext uri="{FF2B5EF4-FFF2-40B4-BE49-F238E27FC236}">
                  <a16:creationId xmlns:a16="http://schemas.microsoft.com/office/drawing/2014/main" id="{C82A2ED7-079D-48EA-A083-B65846A016C2}"/>
                </a:ext>
              </a:extLst>
            </p:cNvPr>
            <p:cNvSpPr/>
            <p:nvPr/>
          </p:nvSpPr>
          <p:spPr>
            <a:xfrm>
              <a:off x="1374009" y="5165879"/>
              <a:ext cx="1332460" cy="505518"/>
            </a:xfrm>
            <a:prstGeom prst="hexagon">
              <a:avLst/>
            </a:prstGeom>
            <a:solidFill>
              <a:schemeClr val="accent6">
                <a:lumMod val="60000"/>
                <a:lumOff val="40000"/>
              </a:schemeClr>
            </a:solidFill>
            <a:ln>
              <a:solidFill>
                <a:srgbClr val="92D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9AE68079-5EA5-4935-9536-2D8B1F8232CF}"/>
                </a:ext>
              </a:extLst>
            </p:cNvPr>
            <p:cNvSpPr txBox="1"/>
            <p:nvPr/>
          </p:nvSpPr>
          <p:spPr>
            <a:xfrm>
              <a:off x="1485067" y="2332388"/>
              <a:ext cx="1161298" cy="338554"/>
            </a:xfrm>
            <a:prstGeom prst="rect">
              <a:avLst/>
            </a:prstGeom>
            <a:noFill/>
          </p:spPr>
          <p:txBody>
            <a:bodyPr wrap="square" rtlCol="0">
              <a:spAutoFit/>
            </a:bodyPr>
            <a:lstStyle/>
            <a:p>
              <a:r>
                <a:rPr lang="en-GB" sz="16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BENEFITS</a:t>
              </a:r>
            </a:p>
          </p:txBody>
        </p:sp>
        <p:cxnSp>
          <p:nvCxnSpPr>
            <p:cNvPr id="19" name="Straight Connector 18">
              <a:extLst>
                <a:ext uri="{FF2B5EF4-FFF2-40B4-BE49-F238E27FC236}">
                  <a16:creationId xmlns:a16="http://schemas.microsoft.com/office/drawing/2014/main" id="{132C9064-DE8B-4215-9CD1-86A328CEC758}"/>
                </a:ext>
              </a:extLst>
            </p:cNvPr>
            <p:cNvCxnSpPr>
              <a:cxnSpLocks/>
            </p:cNvCxnSpPr>
            <p:nvPr/>
          </p:nvCxnSpPr>
          <p:spPr>
            <a:xfrm flipV="1">
              <a:off x="2704948" y="1615736"/>
              <a:ext cx="2741" cy="1907205"/>
            </a:xfrm>
            <a:prstGeom prst="line">
              <a:avLst/>
            </a:prstGeom>
            <a:ln>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5B20C70-FFD0-4DFA-B884-799C386B2832}"/>
                </a:ext>
              </a:extLst>
            </p:cNvPr>
            <p:cNvCxnSpPr>
              <a:cxnSpLocks/>
            </p:cNvCxnSpPr>
            <p:nvPr/>
          </p:nvCxnSpPr>
          <p:spPr>
            <a:xfrm>
              <a:off x="2709592" y="2222528"/>
              <a:ext cx="177516" cy="0"/>
            </a:xfrm>
            <a:prstGeom prst="line">
              <a:avLst/>
            </a:prstGeom>
            <a:ln>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6FADEEC-3F19-4870-9FF8-1E58E0CBAA46}"/>
                </a:ext>
              </a:extLst>
            </p:cNvPr>
            <p:cNvSpPr txBox="1"/>
            <p:nvPr/>
          </p:nvSpPr>
          <p:spPr>
            <a:xfrm>
              <a:off x="2827749" y="2049508"/>
              <a:ext cx="3334374" cy="338554"/>
            </a:xfrm>
            <a:prstGeom prst="rect">
              <a:avLst/>
            </a:prstGeom>
            <a:noFill/>
          </p:spPr>
          <p:txBody>
            <a:bodyPr wrap="square" rtlCol="0">
              <a:spAutoFit/>
            </a:bodyPr>
            <a:lstStyle/>
            <a:p>
              <a:pPr algn="ctr"/>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ACCOUNT MANAGEMENT</a:t>
              </a:r>
            </a:p>
          </p:txBody>
        </p:sp>
        <p:sp>
          <p:nvSpPr>
            <p:cNvPr id="22" name="TextBox 21">
              <a:extLst>
                <a:ext uri="{FF2B5EF4-FFF2-40B4-BE49-F238E27FC236}">
                  <a16:creationId xmlns:a16="http://schemas.microsoft.com/office/drawing/2014/main" id="{7C3243AF-3CE0-4F4B-B787-F74F1C42EE76}"/>
                </a:ext>
              </a:extLst>
            </p:cNvPr>
            <p:cNvSpPr txBox="1"/>
            <p:nvPr/>
          </p:nvSpPr>
          <p:spPr>
            <a:xfrm>
              <a:off x="3614372" y="3372839"/>
              <a:ext cx="1761128" cy="338554"/>
            </a:xfrm>
            <a:prstGeom prst="rect">
              <a:avLst/>
            </a:prstGeom>
            <a:noFill/>
          </p:spPr>
          <p:txBody>
            <a:bodyPr wrap="square" rtlCol="0">
              <a:spAutoFit/>
            </a:bodyPr>
            <a:lstStyle/>
            <a:p>
              <a:pPr algn="ctr"/>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 HOW</a:t>
              </a:r>
            </a:p>
          </p:txBody>
        </p:sp>
        <p:sp>
          <p:nvSpPr>
            <p:cNvPr id="23" name="TextBox 22">
              <a:extLst>
                <a:ext uri="{FF2B5EF4-FFF2-40B4-BE49-F238E27FC236}">
                  <a16:creationId xmlns:a16="http://schemas.microsoft.com/office/drawing/2014/main" id="{9425AFCF-9E6D-48F3-AE6F-69CDFF64D273}"/>
                </a:ext>
              </a:extLst>
            </p:cNvPr>
            <p:cNvSpPr txBox="1"/>
            <p:nvPr/>
          </p:nvSpPr>
          <p:spPr>
            <a:xfrm>
              <a:off x="3667729" y="4651404"/>
              <a:ext cx="1534002" cy="338554"/>
            </a:xfrm>
            <a:prstGeom prst="rect">
              <a:avLst/>
            </a:prstGeom>
            <a:noFill/>
          </p:spPr>
          <p:txBody>
            <a:bodyPr wrap="square" rtlCol="0">
              <a:spAutoFit/>
            </a:bodyPr>
            <a:lstStyle/>
            <a:p>
              <a:pPr algn="ctr"/>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MONETARY</a:t>
              </a:r>
            </a:p>
          </p:txBody>
        </p:sp>
        <p:cxnSp>
          <p:nvCxnSpPr>
            <p:cNvPr id="24" name="Straight Connector 23">
              <a:extLst>
                <a:ext uri="{FF2B5EF4-FFF2-40B4-BE49-F238E27FC236}">
                  <a16:creationId xmlns:a16="http://schemas.microsoft.com/office/drawing/2014/main" id="{4B4A9111-B308-4F32-B162-4C92EFBA66FA}"/>
                </a:ext>
              </a:extLst>
            </p:cNvPr>
            <p:cNvCxnSpPr>
              <a:cxnSpLocks/>
            </p:cNvCxnSpPr>
            <p:nvPr/>
          </p:nvCxnSpPr>
          <p:spPr>
            <a:xfrm flipV="1">
              <a:off x="2707658" y="1609875"/>
              <a:ext cx="190262" cy="1"/>
            </a:xfrm>
            <a:prstGeom prst="line">
              <a:avLst/>
            </a:prstGeom>
            <a:ln>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04AA2FE-58A3-4EBD-8A10-43578E86F2BF}"/>
                </a:ext>
              </a:extLst>
            </p:cNvPr>
            <p:cNvCxnSpPr>
              <a:cxnSpLocks/>
            </p:cNvCxnSpPr>
            <p:nvPr/>
          </p:nvCxnSpPr>
          <p:spPr>
            <a:xfrm>
              <a:off x="2701699" y="2836479"/>
              <a:ext cx="186471" cy="0"/>
            </a:xfrm>
            <a:prstGeom prst="line">
              <a:avLst/>
            </a:prstGeom>
            <a:ln>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DAD0CBC-FDB9-457C-B85E-37019A954C55}"/>
                </a:ext>
              </a:extLst>
            </p:cNvPr>
            <p:cNvCxnSpPr>
              <a:cxnSpLocks/>
            </p:cNvCxnSpPr>
            <p:nvPr/>
          </p:nvCxnSpPr>
          <p:spPr>
            <a:xfrm>
              <a:off x="2719455" y="3515482"/>
              <a:ext cx="143588" cy="1"/>
            </a:xfrm>
            <a:prstGeom prst="line">
              <a:avLst/>
            </a:prstGeom>
            <a:ln>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FFB81E8-F24B-4DBB-9CB2-DC1A34544D7E}"/>
                </a:ext>
              </a:extLst>
            </p:cNvPr>
            <p:cNvCxnSpPr>
              <a:cxnSpLocks/>
            </p:cNvCxnSpPr>
            <p:nvPr/>
          </p:nvCxnSpPr>
          <p:spPr>
            <a:xfrm flipH="1" flipV="1">
              <a:off x="2706787" y="4837134"/>
              <a:ext cx="12625" cy="1242610"/>
            </a:xfrm>
            <a:prstGeom prst="line">
              <a:avLst/>
            </a:prstGeom>
            <a:ln>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D228943B-B6B8-407D-B1B6-FB0FC5C621A1}"/>
                </a:ext>
              </a:extLst>
            </p:cNvPr>
            <p:cNvSpPr/>
            <p:nvPr/>
          </p:nvSpPr>
          <p:spPr>
            <a:xfrm>
              <a:off x="2849854" y="1322652"/>
              <a:ext cx="3220728" cy="494912"/>
            </a:xfrm>
            <a:prstGeom prst="rect">
              <a:avLst/>
            </a:prstGeom>
            <a:solidFill>
              <a:schemeClr val="accent1">
                <a:lumMod val="50000"/>
              </a:schemeClr>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TextBox 28">
              <a:extLst>
                <a:ext uri="{FF2B5EF4-FFF2-40B4-BE49-F238E27FC236}">
                  <a16:creationId xmlns:a16="http://schemas.microsoft.com/office/drawing/2014/main" id="{DB222B24-FF1A-4E17-BB22-5E255E35FA9E}"/>
                </a:ext>
              </a:extLst>
            </p:cNvPr>
            <p:cNvSpPr txBox="1"/>
            <p:nvPr/>
          </p:nvSpPr>
          <p:spPr>
            <a:xfrm>
              <a:off x="2800846" y="1431590"/>
              <a:ext cx="3334374" cy="338554"/>
            </a:xfrm>
            <a:prstGeom prst="rect">
              <a:avLst/>
            </a:prstGeom>
            <a:noFill/>
          </p:spPr>
          <p:txBody>
            <a:bodyPr wrap="square" rtlCol="0">
              <a:spAutoFit/>
            </a:bodyPr>
            <a:lstStyle/>
            <a:p>
              <a:pPr algn="ctr"/>
              <a:r>
                <a:rPr lang="en-GB" sz="16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PREMIUM PRODUCTS</a:t>
              </a:r>
            </a:p>
          </p:txBody>
        </p:sp>
        <p:sp>
          <p:nvSpPr>
            <p:cNvPr id="30" name="TextBox 29">
              <a:extLst>
                <a:ext uri="{FF2B5EF4-FFF2-40B4-BE49-F238E27FC236}">
                  <a16:creationId xmlns:a16="http://schemas.microsoft.com/office/drawing/2014/main" id="{BE248D6B-36D2-4915-889C-A30A4F0B4278}"/>
                </a:ext>
              </a:extLst>
            </p:cNvPr>
            <p:cNvSpPr txBox="1"/>
            <p:nvPr/>
          </p:nvSpPr>
          <p:spPr>
            <a:xfrm>
              <a:off x="1518118" y="5271287"/>
              <a:ext cx="1084903" cy="338554"/>
            </a:xfrm>
            <a:prstGeom prst="rect">
              <a:avLst/>
            </a:prstGeom>
            <a:noFill/>
          </p:spPr>
          <p:txBody>
            <a:bodyPr wrap="square" rtlCol="0">
              <a:spAutoFit/>
            </a:bodyPr>
            <a:lstStyle/>
            <a:p>
              <a:r>
                <a:rPr lang="en-GB" sz="16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SAVINGS</a:t>
              </a:r>
            </a:p>
          </p:txBody>
        </p:sp>
        <p:sp>
          <p:nvSpPr>
            <p:cNvPr id="31" name="Rectangle 30">
              <a:extLst>
                <a:ext uri="{FF2B5EF4-FFF2-40B4-BE49-F238E27FC236}">
                  <a16:creationId xmlns:a16="http://schemas.microsoft.com/office/drawing/2014/main" id="{44F537C5-C063-4205-BA18-9D7345F14499}"/>
                </a:ext>
              </a:extLst>
            </p:cNvPr>
            <p:cNvSpPr/>
            <p:nvPr/>
          </p:nvSpPr>
          <p:spPr>
            <a:xfrm>
              <a:off x="2849854" y="2665391"/>
              <a:ext cx="3220728" cy="478074"/>
            </a:xfrm>
            <a:prstGeom prst="rect">
              <a:avLst/>
            </a:prstGeom>
            <a:solidFill>
              <a:schemeClr val="accent1">
                <a:lumMod val="50000"/>
              </a:schemeClr>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p>
              <a:pPr algn="ctr"/>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PROJECT MANAGEMENT</a:t>
              </a:r>
            </a:p>
            <a:p>
              <a:pPr algn="ctr"/>
              <a:endParaRPr lang="en-GB" dirty="0"/>
            </a:p>
          </p:txBody>
        </p:sp>
        <p:sp>
          <p:nvSpPr>
            <p:cNvPr id="32" name="TextBox 31">
              <a:extLst>
                <a:ext uri="{FF2B5EF4-FFF2-40B4-BE49-F238E27FC236}">
                  <a16:creationId xmlns:a16="http://schemas.microsoft.com/office/drawing/2014/main" id="{80CD9F43-C24E-4453-8662-C6F66CA9C8ED}"/>
                </a:ext>
              </a:extLst>
            </p:cNvPr>
            <p:cNvSpPr txBox="1"/>
            <p:nvPr/>
          </p:nvSpPr>
          <p:spPr>
            <a:xfrm>
              <a:off x="4030453" y="5293855"/>
              <a:ext cx="870096" cy="338554"/>
            </a:xfrm>
            <a:prstGeom prst="rect">
              <a:avLst/>
            </a:prstGeom>
            <a:noFill/>
          </p:spPr>
          <p:txBody>
            <a:bodyPr wrap="square" rtlCol="0">
              <a:spAutoFit/>
            </a:bodyPr>
            <a:lstStyle/>
            <a:p>
              <a:pPr algn="ct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t>
              </a:r>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IME</a:t>
              </a:r>
            </a:p>
          </p:txBody>
        </p:sp>
        <p:sp>
          <p:nvSpPr>
            <p:cNvPr id="33" name="TextBox 32">
              <a:extLst>
                <a:ext uri="{FF2B5EF4-FFF2-40B4-BE49-F238E27FC236}">
                  <a16:creationId xmlns:a16="http://schemas.microsoft.com/office/drawing/2014/main" id="{7DC001B3-D826-4A79-9708-82B67CA34364}"/>
                </a:ext>
              </a:extLst>
            </p:cNvPr>
            <p:cNvSpPr txBox="1"/>
            <p:nvPr/>
          </p:nvSpPr>
          <p:spPr>
            <a:xfrm>
              <a:off x="3308651" y="5910467"/>
              <a:ext cx="2402235" cy="338554"/>
            </a:xfrm>
            <a:prstGeom prst="rect">
              <a:avLst/>
            </a:prstGeom>
            <a:noFill/>
          </p:spPr>
          <p:txBody>
            <a:bodyPr wrap="square" rtlCol="0">
              <a:spAutoFit/>
            </a:bodyPr>
            <a:lstStyle/>
            <a:p>
              <a:pPr algn="ct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ENERGY</a:t>
              </a:r>
              <a:endPar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Rectangle 33">
              <a:extLst>
                <a:ext uri="{FF2B5EF4-FFF2-40B4-BE49-F238E27FC236}">
                  <a16:creationId xmlns:a16="http://schemas.microsoft.com/office/drawing/2014/main" id="{739C8AD1-67D6-4193-B361-4E13B30EA3B8}"/>
                </a:ext>
              </a:extLst>
            </p:cNvPr>
            <p:cNvSpPr/>
            <p:nvPr/>
          </p:nvSpPr>
          <p:spPr>
            <a:xfrm>
              <a:off x="6228377" y="1326172"/>
              <a:ext cx="5742966" cy="494912"/>
            </a:xfrm>
            <a:prstGeom prst="rect">
              <a:avLst/>
            </a:prstGeom>
            <a:pattFill prst="pct50">
              <a:fgClr>
                <a:srgbClr val="D4F4F6"/>
              </a:fgClr>
              <a:bgClr>
                <a:schemeClr val="bg1"/>
              </a:bgClr>
            </a:pattFill>
            <a:ln>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TextBox 34">
              <a:extLst>
                <a:ext uri="{FF2B5EF4-FFF2-40B4-BE49-F238E27FC236}">
                  <a16:creationId xmlns:a16="http://schemas.microsoft.com/office/drawing/2014/main" id="{DC035C29-39EB-4887-845B-6EB2D6162063}"/>
                </a:ext>
              </a:extLst>
            </p:cNvPr>
            <p:cNvSpPr txBox="1"/>
            <p:nvPr/>
          </p:nvSpPr>
          <p:spPr>
            <a:xfrm>
              <a:off x="6247346" y="1449684"/>
              <a:ext cx="5578385" cy="276999"/>
            </a:xfrm>
            <a:prstGeom prst="rect">
              <a:avLst/>
            </a:prstGeom>
            <a:noFill/>
          </p:spPr>
          <p:txBody>
            <a:bodyPr wrap="square" rtlCol="0" anchor="ctr">
              <a:spAutoFit/>
            </a:bodyPr>
            <a:lstStyle/>
            <a:p>
              <a:r>
                <a:rPr lang="en-GB" sz="1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Increasing brands’ image and sales through premium POSM solutions.</a:t>
              </a:r>
            </a:p>
          </p:txBody>
        </p:sp>
        <p:sp>
          <p:nvSpPr>
            <p:cNvPr id="36" name="Rectangle 35">
              <a:extLst>
                <a:ext uri="{FF2B5EF4-FFF2-40B4-BE49-F238E27FC236}">
                  <a16:creationId xmlns:a16="http://schemas.microsoft.com/office/drawing/2014/main" id="{2B27B0B4-5809-48A4-BE21-264771209EBB}"/>
                </a:ext>
              </a:extLst>
            </p:cNvPr>
            <p:cNvSpPr/>
            <p:nvPr/>
          </p:nvSpPr>
          <p:spPr>
            <a:xfrm>
              <a:off x="6228377" y="1984856"/>
              <a:ext cx="5742966" cy="494912"/>
            </a:xfrm>
            <a:prstGeom prst="rect">
              <a:avLst/>
            </a:prstGeom>
            <a:pattFill prst="pct50">
              <a:fgClr>
                <a:srgbClr val="D4F4F6"/>
              </a:fgClr>
              <a:bgClr>
                <a:schemeClr val="bg1"/>
              </a:bgClr>
            </a:pattFill>
            <a:ln>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TextBox 36">
              <a:extLst>
                <a:ext uri="{FF2B5EF4-FFF2-40B4-BE49-F238E27FC236}">
                  <a16:creationId xmlns:a16="http://schemas.microsoft.com/office/drawing/2014/main" id="{B25DB3A0-A8F5-4EDC-90C0-7D88D984A176}"/>
                </a:ext>
              </a:extLst>
            </p:cNvPr>
            <p:cNvSpPr txBox="1"/>
            <p:nvPr/>
          </p:nvSpPr>
          <p:spPr>
            <a:xfrm>
              <a:off x="6238637" y="1991854"/>
              <a:ext cx="5578385" cy="461665"/>
            </a:xfrm>
            <a:prstGeom prst="rect">
              <a:avLst/>
            </a:prstGeom>
            <a:noFill/>
          </p:spPr>
          <p:txBody>
            <a:bodyPr wrap="square" rtlCol="0" anchor="ctr">
              <a:spAutoFit/>
            </a:bodyPr>
            <a:lstStyle/>
            <a:p>
              <a:r>
                <a:rPr lang="en-GB" sz="1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Highly experienced and multilingual sales team, with presence on all the markets where we operate.</a:t>
              </a:r>
            </a:p>
          </p:txBody>
        </p:sp>
        <p:sp>
          <p:nvSpPr>
            <p:cNvPr id="38" name="Rectangle 37">
              <a:extLst>
                <a:ext uri="{FF2B5EF4-FFF2-40B4-BE49-F238E27FC236}">
                  <a16:creationId xmlns:a16="http://schemas.microsoft.com/office/drawing/2014/main" id="{6F8291DD-86B6-4031-BBE3-307F688C77BE}"/>
                </a:ext>
              </a:extLst>
            </p:cNvPr>
            <p:cNvSpPr/>
            <p:nvPr/>
          </p:nvSpPr>
          <p:spPr>
            <a:xfrm>
              <a:off x="6228377" y="2643805"/>
              <a:ext cx="5742966" cy="494912"/>
            </a:xfrm>
            <a:prstGeom prst="rect">
              <a:avLst/>
            </a:prstGeom>
            <a:pattFill prst="pct50">
              <a:fgClr>
                <a:srgbClr val="D4F4F6"/>
              </a:fgClr>
              <a:bgClr>
                <a:schemeClr val="bg1"/>
              </a:bgClr>
            </a:pattFill>
            <a:ln>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TextBox 38">
              <a:extLst>
                <a:ext uri="{FF2B5EF4-FFF2-40B4-BE49-F238E27FC236}">
                  <a16:creationId xmlns:a16="http://schemas.microsoft.com/office/drawing/2014/main" id="{7FE6A1DA-95A6-4D4D-B7C6-6149D6EA74F1}"/>
                </a:ext>
              </a:extLst>
            </p:cNvPr>
            <p:cNvSpPr txBox="1"/>
            <p:nvPr/>
          </p:nvSpPr>
          <p:spPr>
            <a:xfrm>
              <a:off x="6247346" y="2651865"/>
              <a:ext cx="5689161" cy="461665"/>
            </a:xfrm>
            <a:prstGeom prst="rect">
              <a:avLst/>
            </a:prstGeom>
            <a:noFill/>
          </p:spPr>
          <p:txBody>
            <a:bodyPr wrap="square" rtlCol="0" anchor="ctr">
              <a:spAutoFit/>
            </a:bodyPr>
            <a:lstStyle/>
            <a:p>
              <a:r>
                <a:rPr lang="en-GB" sz="1200" i="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One Stop Shop</a:t>
              </a:r>
              <a:r>
                <a:rPr lang="en-GB" sz="1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 full project management support with one single point of contact. From design and concept solutions to installations and maintenance.</a:t>
              </a:r>
            </a:p>
          </p:txBody>
        </p:sp>
        <p:sp>
          <p:nvSpPr>
            <p:cNvPr id="40" name="Rectangle 39">
              <a:extLst>
                <a:ext uri="{FF2B5EF4-FFF2-40B4-BE49-F238E27FC236}">
                  <a16:creationId xmlns:a16="http://schemas.microsoft.com/office/drawing/2014/main" id="{B3EAFF3A-5A77-4A66-A931-4DBACF858CBC}"/>
                </a:ext>
              </a:extLst>
            </p:cNvPr>
            <p:cNvSpPr/>
            <p:nvPr/>
          </p:nvSpPr>
          <p:spPr>
            <a:xfrm>
              <a:off x="6228377" y="3275485"/>
              <a:ext cx="5742966" cy="494912"/>
            </a:xfrm>
            <a:prstGeom prst="rect">
              <a:avLst/>
            </a:prstGeom>
            <a:pattFill prst="pct50">
              <a:fgClr>
                <a:srgbClr val="D4F4F6"/>
              </a:fgClr>
              <a:bgClr>
                <a:schemeClr val="bg1"/>
              </a:bgClr>
            </a:pattFill>
            <a:ln>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TextBox 40">
              <a:extLst>
                <a:ext uri="{FF2B5EF4-FFF2-40B4-BE49-F238E27FC236}">
                  <a16:creationId xmlns:a16="http://schemas.microsoft.com/office/drawing/2014/main" id="{DB6C8068-7847-43F8-A999-8CB1353511B6}"/>
                </a:ext>
              </a:extLst>
            </p:cNvPr>
            <p:cNvSpPr txBox="1"/>
            <p:nvPr/>
          </p:nvSpPr>
          <p:spPr>
            <a:xfrm>
              <a:off x="6246739" y="3293595"/>
              <a:ext cx="5689161" cy="461665"/>
            </a:xfrm>
            <a:prstGeom prst="rect">
              <a:avLst/>
            </a:prstGeom>
            <a:noFill/>
          </p:spPr>
          <p:txBody>
            <a:bodyPr wrap="square" rtlCol="0" anchor="ctr">
              <a:spAutoFit/>
            </a:bodyPr>
            <a:lstStyle/>
            <a:p>
              <a:r>
                <a:rPr lang="en-GB" sz="1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20 years of expertise in industry. 100k+ POSM units produced in cooperation with more than 50 international clients.</a:t>
              </a:r>
            </a:p>
          </p:txBody>
        </p:sp>
        <p:sp>
          <p:nvSpPr>
            <p:cNvPr id="42" name="Rectangle 41">
              <a:extLst>
                <a:ext uri="{FF2B5EF4-FFF2-40B4-BE49-F238E27FC236}">
                  <a16:creationId xmlns:a16="http://schemas.microsoft.com/office/drawing/2014/main" id="{584E0212-4BBE-452A-85C4-3BC2D6E87C44}"/>
                </a:ext>
              </a:extLst>
            </p:cNvPr>
            <p:cNvSpPr/>
            <p:nvPr/>
          </p:nvSpPr>
          <p:spPr>
            <a:xfrm>
              <a:off x="6228377" y="4552505"/>
              <a:ext cx="5742966" cy="494912"/>
            </a:xfrm>
            <a:prstGeom prst="rect">
              <a:avLst/>
            </a:prstGeom>
            <a:pattFill prst="pct50">
              <a:fgClr>
                <a:srgbClr val="D4F4F6"/>
              </a:fgClr>
              <a:bgClr>
                <a:schemeClr val="bg1"/>
              </a:bgClr>
            </a:pattFill>
            <a:ln>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TextBox 42">
              <a:extLst>
                <a:ext uri="{FF2B5EF4-FFF2-40B4-BE49-F238E27FC236}">
                  <a16:creationId xmlns:a16="http://schemas.microsoft.com/office/drawing/2014/main" id="{B551FBA5-F274-436B-B0D2-5A491FD01F6B}"/>
                </a:ext>
              </a:extLst>
            </p:cNvPr>
            <p:cNvSpPr txBox="1"/>
            <p:nvPr/>
          </p:nvSpPr>
          <p:spPr>
            <a:xfrm>
              <a:off x="6240995" y="4682181"/>
              <a:ext cx="5578385" cy="276999"/>
            </a:xfrm>
            <a:prstGeom prst="rect">
              <a:avLst/>
            </a:prstGeom>
            <a:noFill/>
          </p:spPr>
          <p:txBody>
            <a:bodyPr wrap="square" rtlCol="0" anchor="ctr">
              <a:spAutoFit/>
            </a:bodyPr>
            <a:lstStyle/>
            <a:p>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High product quality and service at competitive prices.</a:t>
              </a:r>
            </a:p>
          </p:txBody>
        </p:sp>
        <p:sp>
          <p:nvSpPr>
            <p:cNvPr id="44" name="Rectangle 43">
              <a:extLst>
                <a:ext uri="{FF2B5EF4-FFF2-40B4-BE49-F238E27FC236}">
                  <a16:creationId xmlns:a16="http://schemas.microsoft.com/office/drawing/2014/main" id="{C680F78F-972B-4066-8398-43C1430E2004}"/>
                </a:ext>
              </a:extLst>
            </p:cNvPr>
            <p:cNvSpPr/>
            <p:nvPr/>
          </p:nvSpPr>
          <p:spPr>
            <a:xfrm>
              <a:off x="6228377" y="5209732"/>
              <a:ext cx="5742966" cy="494912"/>
            </a:xfrm>
            <a:prstGeom prst="rect">
              <a:avLst/>
            </a:prstGeom>
            <a:pattFill prst="pct50">
              <a:fgClr>
                <a:srgbClr val="D4F4F6"/>
              </a:fgClr>
              <a:bgClr>
                <a:schemeClr val="bg1"/>
              </a:bgClr>
            </a:pattFill>
            <a:ln>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TextBox 44">
              <a:extLst>
                <a:ext uri="{FF2B5EF4-FFF2-40B4-BE49-F238E27FC236}">
                  <a16:creationId xmlns:a16="http://schemas.microsoft.com/office/drawing/2014/main" id="{934A7890-3717-4B07-B08C-465EA834A8E5}"/>
                </a:ext>
              </a:extLst>
            </p:cNvPr>
            <p:cNvSpPr txBox="1"/>
            <p:nvPr/>
          </p:nvSpPr>
          <p:spPr>
            <a:xfrm>
              <a:off x="6241770" y="5332842"/>
              <a:ext cx="5578385" cy="276999"/>
            </a:xfrm>
            <a:prstGeom prst="rect">
              <a:avLst/>
            </a:prstGeom>
            <a:noFill/>
          </p:spPr>
          <p:txBody>
            <a:bodyPr wrap="square" rtlCol="0" anchor="ctr">
              <a:spAutoFit/>
            </a:bodyPr>
            <a:lstStyle/>
            <a:p>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Lead time is 5 weeks* – from briefing to product delivery.</a:t>
              </a:r>
            </a:p>
          </p:txBody>
        </p:sp>
        <p:sp>
          <p:nvSpPr>
            <p:cNvPr id="46" name="Rectangle 45">
              <a:extLst>
                <a:ext uri="{FF2B5EF4-FFF2-40B4-BE49-F238E27FC236}">
                  <a16:creationId xmlns:a16="http://schemas.microsoft.com/office/drawing/2014/main" id="{59265D8D-6E9F-4884-9479-96101AE6A5BF}"/>
                </a:ext>
              </a:extLst>
            </p:cNvPr>
            <p:cNvSpPr/>
            <p:nvPr/>
          </p:nvSpPr>
          <p:spPr>
            <a:xfrm>
              <a:off x="6218167" y="5846995"/>
              <a:ext cx="5742966" cy="494912"/>
            </a:xfrm>
            <a:prstGeom prst="rect">
              <a:avLst/>
            </a:prstGeom>
            <a:pattFill prst="pct50">
              <a:fgClr>
                <a:srgbClr val="D4F4F6"/>
              </a:fgClr>
              <a:bgClr>
                <a:schemeClr val="bg1"/>
              </a:bgClr>
            </a:pattFill>
            <a:ln>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TextBox 46">
              <a:extLst>
                <a:ext uri="{FF2B5EF4-FFF2-40B4-BE49-F238E27FC236}">
                  <a16:creationId xmlns:a16="http://schemas.microsoft.com/office/drawing/2014/main" id="{57F2BA52-D4BB-4B73-BD46-E7EB10647AF4}"/>
                </a:ext>
              </a:extLst>
            </p:cNvPr>
            <p:cNvSpPr txBox="1"/>
            <p:nvPr/>
          </p:nvSpPr>
          <p:spPr>
            <a:xfrm>
              <a:off x="6224352" y="5964065"/>
              <a:ext cx="5578385" cy="276999"/>
            </a:xfrm>
            <a:prstGeom prst="rect">
              <a:avLst/>
            </a:prstGeom>
            <a:noFill/>
          </p:spPr>
          <p:txBody>
            <a:bodyPr wrap="square" rtlCol="0" anchor="ctr">
              <a:spAutoFit/>
            </a:bodyPr>
            <a:lstStyle/>
            <a:p>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One Stop Shop, plus efficient communication and fast responsiveness.</a:t>
              </a:r>
            </a:p>
          </p:txBody>
        </p:sp>
      </p:grpSp>
    </p:spTree>
    <p:extLst>
      <p:ext uri="{BB962C8B-B14F-4D97-AF65-F5344CB8AC3E}">
        <p14:creationId xmlns:p14="http://schemas.microsoft.com/office/powerpoint/2010/main" val="4038512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48123-8FFA-4099-B475-615BA3F95037}"/>
              </a:ext>
            </a:extLst>
          </p:cNvPr>
          <p:cNvSpPr>
            <a:spLocks noGrp="1"/>
          </p:cNvSpPr>
          <p:nvPr>
            <p:ph type="title"/>
          </p:nvPr>
        </p:nvSpPr>
        <p:spPr/>
        <p:txBody>
          <a:bodyPr/>
          <a:lstStyle/>
          <a:p>
            <a:r>
              <a:rPr lang="en-GB">
                <a:solidFill>
                  <a:srgbClr val="33AAB7"/>
                </a:solidFill>
              </a:rPr>
              <a:t>BAT &amp; BG REKLAM</a:t>
            </a:r>
            <a:endParaRPr lang="en-GB" dirty="0">
              <a:solidFill>
                <a:srgbClr val="33AAB7"/>
              </a:solidFill>
            </a:endParaRPr>
          </a:p>
        </p:txBody>
      </p:sp>
      <p:pic>
        <p:nvPicPr>
          <p:cNvPr id="4" name="Picture 34" descr="Logo&#10;&#10;Description automatically generated">
            <a:extLst>
              <a:ext uri="{FF2B5EF4-FFF2-40B4-BE49-F238E27FC236}">
                <a16:creationId xmlns:a16="http://schemas.microsoft.com/office/drawing/2014/main" id="{B43869BF-26F3-47D5-AF05-803725ABBD23}"/>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838458" y="290431"/>
            <a:ext cx="1060741" cy="45192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usiness men and women shake hands. And the number of years.The significance of the will of the long-term cooperation royalty free stock photo">
            <a:extLst>
              <a:ext uri="{FF2B5EF4-FFF2-40B4-BE49-F238E27FC236}">
                <a16:creationId xmlns:a16="http://schemas.microsoft.com/office/drawing/2014/main" id="{86FEDF03-017B-4D1F-BAF6-EBBFA16134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484" y="3041524"/>
            <a:ext cx="1734769" cy="127549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3A4F626-CBC4-464D-8091-C9921A1CEA0B}"/>
              </a:ext>
            </a:extLst>
          </p:cNvPr>
          <p:cNvSpPr txBox="1"/>
          <p:nvPr/>
        </p:nvSpPr>
        <p:spPr>
          <a:xfrm>
            <a:off x="889233" y="4504888"/>
            <a:ext cx="1925273" cy="646331"/>
          </a:xfrm>
          <a:prstGeom prst="rect">
            <a:avLst/>
          </a:prstGeom>
          <a:noFill/>
        </p:spPr>
        <p:txBody>
          <a:bodyPr wrap="square" rtlCol="0">
            <a:spAutoFit/>
          </a:bodyPr>
          <a:lstStyle/>
          <a:p>
            <a:pPr lvl="0" algn="ctr">
              <a:lnSpc>
                <a:spcPct val="100000"/>
              </a:lnSpc>
            </a:pPr>
            <a:r>
              <a:rPr lang="en-GB"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We are pleased to cooperate more than 17 years.</a:t>
            </a:r>
            <a:endParaRPr lang="en-US"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18D6946B-2B13-4521-89B0-6ED539B93777}"/>
              </a:ext>
            </a:extLst>
          </p:cNvPr>
          <p:cNvSpPr txBox="1"/>
          <p:nvPr/>
        </p:nvSpPr>
        <p:spPr>
          <a:xfrm>
            <a:off x="3029823" y="4504888"/>
            <a:ext cx="1925273" cy="646331"/>
          </a:xfrm>
          <a:prstGeom prst="rect">
            <a:avLst/>
          </a:prstGeom>
          <a:noFill/>
        </p:spPr>
        <p:txBody>
          <a:bodyPr wrap="square" rtlCol="0">
            <a:spAutoFit/>
          </a:bodyPr>
          <a:lstStyle/>
          <a:p>
            <a:pPr algn="ctr"/>
            <a:r>
              <a:rPr lang="en-GB"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We are happy to cover 24 markets where BAT has operations.</a:t>
            </a:r>
            <a:endParaRPr lang="en-US"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TextBox 33">
            <a:extLst>
              <a:ext uri="{FF2B5EF4-FFF2-40B4-BE49-F238E27FC236}">
                <a16:creationId xmlns:a16="http://schemas.microsoft.com/office/drawing/2014/main" id="{688FB646-5C58-44AA-B863-B391B107FD6A}"/>
              </a:ext>
            </a:extLst>
          </p:cNvPr>
          <p:cNvSpPr txBox="1"/>
          <p:nvPr/>
        </p:nvSpPr>
        <p:spPr>
          <a:xfrm>
            <a:off x="5266537" y="4496499"/>
            <a:ext cx="1925273" cy="1384995"/>
          </a:xfrm>
          <a:prstGeom prst="rect">
            <a:avLst/>
          </a:prstGeom>
          <a:noFill/>
        </p:spPr>
        <p:txBody>
          <a:bodyPr wrap="square" rtlCol="0">
            <a:spAutoFit/>
          </a:bodyPr>
          <a:lstStyle/>
          <a:p>
            <a:pPr algn="ctr"/>
            <a:r>
              <a:rPr lang="en-GB"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Our exclusive &amp; unique designs and specific materials are used to emphasize and tell a BAT story of product quality at POS. </a:t>
            </a:r>
            <a:endParaRPr lang="en-US"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0AF7D15E-A418-4366-960D-12B174DA4B07}"/>
              </a:ext>
            </a:extLst>
          </p:cNvPr>
          <p:cNvSpPr txBox="1"/>
          <p:nvPr/>
        </p:nvSpPr>
        <p:spPr>
          <a:xfrm>
            <a:off x="7503251" y="4504888"/>
            <a:ext cx="1925273" cy="1200329"/>
          </a:xfrm>
          <a:prstGeom prst="rect">
            <a:avLst/>
          </a:prstGeom>
          <a:noFill/>
        </p:spPr>
        <p:txBody>
          <a:bodyPr wrap="square" rtlCol="0">
            <a:spAutoFit/>
          </a:bodyPr>
          <a:lstStyle/>
          <a:p>
            <a:pPr algn="ctr"/>
            <a:r>
              <a:rPr lang="en-GB"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All our intentions are driven by a customer centric approach in order to improve customer experience at POS.</a:t>
            </a:r>
            <a:endParaRPr lang="en-US"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BA91E94C-C635-4211-AF4F-D45C242E0AB2}"/>
              </a:ext>
            </a:extLst>
          </p:cNvPr>
          <p:cNvSpPr txBox="1"/>
          <p:nvPr/>
        </p:nvSpPr>
        <p:spPr>
          <a:xfrm>
            <a:off x="9708041" y="4504888"/>
            <a:ext cx="1925273" cy="1015663"/>
          </a:xfrm>
          <a:prstGeom prst="rect">
            <a:avLst/>
          </a:prstGeom>
          <a:noFill/>
        </p:spPr>
        <p:txBody>
          <a:bodyPr wrap="square" rtlCol="0">
            <a:spAutoFit/>
          </a:bodyPr>
          <a:lstStyle/>
          <a:p>
            <a:pPr algn="ctr"/>
            <a:r>
              <a:rPr lang="en-GB"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We are proud that we together developed more than 35.000 pcs POSM solutions.</a:t>
            </a:r>
            <a:endParaRPr lang="en-US"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28" name="Picture 4" descr="Total Market Coverage – ANS Newspaper">
            <a:extLst>
              <a:ext uri="{FF2B5EF4-FFF2-40B4-BE49-F238E27FC236}">
                <a16:creationId xmlns:a16="http://schemas.microsoft.com/office/drawing/2014/main" id="{C226CB4E-B0AD-4337-850E-1A877E49C6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0339" y="3031038"/>
            <a:ext cx="1321103" cy="1321103"/>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8EC5A9ED-0E4C-4B3A-AB6E-8308648E55D9}"/>
              </a:ext>
            </a:extLst>
          </p:cNvPr>
          <p:cNvPicPr>
            <a:picLocks noChangeAspect="1"/>
          </p:cNvPicPr>
          <p:nvPr/>
        </p:nvPicPr>
        <p:blipFill rotWithShape="1">
          <a:blip r:embed="rId5">
            <a:extLst>
              <a:ext uri="{28A0092B-C50C-407E-A947-70E740481C1C}">
                <a14:useLocalDpi xmlns:a14="http://schemas.microsoft.com/office/drawing/2010/main" val="0"/>
              </a:ext>
            </a:extLst>
          </a:blip>
          <a:srcRect l="26688" t="6825" r="4195" b="7260"/>
          <a:stretch/>
        </p:blipFill>
        <p:spPr>
          <a:xfrm>
            <a:off x="5588892" y="2862044"/>
            <a:ext cx="1142227" cy="1562557"/>
          </a:xfrm>
          <a:prstGeom prst="rect">
            <a:avLst/>
          </a:prstGeom>
          <a:effectLst>
            <a:outerShdw blurRad="50800" dist="38100" dir="5400000" algn="t" rotWithShape="0">
              <a:prstClr val="black">
                <a:alpha val="40000"/>
              </a:prstClr>
            </a:outerShdw>
          </a:effectLst>
        </p:spPr>
      </p:pic>
      <p:pic>
        <p:nvPicPr>
          <p:cNvPr id="37" name="Picture 36">
            <a:extLst>
              <a:ext uri="{FF2B5EF4-FFF2-40B4-BE49-F238E27FC236}">
                <a16:creationId xmlns:a16="http://schemas.microsoft.com/office/drawing/2014/main" id="{4A587B44-6CCC-405D-BE1A-641B65A3DED4}"/>
              </a:ext>
            </a:extLst>
          </p:cNvPr>
          <p:cNvPicPr>
            <a:picLocks noChangeAspect="1"/>
          </p:cNvPicPr>
          <p:nvPr/>
        </p:nvPicPr>
        <p:blipFill rotWithShape="1">
          <a:blip r:embed="rId6"/>
          <a:srcRect r="18199"/>
          <a:stretch/>
        </p:blipFill>
        <p:spPr>
          <a:xfrm>
            <a:off x="7608909" y="3041524"/>
            <a:ext cx="1713956" cy="1255944"/>
          </a:xfrm>
          <a:prstGeom prst="rect">
            <a:avLst/>
          </a:prstGeom>
          <a:effectLst>
            <a:outerShdw blurRad="50800" dist="38100" dir="5400000" algn="t" rotWithShape="0">
              <a:prstClr val="black">
                <a:alpha val="40000"/>
              </a:prstClr>
            </a:outerShdw>
          </a:effectLst>
        </p:spPr>
      </p:pic>
      <p:grpSp>
        <p:nvGrpSpPr>
          <p:cNvPr id="39" name="Group 38">
            <a:extLst>
              <a:ext uri="{FF2B5EF4-FFF2-40B4-BE49-F238E27FC236}">
                <a16:creationId xmlns:a16="http://schemas.microsoft.com/office/drawing/2014/main" id="{6FF15AFE-3DA3-49BA-B297-DB27C675AF6F}"/>
              </a:ext>
            </a:extLst>
          </p:cNvPr>
          <p:cNvGrpSpPr/>
          <p:nvPr/>
        </p:nvGrpSpPr>
        <p:grpSpPr>
          <a:xfrm>
            <a:off x="9934448" y="3031038"/>
            <a:ext cx="1436130" cy="1216030"/>
            <a:chOff x="9934448" y="3031038"/>
            <a:chExt cx="1436130" cy="1216030"/>
          </a:xfrm>
          <a:effectLst>
            <a:outerShdw blurRad="50800" dist="38100" dir="5400000" algn="t" rotWithShape="0">
              <a:prstClr val="black">
                <a:alpha val="40000"/>
              </a:prstClr>
            </a:outerShdw>
          </a:effectLst>
        </p:grpSpPr>
        <p:pic>
          <p:nvPicPr>
            <p:cNvPr id="44" name="Picture 43" descr="Calendar&#10;&#10;Description automatically generated with medium confidence">
              <a:extLst>
                <a:ext uri="{FF2B5EF4-FFF2-40B4-BE49-F238E27FC236}">
                  <a16:creationId xmlns:a16="http://schemas.microsoft.com/office/drawing/2014/main" id="{0441D042-470B-40AB-9037-396AF180472E}"/>
                </a:ext>
              </a:extLst>
            </p:cNvPr>
            <p:cNvPicPr/>
            <p:nvPr/>
          </p:nvPicPr>
          <p:blipFill rotWithShape="1">
            <a:blip r:embed="rId7">
              <a:extLst>
                <a:ext uri="{28A0092B-C50C-407E-A947-70E740481C1C}">
                  <a14:useLocalDpi xmlns:a14="http://schemas.microsoft.com/office/drawing/2010/main" val="0"/>
                </a:ext>
              </a:extLst>
            </a:blip>
            <a:srcRect l="25124" t="10283" r="24530" b="8794"/>
            <a:stretch/>
          </p:blipFill>
          <p:spPr bwMode="auto">
            <a:xfrm>
              <a:off x="10698798" y="3031038"/>
              <a:ext cx="654342" cy="602922"/>
            </a:xfrm>
            <a:prstGeom prst="rect">
              <a:avLst/>
            </a:prstGeom>
            <a:noFill/>
            <a:ln>
              <a:noFill/>
            </a:ln>
            <a:extLst>
              <a:ext uri="{53640926-AAD7-44D8-BBD7-CCE9431645EC}">
                <a14:shadowObscured xmlns:a14="http://schemas.microsoft.com/office/drawing/2010/main"/>
              </a:ext>
            </a:extLst>
          </p:spPr>
        </p:pic>
        <p:pic>
          <p:nvPicPr>
            <p:cNvPr id="41" name="Picture 40" descr="A picture containing text, indoor&#10;&#10;Description automatically generated">
              <a:extLst>
                <a:ext uri="{FF2B5EF4-FFF2-40B4-BE49-F238E27FC236}">
                  <a16:creationId xmlns:a16="http://schemas.microsoft.com/office/drawing/2014/main" id="{08E2D85D-AB3D-447C-B012-23AE5DC0E899}"/>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62628" y="3041524"/>
              <a:ext cx="767134" cy="504521"/>
            </a:xfrm>
            <a:prstGeom prst="rect">
              <a:avLst/>
            </a:prstGeom>
            <a:noFill/>
            <a:ln>
              <a:noFill/>
            </a:ln>
          </p:spPr>
        </p:pic>
        <p:pic>
          <p:nvPicPr>
            <p:cNvPr id="42" name="Picture 41" descr="A picture containing text, wall, indoor, clock&#10;&#10;Description automatically generated">
              <a:extLst>
                <a:ext uri="{FF2B5EF4-FFF2-40B4-BE49-F238E27FC236}">
                  <a16:creationId xmlns:a16="http://schemas.microsoft.com/office/drawing/2014/main" id="{8CA7861B-DDD9-44FD-8F35-31A581C7270B}"/>
                </a:ext>
              </a:extLst>
            </p:cNvPr>
            <p:cNvPicPr/>
            <p:nvPr/>
          </p:nvPicPr>
          <p:blipFill rotWithShape="1">
            <a:blip r:embed="rId9" cstate="print">
              <a:extLst>
                <a:ext uri="{28A0092B-C50C-407E-A947-70E740481C1C}">
                  <a14:useLocalDpi xmlns:a14="http://schemas.microsoft.com/office/drawing/2010/main" val="0"/>
                </a:ext>
              </a:extLst>
            </a:blip>
            <a:srcRect l="18902" r="16541"/>
            <a:stretch/>
          </p:blipFill>
          <p:spPr bwMode="auto">
            <a:xfrm>
              <a:off x="10716236" y="3577103"/>
              <a:ext cx="654342" cy="602921"/>
            </a:xfrm>
            <a:prstGeom prst="rect">
              <a:avLst/>
            </a:prstGeom>
            <a:noFill/>
            <a:ln>
              <a:noFill/>
            </a:ln>
          </p:spPr>
        </p:pic>
        <p:pic>
          <p:nvPicPr>
            <p:cNvPr id="43" name="Picture 42">
              <a:extLst>
                <a:ext uri="{FF2B5EF4-FFF2-40B4-BE49-F238E27FC236}">
                  <a16:creationId xmlns:a16="http://schemas.microsoft.com/office/drawing/2014/main" id="{4D759F44-7F1A-433A-A05C-EF4A50C80F38}"/>
                </a:ext>
              </a:extLst>
            </p:cNvPr>
            <p:cNvPicPr>
              <a:picLocks noChangeAspect="1"/>
            </p:cNvPicPr>
            <p:nvPr/>
          </p:nvPicPr>
          <p:blipFill rotWithShape="1">
            <a:blip r:embed="rId10">
              <a:extLst>
                <a:ext uri="{28A0092B-C50C-407E-A947-70E740481C1C}">
                  <a14:useLocalDpi xmlns:a14="http://schemas.microsoft.com/office/drawing/2010/main" val="0"/>
                </a:ext>
              </a:extLst>
            </a:blip>
            <a:srcRect l="55559" t="20180" r="5441" b="12755"/>
            <a:stretch/>
          </p:blipFill>
          <p:spPr>
            <a:xfrm>
              <a:off x="9934448" y="3546045"/>
              <a:ext cx="795314" cy="701023"/>
            </a:xfrm>
            <a:prstGeom prst="rect">
              <a:avLst/>
            </a:prstGeom>
          </p:spPr>
        </p:pic>
      </p:grpSp>
    </p:spTree>
    <p:extLst>
      <p:ext uri="{BB962C8B-B14F-4D97-AF65-F5344CB8AC3E}">
        <p14:creationId xmlns:p14="http://schemas.microsoft.com/office/powerpoint/2010/main" val="3284520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3503502" y="2926964"/>
            <a:ext cx="4575178" cy="954107"/>
          </a:xfrm>
          <a:prstGeom prst="rect">
            <a:avLst/>
          </a:prstGeom>
          <a:noFill/>
        </p:spPr>
        <p:txBody>
          <a:bodyPr wrap="square" rtlCol="0">
            <a:spAutoFit/>
          </a:bodyPr>
          <a:lstStyle/>
          <a:p>
            <a:pPr algn="ctr"/>
            <a:r>
              <a:rPr lang="en-GB" sz="2800" b="1" spc="300" dirty="0">
                <a:solidFill>
                  <a:schemeClr val="bg1"/>
                </a:solidFill>
                <a:latin typeface="Open Sans "/>
                <a:ea typeface="Palatino" pitchFamily="2" charset="77"/>
                <a:cs typeface="Verdana" panose="020B0604030504040204" pitchFamily="34" charset="0"/>
              </a:rPr>
              <a:t>CORPORATE SOCIAL RESPONSIBILITY</a:t>
            </a:r>
            <a:endParaRPr lang="en-RS" sz="2800" b="1" spc="300" dirty="0">
              <a:solidFill>
                <a:schemeClr val="bg1"/>
              </a:solidFill>
              <a:latin typeface="Open Sans "/>
              <a:ea typeface="Palatino" pitchFamily="2" charset="77"/>
              <a:cs typeface="Verdana" panose="020B0604030504040204" pitchFamily="34" charset="0"/>
            </a:endParaRP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3266579" y="2582305"/>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7996049" y="2582304"/>
            <a:ext cx="319554" cy="1643426"/>
          </a:xfrm>
          <a:prstGeom prst="rect">
            <a:avLst/>
          </a:prstGeom>
        </p:spPr>
      </p:pic>
    </p:spTree>
    <p:extLst>
      <p:ext uri="{BB962C8B-B14F-4D97-AF65-F5344CB8AC3E}">
        <p14:creationId xmlns:p14="http://schemas.microsoft.com/office/powerpoint/2010/main" val="730393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54D38-3860-497B-B14B-E03F8DEE2142}"/>
              </a:ext>
            </a:extLst>
          </p:cNvPr>
          <p:cNvSpPr>
            <a:spLocks noGrp="1"/>
          </p:cNvSpPr>
          <p:nvPr>
            <p:ph type="title"/>
          </p:nvPr>
        </p:nvSpPr>
        <p:spPr/>
        <p:txBody>
          <a:bodyPr/>
          <a:lstStyle/>
          <a:p>
            <a:r>
              <a:rPr lang="en-GB" dirty="0">
                <a:solidFill>
                  <a:srgbClr val="33AAB7"/>
                </a:solidFill>
              </a:rPr>
              <a:t>OUR PROMISES</a:t>
            </a:r>
          </a:p>
        </p:txBody>
      </p:sp>
      <p:sp>
        <p:nvSpPr>
          <p:cNvPr id="3" name="Text Placeholder 2">
            <a:extLst>
              <a:ext uri="{FF2B5EF4-FFF2-40B4-BE49-F238E27FC236}">
                <a16:creationId xmlns:a16="http://schemas.microsoft.com/office/drawing/2014/main" id="{BA3F11AD-B514-44FD-AED9-EFE395A3E9E3}"/>
              </a:ext>
            </a:extLst>
          </p:cNvPr>
          <p:cNvSpPr>
            <a:spLocks noGrp="1"/>
          </p:cNvSpPr>
          <p:nvPr>
            <p:ph type="body" sz="half" idx="2"/>
          </p:nvPr>
        </p:nvSpPr>
        <p:spPr>
          <a:xfrm>
            <a:off x="720753" y="2559336"/>
            <a:ext cx="10515599" cy="3501491"/>
          </a:xfrm>
        </p:spPr>
        <p:txBody>
          <a:bodyPr>
            <a:normAutofit lnSpcReduction="10000"/>
          </a:bodyPr>
          <a:lstStyle/>
          <a:p>
            <a:pPr algn="just">
              <a:lnSpc>
                <a:spcPct val="107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As a socially responsible company, we committed to our four stakeholders the following:</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40000"/>
              </a:lnSpc>
              <a:spcAft>
                <a:spcPts val="600"/>
              </a:spcAft>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EMPLOYEES</a:t>
            </a:r>
            <a:r>
              <a:rPr lang="en-GB"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 We are committed to providing a safe and secure working environment for all employees. We believe that: innovation, honesty and doing the right thing approach is a basis of everything we do.</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40000"/>
              </a:lnSpc>
              <a:spcAft>
                <a:spcPts val="600"/>
              </a:spcAft>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CLIENTS</a:t>
            </a:r>
            <a:r>
              <a:rPr lang="en-GB" b="1" dirty="0">
                <a:effectLst/>
                <a:latin typeface="Open Sans" panose="020B060603050402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 Our clients deserve outstanding products and services. Every single day, we strive with passion to meet our clients' demands.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40000"/>
              </a:lnSpc>
              <a:spcAft>
                <a:spcPts val="600"/>
              </a:spcAft>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ENVIRONMENT</a:t>
            </a:r>
            <a:r>
              <a:rPr lang="en-GB" b="1" dirty="0">
                <a:solidFill>
                  <a:srgbClr val="ED7D31"/>
                </a:solidFill>
                <a:effectLst/>
                <a:latin typeface="Open Sans" panose="020B060603050402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 We are committed to run a sustainable business. Our aim is to: 1. use eco-friendly materials (such as wood, metal, PET sheets, corrugated cardboard), 2. use recycled products; 3. create social initiatives.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40000"/>
              </a:lnSpc>
              <a:spcAft>
                <a:spcPts val="600"/>
              </a:spcAft>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COMMUNITY</a:t>
            </a:r>
            <a:r>
              <a:rPr lang="en-GB" dirty="0">
                <a:effectLst/>
                <a:latin typeface="Open Sans" panose="020B0606030504020204" pitchFamily="34" charset="0"/>
                <a:ea typeface="Calibri" panose="020F0502020204030204" pitchFamily="34" charset="0"/>
                <a:cs typeface="Times New Roman" panose="02020603050405020304" pitchFamily="18" charset="0"/>
              </a:rPr>
              <a:t> – We are continuously trying to be part of various socially responsible projects, to involve local marginalised groups in our supplier chain, as well to encourage our employees to volunteering in their local community.</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387198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53DAE-F042-4C68-BB4F-4756C1049826}"/>
              </a:ext>
            </a:extLst>
          </p:cNvPr>
          <p:cNvSpPr>
            <a:spLocks noGrp="1"/>
          </p:cNvSpPr>
          <p:nvPr>
            <p:ph type="title"/>
          </p:nvPr>
        </p:nvSpPr>
        <p:spPr>
          <a:xfrm>
            <a:off x="838198" y="562709"/>
            <a:ext cx="10515599" cy="362586"/>
          </a:xfrm>
        </p:spPr>
        <p:txBody>
          <a:bodyPr/>
          <a:lstStyle/>
          <a:p>
            <a:br>
              <a:rPr lang="en-GB" dirty="0"/>
            </a:br>
            <a:r>
              <a:rPr lang="en-GB" dirty="0">
                <a:solidFill>
                  <a:srgbClr val="33AAB7"/>
                </a:solidFill>
              </a:rPr>
              <a:t>BETTER TOMORROW THROUGH SUSTAINABILITY COMMITMENT </a:t>
            </a:r>
            <a:br>
              <a:rPr lang="en-GB" dirty="0">
                <a:solidFill>
                  <a:srgbClr val="33AAB7"/>
                </a:solidFill>
              </a:rPr>
            </a:br>
            <a:endParaRPr lang="en-GB" dirty="0">
              <a:solidFill>
                <a:srgbClr val="33AAB7"/>
              </a:solidFill>
            </a:endParaRPr>
          </a:p>
        </p:txBody>
      </p:sp>
      <p:sp>
        <p:nvSpPr>
          <p:cNvPr id="3" name="Text Placeholder 2">
            <a:extLst>
              <a:ext uri="{FF2B5EF4-FFF2-40B4-BE49-F238E27FC236}">
                <a16:creationId xmlns:a16="http://schemas.microsoft.com/office/drawing/2014/main" id="{5C4935FC-A553-4E2B-804D-C1138A13A18F}"/>
              </a:ext>
            </a:extLst>
          </p:cNvPr>
          <p:cNvSpPr>
            <a:spLocks noGrp="1"/>
          </p:cNvSpPr>
          <p:nvPr>
            <p:ph type="body" sz="half" idx="2"/>
          </p:nvPr>
        </p:nvSpPr>
        <p:spPr>
          <a:xfrm>
            <a:off x="762698" y="2244969"/>
            <a:ext cx="10515599" cy="3677660"/>
          </a:xfrm>
        </p:spPr>
        <p:txBody>
          <a:bodyPr/>
          <a:lstStyle/>
          <a:p>
            <a:pPr algn="just">
              <a:lnSpc>
                <a:spcPct val="150000"/>
              </a:lnSpc>
              <a:spcAft>
                <a:spcPts val="800"/>
              </a:spcAft>
            </a:pPr>
            <a:r>
              <a:rPr lang="en-GB" b="1"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Our sustainability initiatives:</a:t>
            </a:r>
            <a:endParaRPr lang="en-GB" b="1" u="sng"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dirty="0">
                <a:effectLst/>
                <a:latin typeface="Open Sans" panose="020B0606030504020204" pitchFamily="34" charset="0"/>
                <a:ea typeface="Calibri" panose="020F0502020204030204" pitchFamily="34" charset="0"/>
                <a:cs typeface="Times New Roman" panose="02020603050405020304" pitchFamily="18" charset="0"/>
              </a:rPr>
              <a:t>Reducing environmental impact</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dirty="0">
                <a:effectLst/>
                <a:latin typeface="Open Sans" panose="020B0606030504020204" pitchFamily="34" charset="0"/>
                <a:ea typeface="Calibri" panose="020F0502020204030204" pitchFamily="34" charset="0"/>
                <a:cs typeface="Times New Roman" panose="02020603050405020304" pitchFamily="18" charset="0"/>
              </a:rPr>
              <a:t>Using energy more efficiently</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dirty="0">
                <a:effectLst/>
                <a:latin typeface="Open Sans" panose="020B0606030504020204" pitchFamily="34" charset="0"/>
                <a:ea typeface="Calibri" panose="020F0502020204030204" pitchFamily="34" charset="0"/>
                <a:cs typeface="Times New Roman" panose="02020603050405020304" pitchFamily="18" charset="0"/>
              </a:rPr>
              <a:t>Reducing packaging waste </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dirty="0">
                <a:effectLst/>
                <a:latin typeface="Open Sans" panose="020B0606030504020204" pitchFamily="34" charset="0"/>
                <a:ea typeface="Calibri" panose="020F0502020204030204" pitchFamily="34" charset="0"/>
                <a:cs typeface="Times New Roman" panose="02020603050405020304" pitchFamily="18" charset="0"/>
              </a:rPr>
              <a:t>Using recyclable and reusable materials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1200"/>
              </a:spcBef>
              <a:spcAft>
                <a:spcPts val="800"/>
              </a:spcAft>
              <a:buFont typeface="Arial" panose="020B0604020202020204" pitchFamily="34" charset="0"/>
              <a:buChar char="•"/>
            </a:pPr>
            <a:r>
              <a:rPr lang="en-GB" dirty="0">
                <a:effectLst/>
                <a:latin typeface="Open Sans" panose="020B0606030504020204" pitchFamily="34" charset="0"/>
                <a:ea typeface="Calibri" panose="020F0502020204030204" pitchFamily="34" charset="0"/>
                <a:cs typeface="Times New Roman" panose="02020603050405020304" pitchFamily="18" charset="0"/>
              </a:rPr>
              <a:t>Reducing carbon footprint by optimising our production process and technology</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Bef>
                <a:spcPts val="1200"/>
              </a:spcBef>
            </a:pPr>
            <a:r>
              <a:rPr lang="en-GB" sz="1800" dirty="0">
                <a:effectLst/>
                <a:latin typeface="Open Sans" panose="020B060603050402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Please check our sustainability video:</a:t>
            </a:r>
            <a:r>
              <a:rPr lang="en-GB" dirty="0">
                <a:latin typeface="Calibri" panose="020F0502020204030204" pitchFamily="34" charset="0"/>
                <a:ea typeface="Calibri" panose="020F0502020204030204" pitchFamily="34" charset="0"/>
                <a:cs typeface="Times New Roman" panose="02020603050405020304" pitchFamily="18" charset="0"/>
              </a:rPr>
              <a:t>  </a:t>
            </a:r>
            <a:r>
              <a:rPr lang="en-US"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https://vimeo.com/474723155/579f192891</a:t>
            </a:r>
            <a:r>
              <a:rPr lang="en-US"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 </a:t>
            </a:r>
            <a:endParaRPr lang="en-GB"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1200"/>
              </a:spcBef>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810950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7C29D-A929-44B0-BCCD-51C46E42239E}"/>
              </a:ext>
            </a:extLst>
          </p:cNvPr>
          <p:cNvSpPr>
            <a:spLocks noGrp="1"/>
          </p:cNvSpPr>
          <p:nvPr>
            <p:ph type="title"/>
          </p:nvPr>
        </p:nvSpPr>
        <p:spPr/>
        <p:txBody>
          <a:bodyPr/>
          <a:lstStyle/>
          <a:p>
            <a:r>
              <a:rPr lang="en-GB" dirty="0">
                <a:solidFill>
                  <a:srgbClr val="33AAB7"/>
                </a:solidFill>
              </a:rPr>
              <a:t>ENVIRONMENATLLY RESPONSIBLE BEHAVIOUR</a:t>
            </a:r>
          </a:p>
        </p:txBody>
      </p:sp>
      <p:sp>
        <p:nvSpPr>
          <p:cNvPr id="3" name="Text Placeholder 2">
            <a:extLst>
              <a:ext uri="{FF2B5EF4-FFF2-40B4-BE49-F238E27FC236}">
                <a16:creationId xmlns:a16="http://schemas.microsoft.com/office/drawing/2014/main" id="{144443CE-3B2F-4B3B-88C0-1A799812DE91}"/>
              </a:ext>
            </a:extLst>
          </p:cNvPr>
          <p:cNvSpPr>
            <a:spLocks noGrp="1"/>
          </p:cNvSpPr>
          <p:nvPr>
            <p:ph type="body" sz="half" idx="2"/>
          </p:nvPr>
        </p:nvSpPr>
        <p:spPr>
          <a:xfrm>
            <a:off x="729142" y="3370277"/>
            <a:ext cx="10515599" cy="2545146"/>
          </a:xfrm>
        </p:spPr>
        <p:txBody>
          <a:bodyPr>
            <a:normAutofit lnSpcReduction="10000"/>
          </a:bodyPr>
          <a:lstStyle/>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Every day we are actively and continuously work to:</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REDUCE</a:t>
            </a:r>
            <a:r>
              <a:rPr lang="en-GB" dirty="0">
                <a:effectLst/>
                <a:latin typeface="Open Sans" panose="020B0606030504020204" pitchFamily="34" charset="0"/>
                <a:ea typeface="Calibri" panose="020F0502020204030204" pitchFamily="34" charset="0"/>
                <a:cs typeface="Times New Roman" panose="02020603050405020304" pitchFamily="18" charset="0"/>
              </a:rPr>
              <a:t> – scrap and energy consumption. Our business is focused and completely aligned with certifications ISO 20400 and 26000.</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REUSE</a:t>
            </a:r>
            <a:r>
              <a:rPr lang="en-GB" dirty="0">
                <a:effectLst/>
                <a:latin typeface="Open Sans" panose="020B0606030504020204" pitchFamily="34" charset="0"/>
                <a:ea typeface="Calibri" panose="020F0502020204030204" pitchFamily="34" charset="0"/>
                <a:cs typeface="Times New Roman" panose="02020603050405020304" pitchFamily="18" charset="0"/>
              </a:rPr>
              <a:t> – our aim is to produce re-brandable and multi usage products (allows easily changeable communication)</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RECYCLE</a:t>
            </a:r>
            <a:r>
              <a:rPr lang="en-GB" dirty="0">
                <a:effectLst/>
                <a:latin typeface="Open Sans" panose="020B0606030504020204" pitchFamily="34" charset="0"/>
                <a:ea typeface="Calibri" panose="020F0502020204030204" pitchFamily="34" charset="0"/>
                <a:cs typeface="Times New Roman" panose="02020603050405020304" pitchFamily="18" charset="0"/>
              </a:rPr>
              <a:t> – use of fully recyclable materials. Our special attention in production is in line with lifecycle thinking approach (all used materials can be easily splited at the end of the production lifecycle).</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2312806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13FA6-8D9E-4922-B251-3885F5F3A432}"/>
              </a:ext>
            </a:extLst>
          </p:cNvPr>
          <p:cNvSpPr>
            <a:spLocks noGrp="1"/>
          </p:cNvSpPr>
          <p:nvPr>
            <p:ph type="title"/>
          </p:nvPr>
        </p:nvSpPr>
        <p:spPr>
          <a:xfrm>
            <a:off x="838199" y="562709"/>
            <a:ext cx="11023833" cy="362586"/>
          </a:xfrm>
        </p:spPr>
        <p:txBody>
          <a:bodyPr/>
          <a:lstStyle/>
          <a:p>
            <a:r>
              <a:rPr lang="en-US" dirty="0">
                <a:solidFill>
                  <a:srgbClr val="33AAB7"/>
                </a:solidFill>
              </a:rPr>
              <a:t>WE ARE USING LATEST TECHNOLOGY IN PRODUCTION PROCESS</a:t>
            </a:r>
            <a:endParaRPr lang="en-GB" dirty="0"/>
          </a:p>
        </p:txBody>
      </p:sp>
      <p:sp>
        <p:nvSpPr>
          <p:cNvPr id="5" name="Text Placeholder 2">
            <a:extLst>
              <a:ext uri="{FF2B5EF4-FFF2-40B4-BE49-F238E27FC236}">
                <a16:creationId xmlns:a16="http://schemas.microsoft.com/office/drawing/2014/main" id="{50219774-F112-4C38-A05E-D332241B7F35}"/>
              </a:ext>
            </a:extLst>
          </p:cNvPr>
          <p:cNvSpPr>
            <a:spLocks noGrp="1"/>
          </p:cNvSpPr>
          <p:nvPr>
            <p:ph type="body" sz="half" idx="2"/>
          </p:nvPr>
        </p:nvSpPr>
        <p:spPr>
          <a:xfrm>
            <a:off x="745818" y="4006413"/>
            <a:ext cx="10822599" cy="2100773"/>
          </a:xfrm>
        </p:spPr>
        <p:txBody>
          <a:bodyPr vert="horz" lIns="91440" tIns="45720" rIns="91440" bIns="45720" rtlCol="0">
            <a:normAutofit/>
          </a:bodyPr>
          <a:lstStyle/>
          <a:p>
            <a:pPr indent="-228600">
              <a:spcAft>
                <a:spcPts val="800"/>
              </a:spcAft>
              <a:buFont typeface="Arial" panose="020B0604020202020204" pitchFamily="34" charset="0"/>
              <a:buChar char="•"/>
            </a:pPr>
            <a:r>
              <a:rPr lang="en-US" dirty="0">
                <a:effectLst/>
              </a:rPr>
              <a:t>By careful selection of materials and machines in our production process we are managing to </a:t>
            </a:r>
            <a:r>
              <a:rPr lang="en-US" b="1" dirty="0">
                <a:effectLst/>
              </a:rPr>
              <a:t>reduce carbon footprint. </a:t>
            </a:r>
          </a:p>
          <a:p>
            <a:pPr indent="-228600">
              <a:spcAft>
                <a:spcPts val="800"/>
              </a:spcAft>
              <a:buFont typeface="Arial" panose="020B0604020202020204" pitchFamily="34" charset="0"/>
              <a:buChar char="•"/>
            </a:pPr>
            <a:r>
              <a:rPr lang="en-US" b="1" dirty="0">
                <a:effectLst/>
              </a:rPr>
              <a:t>Based on your request we can deliver eco-friendly materials and outstanding sustainable POSM solutions.</a:t>
            </a:r>
          </a:p>
          <a:p>
            <a:pPr indent="-228600">
              <a:buFont typeface="Arial" panose="020B0604020202020204" pitchFamily="34" charset="0"/>
              <a:buChar char="•"/>
            </a:pPr>
            <a:endParaRPr lang="en-US" sz="2000" dirty="0">
              <a:solidFill>
                <a:schemeClr val="tx1"/>
              </a:solidFill>
              <a:latin typeface="+mn-lt"/>
              <a:ea typeface="+mn-ea"/>
              <a:cs typeface="+mn-cs"/>
            </a:endParaRPr>
          </a:p>
        </p:txBody>
      </p:sp>
    </p:spTree>
    <p:extLst>
      <p:ext uri="{BB962C8B-B14F-4D97-AF65-F5344CB8AC3E}">
        <p14:creationId xmlns:p14="http://schemas.microsoft.com/office/powerpoint/2010/main" val="2282303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4FFCE2-16F7-4CC3-978D-12837B5C8D8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11112" r="-1" b="13808"/>
          <a:stretch/>
        </p:blipFill>
        <p:spPr>
          <a:xfrm>
            <a:off x="533400" y="10"/>
            <a:ext cx="860834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6" name="Picture 5">
            <a:extLst>
              <a:ext uri="{FF2B5EF4-FFF2-40B4-BE49-F238E27FC236}">
                <a16:creationId xmlns:a16="http://schemas.microsoft.com/office/drawing/2014/main" id="{E6EF6EF0-4F92-42C5-8FC7-8BF5D1B21CB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9997" r="2238" b="2"/>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3001553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CF8E9-D961-9643-B157-5D6FD68B9F92}"/>
              </a:ext>
            </a:extLst>
          </p:cNvPr>
          <p:cNvSpPr>
            <a:spLocks noGrp="1"/>
          </p:cNvSpPr>
          <p:nvPr>
            <p:ph type="title"/>
          </p:nvPr>
        </p:nvSpPr>
        <p:spPr/>
        <p:txBody>
          <a:bodyPr/>
          <a:lstStyle/>
          <a:p>
            <a:r>
              <a:rPr lang="en-GB" dirty="0">
                <a:solidFill>
                  <a:srgbClr val="33AAB7"/>
                </a:solidFill>
              </a:rPr>
              <a:t>TABLE OF CONTENTS</a:t>
            </a:r>
            <a:endParaRPr lang="en-RS" dirty="0">
              <a:solidFill>
                <a:srgbClr val="33AAB7"/>
              </a:solidFill>
            </a:endParaRPr>
          </a:p>
        </p:txBody>
      </p:sp>
      <p:sp>
        <p:nvSpPr>
          <p:cNvPr id="3" name="Text Placeholder 2">
            <a:extLst>
              <a:ext uri="{FF2B5EF4-FFF2-40B4-BE49-F238E27FC236}">
                <a16:creationId xmlns:a16="http://schemas.microsoft.com/office/drawing/2014/main" id="{327210B0-E088-F548-B6AF-2D436CBAE006}"/>
              </a:ext>
            </a:extLst>
          </p:cNvPr>
          <p:cNvSpPr>
            <a:spLocks noGrp="1"/>
          </p:cNvSpPr>
          <p:nvPr>
            <p:ph type="body" sz="half" idx="2"/>
          </p:nvPr>
        </p:nvSpPr>
        <p:spPr>
          <a:xfrm>
            <a:off x="902300" y="4401423"/>
            <a:ext cx="4818994" cy="1285613"/>
          </a:xfrm>
        </p:spPr>
        <p:txBody>
          <a:bodyPr>
            <a:normAutofit/>
          </a:bodyPr>
          <a:lstStyle/>
          <a:p>
            <a:pPr marL="457200" indent="-457200" algn="just">
              <a:buAutoNum type="arabicPeriod"/>
            </a:pPr>
            <a:r>
              <a:rPr lang="en-GB" sz="2000" b="1" dirty="0"/>
              <a:t>OVERVIEW</a:t>
            </a:r>
          </a:p>
          <a:p>
            <a:pPr marL="457200" indent="-457200" algn="just">
              <a:buAutoNum type="arabicPeriod"/>
            </a:pPr>
            <a:r>
              <a:rPr lang="en-GB" sz="2000" b="1" dirty="0"/>
              <a:t>BG REKLAM – ABOUT US</a:t>
            </a:r>
          </a:p>
          <a:p>
            <a:pPr marL="457200" indent="-457200" algn="just">
              <a:buAutoNum type="arabicPeriod"/>
            </a:pPr>
            <a:r>
              <a:rPr lang="en-GB" sz="2000" b="1" dirty="0"/>
              <a:t>BENEFITS OF WORKING WITH US</a:t>
            </a:r>
          </a:p>
          <a:p>
            <a:pPr algn="just"/>
            <a:endParaRPr lang="en-RS" sz="2400" b="1" dirty="0">
              <a:solidFill>
                <a:srgbClr val="33AAB7"/>
              </a:solidFill>
            </a:endParaRPr>
          </a:p>
        </p:txBody>
      </p:sp>
      <p:sp>
        <p:nvSpPr>
          <p:cNvPr id="4" name="Text Placeholder 2">
            <a:extLst>
              <a:ext uri="{FF2B5EF4-FFF2-40B4-BE49-F238E27FC236}">
                <a16:creationId xmlns:a16="http://schemas.microsoft.com/office/drawing/2014/main" id="{435E2A4F-FFCD-4EB8-BA84-3771EA5F21A2}"/>
              </a:ext>
            </a:extLst>
          </p:cNvPr>
          <p:cNvSpPr txBox="1">
            <a:spLocks/>
          </p:cNvSpPr>
          <p:nvPr/>
        </p:nvSpPr>
        <p:spPr>
          <a:xfrm>
            <a:off x="6846291" y="4401423"/>
            <a:ext cx="5345710" cy="12856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r>
              <a:rPr lang="en-GB" sz="2000" b="1" dirty="0"/>
              <a:t>4.   CSR</a:t>
            </a:r>
          </a:p>
          <a:p>
            <a:pPr marL="457200" indent="-457200" algn="just">
              <a:buAutoNum type="arabicPeriod" startAt="5"/>
            </a:pPr>
            <a:r>
              <a:rPr lang="en-GB" sz="2000" b="1" dirty="0"/>
              <a:t>PROJECTS</a:t>
            </a:r>
          </a:p>
          <a:p>
            <a:pPr marL="457200" indent="-457200" algn="just">
              <a:buAutoNum type="arabicPeriod" startAt="5"/>
            </a:pPr>
            <a:r>
              <a:rPr lang="en-GB" sz="2000" b="1" dirty="0"/>
              <a:t>SUPPORT TEAM – CONTACT US</a:t>
            </a:r>
          </a:p>
          <a:p>
            <a:pPr marL="457200" indent="-457200" algn="just">
              <a:buFont typeface="Arial" panose="020B0604020202020204" pitchFamily="34" charset="0"/>
              <a:buAutoNum type="arabicPeriod"/>
            </a:pPr>
            <a:endParaRPr lang="en-RS" sz="2400" b="1" dirty="0">
              <a:solidFill>
                <a:srgbClr val="33AAB7"/>
              </a:solidFill>
            </a:endParaRPr>
          </a:p>
        </p:txBody>
      </p:sp>
    </p:spTree>
    <p:extLst>
      <p:ext uri="{BB962C8B-B14F-4D97-AF65-F5344CB8AC3E}">
        <p14:creationId xmlns:p14="http://schemas.microsoft.com/office/powerpoint/2010/main" val="259455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06832-B187-4C49-9C8F-20318E117228}"/>
              </a:ext>
            </a:extLst>
          </p:cNvPr>
          <p:cNvSpPr>
            <a:spLocks noGrp="1"/>
          </p:cNvSpPr>
          <p:nvPr>
            <p:ph type="title"/>
          </p:nvPr>
        </p:nvSpPr>
        <p:spPr/>
        <p:txBody>
          <a:bodyPr/>
          <a:lstStyle/>
          <a:p>
            <a:r>
              <a:rPr lang="en-GB" dirty="0">
                <a:solidFill>
                  <a:srgbClr val="33AAB7"/>
                </a:solidFill>
              </a:rPr>
              <a:t>CERTIFICATIONS</a:t>
            </a:r>
          </a:p>
        </p:txBody>
      </p:sp>
      <p:grpSp>
        <p:nvGrpSpPr>
          <p:cNvPr id="4" name="Group 3">
            <a:extLst>
              <a:ext uri="{FF2B5EF4-FFF2-40B4-BE49-F238E27FC236}">
                <a16:creationId xmlns:a16="http://schemas.microsoft.com/office/drawing/2014/main" id="{1602C43B-7524-41D3-A982-BA644B6D8BF8}"/>
              </a:ext>
            </a:extLst>
          </p:cNvPr>
          <p:cNvGrpSpPr/>
          <p:nvPr/>
        </p:nvGrpSpPr>
        <p:grpSpPr>
          <a:xfrm>
            <a:off x="1068606" y="3613333"/>
            <a:ext cx="1525393" cy="1456489"/>
            <a:chOff x="1035050" y="3299828"/>
            <a:chExt cx="1836738" cy="1762125"/>
          </a:xfrm>
        </p:grpSpPr>
        <p:sp>
          <p:nvSpPr>
            <p:cNvPr id="5" name="Oval 4">
              <a:extLst>
                <a:ext uri="{FF2B5EF4-FFF2-40B4-BE49-F238E27FC236}">
                  <a16:creationId xmlns:a16="http://schemas.microsoft.com/office/drawing/2014/main" id="{FFA766B3-FFE6-41D2-904A-49D9F95D0640}"/>
                </a:ext>
              </a:extLst>
            </p:cNvPr>
            <p:cNvSpPr/>
            <p:nvPr/>
          </p:nvSpPr>
          <p:spPr>
            <a:xfrm>
              <a:off x="1035050" y="3299828"/>
              <a:ext cx="1836738" cy="1762125"/>
            </a:xfrm>
            <a:prstGeom prst="ellipse">
              <a:avLst/>
            </a:prstGeom>
            <a:noFill/>
            <a:ln w="28575">
              <a:solidFill>
                <a:srgbClr val="70AD4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descr="Logo&#10;&#10;Description automatically generated">
              <a:extLst>
                <a:ext uri="{FF2B5EF4-FFF2-40B4-BE49-F238E27FC236}">
                  <a16:creationId xmlns:a16="http://schemas.microsoft.com/office/drawing/2014/main" id="{DBEFB1CA-66D4-4031-B6BE-D0AC88F39F90}"/>
                </a:ext>
              </a:extLst>
            </p:cNvPr>
            <p:cNvPicPr>
              <a:picLocks noChangeAspect="1"/>
            </p:cNvPicPr>
            <p:nvPr/>
          </p:nvPicPr>
          <p:blipFill rotWithShape="1">
            <a:blip r:embed="rId2"/>
            <a:srcRect l="19084" r="19084"/>
            <a:stretch/>
          </p:blipFill>
          <p:spPr>
            <a:xfrm>
              <a:off x="1443635" y="3695053"/>
              <a:ext cx="1019568" cy="971676"/>
            </a:xfrm>
            <a:prstGeom prst="roundRect">
              <a:avLst>
                <a:gd name="adj" fmla="val 0"/>
              </a:avLst>
            </a:prstGeom>
            <a:solidFill>
              <a:srgbClr val="FFFFFF">
                <a:shade val="85000"/>
              </a:srgbClr>
            </a:solidFill>
            <a:ln w="28575">
              <a:solidFill>
                <a:schemeClr val="tx1"/>
              </a:solidFill>
            </a:ln>
            <a:effectLst/>
          </p:spPr>
        </p:pic>
      </p:grpSp>
      <p:grpSp>
        <p:nvGrpSpPr>
          <p:cNvPr id="7" name="Group 6">
            <a:extLst>
              <a:ext uri="{FF2B5EF4-FFF2-40B4-BE49-F238E27FC236}">
                <a16:creationId xmlns:a16="http://schemas.microsoft.com/office/drawing/2014/main" id="{98C7C9A0-07B9-47FE-BC7A-EE936E7B19E7}"/>
              </a:ext>
            </a:extLst>
          </p:cNvPr>
          <p:cNvGrpSpPr/>
          <p:nvPr/>
        </p:nvGrpSpPr>
        <p:grpSpPr>
          <a:xfrm>
            <a:off x="3250355" y="3613333"/>
            <a:ext cx="1521437" cy="1456489"/>
            <a:chOff x="3008313" y="3269665"/>
            <a:chExt cx="1831975" cy="1762125"/>
          </a:xfrm>
        </p:grpSpPr>
        <p:sp>
          <p:nvSpPr>
            <p:cNvPr id="8" name="Oval 7">
              <a:extLst>
                <a:ext uri="{FF2B5EF4-FFF2-40B4-BE49-F238E27FC236}">
                  <a16:creationId xmlns:a16="http://schemas.microsoft.com/office/drawing/2014/main" id="{4943CD6C-0D2D-44A7-B40E-9D18C58AFE44}"/>
                </a:ext>
              </a:extLst>
            </p:cNvPr>
            <p:cNvSpPr/>
            <p:nvPr/>
          </p:nvSpPr>
          <p:spPr>
            <a:xfrm>
              <a:off x="3008313" y="3269665"/>
              <a:ext cx="1831975" cy="1762125"/>
            </a:xfrm>
            <a:prstGeom prst="ellipse">
              <a:avLst/>
            </a:prstGeom>
            <a:noFill/>
            <a:ln w="28575">
              <a:solidFill>
                <a:srgbClr val="70AD4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descr="A picture containing circle&#10;&#10;Description automatically generated">
              <a:extLst>
                <a:ext uri="{FF2B5EF4-FFF2-40B4-BE49-F238E27FC236}">
                  <a16:creationId xmlns:a16="http://schemas.microsoft.com/office/drawing/2014/main" id="{F4322457-D225-435F-8E6A-5876FE4E1B41}"/>
                </a:ext>
              </a:extLst>
            </p:cNvPr>
            <p:cNvPicPr>
              <a:picLocks noChangeAspect="1"/>
            </p:cNvPicPr>
            <p:nvPr/>
          </p:nvPicPr>
          <p:blipFill>
            <a:blip r:embed="rId3"/>
            <a:stretch>
              <a:fillRect/>
            </a:stretch>
          </p:blipFill>
          <p:spPr>
            <a:xfrm>
              <a:off x="3468625" y="3695052"/>
              <a:ext cx="911350" cy="911350"/>
            </a:xfrm>
            <a:prstGeom prst="roundRect">
              <a:avLst>
                <a:gd name="adj" fmla="val 0"/>
              </a:avLst>
            </a:prstGeom>
            <a:solidFill>
              <a:srgbClr val="FFFFFF">
                <a:shade val="85000"/>
              </a:srgbClr>
            </a:solidFill>
            <a:ln w="28575">
              <a:solidFill>
                <a:schemeClr val="tx1"/>
              </a:solidFill>
            </a:ln>
            <a:effectLst/>
          </p:spPr>
        </p:pic>
      </p:grpSp>
      <p:grpSp>
        <p:nvGrpSpPr>
          <p:cNvPr id="10" name="Group 9">
            <a:extLst>
              <a:ext uri="{FF2B5EF4-FFF2-40B4-BE49-F238E27FC236}">
                <a16:creationId xmlns:a16="http://schemas.microsoft.com/office/drawing/2014/main" id="{0E4D1FEC-1AF1-460E-920A-848DD5ADB39C}"/>
              </a:ext>
            </a:extLst>
          </p:cNvPr>
          <p:cNvGrpSpPr/>
          <p:nvPr/>
        </p:nvGrpSpPr>
        <p:grpSpPr>
          <a:xfrm>
            <a:off x="7591289" y="3643495"/>
            <a:ext cx="1521437" cy="1456489"/>
            <a:chOff x="7072313" y="3261728"/>
            <a:chExt cx="1831975" cy="1762125"/>
          </a:xfrm>
        </p:grpSpPr>
        <p:sp>
          <p:nvSpPr>
            <p:cNvPr id="11" name="Oval 10">
              <a:extLst>
                <a:ext uri="{FF2B5EF4-FFF2-40B4-BE49-F238E27FC236}">
                  <a16:creationId xmlns:a16="http://schemas.microsoft.com/office/drawing/2014/main" id="{C9ED665C-E2BC-48C7-8AFD-8954F51EFB27}"/>
                </a:ext>
              </a:extLst>
            </p:cNvPr>
            <p:cNvSpPr/>
            <p:nvPr/>
          </p:nvSpPr>
          <p:spPr>
            <a:xfrm>
              <a:off x="7072313" y="3261728"/>
              <a:ext cx="1831975" cy="1762125"/>
            </a:xfrm>
            <a:prstGeom prst="ellipse">
              <a:avLst/>
            </a:prstGeom>
            <a:solidFill>
              <a:srgbClr val="1E6CB5"/>
            </a:solidFill>
            <a:ln w="28575">
              <a:solidFill>
                <a:srgbClr val="70AD4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descr="Logo, company name&#10;&#10;Description automatically generated">
              <a:extLst>
                <a:ext uri="{FF2B5EF4-FFF2-40B4-BE49-F238E27FC236}">
                  <a16:creationId xmlns:a16="http://schemas.microsoft.com/office/drawing/2014/main" id="{49AD4909-4E6D-4912-A73F-2C8028E1AE47}"/>
                </a:ext>
              </a:extLst>
            </p:cNvPr>
            <p:cNvPicPr>
              <a:picLocks noChangeAspect="1"/>
            </p:cNvPicPr>
            <p:nvPr/>
          </p:nvPicPr>
          <p:blipFill>
            <a:blip r:embed="rId4"/>
            <a:stretch>
              <a:fillRect/>
            </a:stretch>
          </p:blipFill>
          <p:spPr>
            <a:xfrm>
              <a:off x="7441333" y="3772174"/>
              <a:ext cx="1306660" cy="741232"/>
            </a:xfrm>
            <a:prstGeom prst="roundRect">
              <a:avLst>
                <a:gd name="adj" fmla="val 0"/>
              </a:avLst>
            </a:prstGeom>
            <a:solidFill>
              <a:srgbClr val="FFFFFF">
                <a:shade val="85000"/>
              </a:srgbClr>
            </a:solidFill>
            <a:ln w="28575">
              <a:solidFill>
                <a:schemeClr val="tx1"/>
              </a:solidFill>
            </a:ln>
            <a:effectLst/>
          </p:spPr>
        </p:pic>
      </p:grpSp>
      <p:grpSp>
        <p:nvGrpSpPr>
          <p:cNvPr id="13" name="Group 12">
            <a:extLst>
              <a:ext uri="{FF2B5EF4-FFF2-40B4-BE49-F238E27FC236}">
                <a16:creationId xmlns:a16="http://schemas.microsoft.com/office/drawing/2014/main" id="{E7555FFB-5CC0-46F3-AE14-7280804A7193}"/>
              </a:ext>
            </a:extLst>
          </p:cNvPr>
          <p:cNvGrpSpPr/>
          <p:nvPr/>
        </p:nvGrpSpPr>
        <p:grpSpPr>
          <a:xfrm>
            <a:off x="5420822" y="3613333"/>
            <a:ext cx="1521437" cy="1456489"/>
            <a:chOff x="5008563" y="3222040"/>
            <a:chExt cx="1831975" cy="1762125"/>
          </a:xfrm>
        </p:grpSpPr>
        <p:sp>
          <p:nvSpPr>
            <p:cNvPr id="14" name="Oval 13">
              <a:extLst>
                <a:ext uri="{FF2B5EF4-FFF2-40B4-BE49-F238E27FC236}">
                  <a16:creationId xmlns:a16="http://schemas.microsoft.com/office/drawing/2014/main" id="{88FE9F77-DCCA-47A0-8478-C717E96E7534}"/>
                </a:ext>
              </a:extLst>
            </p:cNvPr>
            <p:cNvSpPr/>
            <p:nvPr/>
          </p:nvSpPr>
          <p:spPr>
            <a:xfrm>
              <a:off x="5008563" y="3222040"/>
              <a:ext cx="1831975" cy="1762125"/>
            </a:xfrm>
            <a:prstGeom prst="ellipse">
              <a:avLst/>
            </a:prstGeom>
            <a:noFill/>
            <a:ln w="28575">
              <a:solidFill>
                <a:srgbClr val="70AD4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descr="Logo, company name&#10;&#10;Description automatically generated">
              <a:extLst>
                <a:ext uri="{FF2B5EF4-FFF2-40B4-BE49-F238E27FC236}">
                  <a16:creationId xmlns:a16="http://schemas.microsoft.com/office/drawing/2014/main" id="{089B2116-E5E2-444E-806E-C526C18478AC}"/>
                </a:ext>
              </a:extLst>
            </p:cNvPr>
            <p:cNvPicPr>
              <a:picLocks noChangeAspect="1"/>
            </p:cNvPicPr>
            <p:nvPr/>
          </p:nvPicPr>
          <p:blipFill rotWithShape="1">
            <a:blip r:embed="rId5"/>
            <a:srcRect l="19608" r="19608"/>
            <a:stretch/>
          </p:blipFill>
          <p:spPr>
            <a:xfrm>
              <a:off x="5495925" y="3634561"/>
              <a:ext cx="857250" cy="937084"/>
            </a:xfrm>
            <a:prstGeom prst="roundRect">
              <a:avLst>
                <a:gd name="adj" fmla="val 0"/>
              </a:avLst>
            </a:prstGeom>
            <a:solidFill>
              <a:srgbClr val="FFFFFF">
                <a:shade val="85000"/>
              </a:srgbClr>
            </a:solidFill>
            <a:ln w="28575">
              <a:solidFill>
                <a:schemeClr val="tx1"/>
              </a:solidFill>
            </a:ln>
            <a:effectLst/>
          </p:spPr>
        </p:pic>
      </p:grpSp>
      <p:grpSp>
        <p:nvGrpSpPr>
          <p:cNvPr id="16" name="Group 15">
            <a:extLst>
              <a:ext uri="{FF2B5EF4-FFF2-40B4-BE49-F238E27FC236}">
                <a16:creationId xmlns:a16="http://schemas.microsoft.com/office/drawing/2014/main" id="{A2AFEC17-E82C-436E-9598-074D5822D491}"/>
              </a:ext>
            </a:extLst>
          </p:cNvPr>
          <p:cNvGrpSpPr/>
          <p:nvPr/>
        </p:nvGrpSpPr>
        <p:grpSpPr>
          <a:xfrm>
            <a:off x="9761756" y="3649210"/>
            <a:ext cx="1521437" cy="1456489"/>
            <a:chOff x="9174163" y="3222040"/>
            <a:chExt cx="1831975" cy="1762125"/>
          </a:xfrm>
        </p:grpSpPr>
        <p:sp>
          <p:nvSpPr>
            <p:cNvPr id="17" name="Oval 16">
              <a:extLst>
                <a:ext uri="{FF2B5EF4-FFF2-40B4-BE49-F238E27FC236}">
                  <a16:creationId xmlns:a16="http://schemas.microsoft.com/office/drawing/2014/main" id="{7A96198E-5507-4566-B355-E49B1B1034A5}"/>
                </a:ext>
              </a:extLst>
            </p:cNvPr>
            <p:cNvSpPr/>
            <p:nvPr/>
          </p:nvSpPr>
          <p:spPr>
            <a:xfrm>
              <a:off x="9174163" y="3222040"/>
              <a:ext cx="1831975" cy="1762125"/>
            </a:xfrm>
            <a:prstGeom prst="ellipse">
              <a:avLst/>
            </a:prstGeom>
            <a:noFill/>
            <a:ln w="28575">
              <a:solidFill>
                <a:srgbClr val="70AD4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18" name="Picture 17" descr="Logo, company name&#10;&#10;Description automatically generated">
              <a:extLst>
                <a:ext uri="{FF2B5EF4-FFF2-40B4-BE49-F238E27FC236}">
                  <a16:creationId xmlns:a16="http://schemas.microsoft.com/office/drawing/2014/main" id="{69971002-F48E-47B2-96DC-51E662A52F89}"/>
                </a:ext>
              </a:extLst>
            </p:cNvPr>
            <p:cNvPicPr>
              <a:picLocks noChangeAspect="1"/>
            </p:cNvPicPr>
            <p:nvPr/>
          </p:nvPicPr>
          <p:blipFill>
            <a:blip r:embed="rId6"/>
            <a:stretch>
              <a:fillRect/>
            </a:stretch>
          </p:blipFill>
          <p:spPr>
            <a:xfrm>
              <a:off x="9312899" y="3783684"/>
              <a:ext cx="1554503" cy="638837"/>
            </a:xfrm>
            <a:prstGeom prst="roundRect">
              <a:avLst>
                <a:gd name="adj" fmla="val 8594"/>
              </a:avLst>
            </a:prstGeom>
            <a:solidFill>
              <a:srgbClr val="FFFFFF">
                <a:shade val="85000"/>
              </a:srgbClr>
            </a:solidFill>
            <a:ln w="28575">
              <a:solidFill>
                <a:schemeClr val="tx1"/>
              </a:solidFill>
            </a:ln>
            <a:effectLst/>
          </p:spPr>
        </p:pic>
      </p:grpSp>
      <p:grpSp>
        <p:nvGrpSpPr>
          <p:cNvPr id="19" name="Group 18">
            <a:extLst>
              <a:ext uri="{FF2B5EF4-FFF2-40B4-BE49-F238E27FC236}">
                <a16:creationId xmlns:a16="http://schemas.microsoft.com/office/drawing/2014/main" id="{19C37A24-2082-40F1-87AB-B64B3585B4BF}"/>
              </a:ext>
            </a:extLst>
          </p:cNvPr>
          <p:cNvGrpSpPr/>
          <p:nvPr/>
        </p:nvGrpSpPr>
        <p:grpSpPr>
          <a:xfrm>
            <a:off x="1094986" y="5233542"/>
            <a:ext cx="1795789" cy="583660"/>
            <a:chOff x="1061430" y="5271433"/>
            <a:chExt cx="1795789" cy="583660"/>
          </a:xfrm>
          <a:solidFill>
            <a:schemeClr val="accent6">
              <a:lumMod val="60000"/>
              <a:lumOff val="40000"/>
            </a:schemeClr>
          </a:solidFill>
        </p:grpSpPr>
        <p:sp>
          <p:nvSpPr>
            <p:cNvPr id="20" name="Rectangle 19">
              <a:extLst>
                <a:ext uri="{FF2B5EF4-FFF2-40B4-BE49-F238E27FC236}">
                  <a16:creationId xmlns:a16="http://schemas.microsoft.com/office/drawing/2014/main" id="{8C36ABF9-99C2-4EF5-A813-BD31DB25EC13}"/>
                </a:ext>
              </a:extLst>
            </p:cNvPr>
            <p:cNvSpPr/>
            <p:nvPr/>
          </p:nvSpPr>
          <p:spPr>
            <a:xfrm>
              <a:off x="1061430" y="5271433"/>
              <a:ext cx="1795789" cy="58366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111BEE07-1D06-4011-BA09-59959C31415A}"/>
                </a:ext>
              </a:extLst>
            </p:cNvPr>
            <p:cNvSpPr txBox="1"/>
            <p:nvPr/>
          </p:nvSpPr>
          <p:spPr>
            <a:xfrm>
              <a:off x="1146176" y="5333972"/>
              <a:ext cx="1614487" cy="461665"/>
            </a:xfrm>
            <a:prstGeom prst="rect">
              <a:avLst/>
            </a:prstGeom>
            <a:grpFill/>
          </p:spPr>
          <p:txBody>
            <a:bodyPr>
              <a:spAutoFit/>
            </a:bodyPr>
            <a:lstStyle/>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QUALITY</a:t>
              </a:r>
            </a:p>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MANAGEMENT</a:t>
              </a:r>
            </a:p>
          </p:txBody>
        </p:sp>
      </p:grpSp>
      <p:grpSp>
        <p:nvGrpSpPr>
          <p:cNvPr id="22" name="Group 21">
            <a:extLst>
              <a:ext uri="{FF2B5EF4-FFF2-40B4-BE49-F238E27FC236}">
                <a16:creationId xmlns:a16="http://schemas.microsoft.com/office/drawing/2014/main" id="{A2EA422A-F798-4B3F-94CA-ACF269B3BF3D}"/>
              </a:ext>
            </a:extLst>
          </p:cNvPr>
          <p:cNvGrpSpPr/>
          <p:nvPr/>
        </p:nvGrpSpPr>
        <p:grpSpPr>
          <a:xfrm>
            <a:off x="3252587" y="5233542"/>
            <a:ext cx="1795789" cy="583660"/>
            <a:chOff x="3219031" y="5271433"/>
            <a:chExt cx="1795789" cy="583660"/>
          </a:xfrm>
          <a:solidFill>
            <a:schemeClr val="accent6">
              <a:lumMod val="60000"/>
              <a:lumOff val="40000"/>
            </a:schemeClr>
          </a:solidFill>
        </p:grpSpPr>
        <p:sp>
          <p:nvSpPr>
            <p:cNvPr id="23" name="Rectangle 22">
              <a:extLst>
                <a:ext uri="{FF2B5EF4-FFF2-40B4-BE49-F238E27FC236}">
                  <a16:creationId xmlns:a16="http://schemas.microsoft.com/office/drawing/2014/main" id="{D8B75C2D-6BC2-41A6-9D1C-B21C30ECB93E}"/>
                </a:ext>
              </a:extLst>
            </p:cNvPr>
            <p:cNvSpPr/>
            <p:nvPr/>
          </p:nvSpPr>
          <p:spPr>
            <a:xfrm>
              <a:off x="3219031" y="5271433"/>
              <a:ext cx="1795789" cy="58366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DE4896B4-0A08-4414-993C-A2DBF28C67EF}"/>
                </a:ext>
              </a:extLst>
            </p:cNvPr>
            <p:cNvSpPr txBox="1"/>
            <p:nvPr/>
          </p:nvSpPr>
          <p:spPr>
            <a:xfrm>
              <a:off x="3380398" y="5333972"/>
              <a:ext cx="1634422" cy="461665"/>
            </a:xfrm>
            <a:prstGeom prst="rect">
              <a:avLst/>
            </a:prstGeom>
            <a:grpFill/>
          </p:spPr>
          <p:txBody>
            <a:bodyPr wrap="square">
              <a:spAutoFit/>
            </a:bodyPr>
            <a:lstStyle/>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ENVIRONMENTAL </a:t>
              </a:r>
            </a:p>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MANEGEMENT</a:t>
              </a:r>
            </a:p>
          </p:txBody>
        </p:sp>
      </p:grpSp>
      <p:grpSp>
        <p:nvGrpSpPr>
          <p:cNvPr id="25" name="Group 24">
            <a:extLst>
              <a:ext uri="{FF2B5EF4-FFF2-40B4-BE49-F238E27FC236}">
                <a16:creationId xmlns:a16="http://schemas.microsoft.com/office/drawing/2014/main" id="{BBA3DD91-8B20-43C4-8C59-70BDB554E3F4}"/>
              </a:ext>
            </a:extLst>
          </p:cNvPr>
          <p:cNvGrpSpPr/>
          <p:nvPr/>
        </p:nvGrpSpPr>
        <p:grpSpPr>
          <a:xfrm>
            <a:off x="7609381" y="5233542"/>
            <a:ext cx="1795789" cy="583660"/>
            <a:chOff x="7575825" y="5271433"/>
            <a:chExt cx="1795789" cy="583660"/>
          </a:xfrm>
          <a:solidFill>
            <a:schemeClr val="accent6">
              <a:lumMod val="60000"/>
              <a:lumOff val="40000"/>
            </a:schemeClr>
          </a:solidFill>
        </p:grpSpPr>
        <p:sp>
          <p:nvSpPr>
            <p:cNvPr id="26" name="Rectangle 25">
              <a:extLst>
                <a:ext uri="{FF2B5EF4-FFF2-40B4-BE49-F238E27FC236}">
                  <a16:creationId xmlns:a16="http://schemas.microsoft.com/office/drawing/2014/main" id="{B4B41770-A754-43DB-8BCA-F32A70A090B8}"/>
                </a:ext>
              </a:extLst>
            </p:cNvPr>
            <p:cNvSpPr/>
            <p:nvPr/>
          </p:nvSpPr>
          <p:spPr>
            <a:xfrm>
              <a:off x="7575825" y="5271433"/>
              <a:ext cx="1795789" cy="58366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496E3429-07F0-4393-9E9D-4856FE9C9116}"/>
                </a:ext>
              </a:extLst>
            </p:cNvPr>
            <p:cNvSpPr txBox="1"/>
            <p:nvPr/>
          </p:nvSpPr>
          <p:spPr>
            <a:xfrm>
              <a:off x="7783986" y="5349221"/>
              <a:ext cx="1379470" cy="461665"/>
            </a:xfrm>
            <a:prstGeom prst="rect">
              <a:avLst/>
            </a:prstGeom>
            <a:grpFill/>
          </p:spPr>
          <p:txBody>
            <a:bodyPr wrap="square">
              <a:spAutoFit/>
            </a:bodyPr>
            <a:lstStyle/>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SUSTAINABLE PROCUREMENT</a:t>
              </a:r>
            </a:p>
          </p:txBody>
        </p:sp>
      </p:grpSp>
      <p:grpSp>
        <p:nvGrpSpPr>
          <p:cNvPr id="28" name="Group 27">
            <a:extLst>
              <a:ext uri="{FF2B5EF4-FFF2-40B4-BE49-F238E27FC236}">
                <a16:creationId xmlns:a16="http://schemas.microsoft.com/office/drawing/2014/main" id="{F3B785A2-AACA-4AE7-8FF1-FF743A05D328}"/>
              </a:ext>
            </a:extLst>
          </p:cNvPr>
          <p:cNvGrpSpPr/>
          <p:nvPr/>
        </p:nvGrpSpPr>
        <p:grpSpPr>
          <a:xfrm>
            <a:off x="5438914" y="5233542"/>
            <a:ext cx="1795790" cy="583660"/>
            <a:chOff x="5405358" y="5271433"/>
            <a:chExt cx="1795790" cy="583660"/>
          </a:xfrm>
          <a:solidFill>
            <a:schemeClr val="accent6">
              <a:lumMod val="60000"/>
              <a:lumOff val="40000"/>
            </a:schemeClr>
          </a:solidFill>
        </p:grpSpPr>
        <p:sp>
          <p:nvSpPr>
            <p:cNvPr id="29" name="Rectangle 28">
              <a:extLst>
                <a:ext uri="{FF2B5EF4-FFF2-40B4-BE49-F238E27FC236}">
                  <a16:creationId xmlns:a16="http://schemas.microsoft.com/office/drawing/2014/main" id="{9DB4BCB1-EDE4-408D-B9FE-B5281F8104FC}"/>
                </a:ext>
              </a:extLst>
            </p:cNvPr>
            <p:cNvSpPr/>
            <p:nvPr/>
          </p:nvSpPr>
          <p:spPr>
            <a:xfrm>
              <a:off x="5405358" y="5271433"/>
              <a:ext cx="1795789" cy="58366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29">
              <a:extLst>
                <a:ext uri="{FF2B5EF4-FFF2-40B4-BE49-F238E27FC236}">
                  <a16:creationId xmlns:a16="http://schemas.microsoft.com/office/drawing/2014/main" id="{09E20881-E738-4DDE-94FA-B93E2DD6D236}"/>
                </a:ext>
              </a:extLst>
            </p:cNvPr>
            <p:cNvSpPr txBox="1"/>
            <p:nvPr/>
          </p:nvSpPr>
          <p:spPr>
            <a:xfrm>
              <a:off x="5405360" y="5349221"/>
              <a:ext cx="1795788" cy="461665"/>
            </a:xfrm>
            <a:prstGeom prst="rect">
              <a:avLst/>
            </a:prstGeom>
            <a:grpFill/>
          </p:spPr>
          <p:txBody>
            <a:bodyPr wrap="square">
              <a:spAutoFit/>
            </a:bodyPr>
            <a:lstStyle/>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HEALTH AND SAFETY </a:t>
              </a:r>
            </a:p>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MANAGEMENT</a:t>
              </a:r>
            </a:p>
          </p:txBody>
        </p:sp>
      </p:grpSp>
      <p:grpSp>
        <p:nvGrpSpPr>
          <p:cNvPr id="31" name="Group 30">
            <a:extLst>
              <a:ext uri="{FF2B5EF4-FFF2-40B4-BE49-F238E27FC236}">
                <a16:creationId xmlns:a16="http://schemas.microsoft.com/office/drawing/2014/main" id="{7C235FA2-AD81-4F52-847D-6305A74697C2}"/>
              </a:ext>
            </a:extLst>
          </p:cNvPr>
          <p:cNvGrpSpPr/>
          <p:nvPr/>
        </p:nvGrpSpPr>
        <p:grpSpPr>
          <a:xfrm>
            <a:off x="9803661" y="5233542"/>
            <a:ext cx="1795789" cy="583660"/>
            <a:chOff x="9746292" y="5271433"/>
            <a:chExt cx="1795789" cy="583660"/>
          </a:xfrm>
          <a:solidFill>
            <a:schemeClr val="accent6">
              <a:lumMod val="60000"/>
              <a:lumOff val="40000"/>
            </a:schemeClr>
          </a:solidFill>
        </p:grpSpPr>
        <p:sp>
          <p:nvSpPr>
            <p:cNvPr id="32" name="Rectangle 31">
              <a:extLst>
                <a:ext uri="{FF2B5EF4-FFF2-40B4-BE49-F238E27FC236}">
                  <a16:creationId xmlns:a16="http://schemas.microsoft.com/office/drawing/2014/main" id="{85D0BA4E-D667-4C21-AC56-FEBA5A746663}"/>
                </a:ext>
              </a:extLst>
            </p:cNvPr>
            <p:cNvSpPr/>
            <p:nvPr/>
          </p:nvSpPr>
          <p:spPr>
            <a:xfrm>
              <a:off x="9746292" y="5271433"/>
              <a:ext cx="1795789" cy="58366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9C37B875-6663-40AB-A5AD-2F8955092F2B}"/>
                </a:ext>
              </a:extLst>
            </p:cNvPr>
            <p:cNvSpPr txBox="1"/>
            <p:nvPr/>
          </p:nvSpPr>
          <p:spPr>
            <a:xfrm>
              <a:off x="9979819" y="5353859"/>
              <a:ext cx="1562262" cy="461665"/>
            </a:xfrm>
            <a:prstGeom prst="rect">
              <a:avLst/>
            </a:prstGeom>
            <a:grpFill/>
          </p:spPr>
          <p:txBody>
            <a:bodyPr wrap="square">
              <a:spAutoFit/>
            </a:bodyPr>
            <a:lstStyle/>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SOCIAL </a:t>
              </a:r>
            </a:p>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RESPONSIBILITY</a:t>
              </a:r>
            </a:p>
          </p:txBody>
        </p:sp>
      </p:grpSp>
      <p:pic>
        <p:nvPicPr>
          <p:cNvPr id="34" name="Picture 33">
            <a:extLst>
              <a:ext uri="{FF2B5EF4-FFF2-40B4-BE49-F238E27FC236}">
                <a16:creationId xmlns:a16="http://schemas.microsoft.com/office/drawing/2014/main" id="{F1606248-8819-4F25-BC3D-AC1E625BCC9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871193" y="2724765"/>
            <a:ext cx="664765" cy="664765"/>
          </a:xfrm>
          <a:prstGeom prst="rect">
            <a:avLst/>
          </a:prstGeom>
        </p:spPr>
      </p:pic>
      <p:pic>
        <p:nvPicPr>
          <p:cNvPr id="35" name="Picture 34">
            <a:extLst>
              <a:ext uri="{FF2B5EF4-FFF2-40B4-BE49-F238E27FC236}">
                <a16:creationId xmlns:a16="http://schemas.microsoft.com/office/drawing/2014/main" id="{B1FEA884-87B7-4E2B-BD39-305E03E76F1A}"/>
              </a:ext>
            </a:extLst>
          </p:cNvPr>
          <p:cNvPicPr>
            <a:picLocks noChangeAspect="1"/>
          </p:cNvPicPr>
          <p:nvPr/>
        </p:nvPicPr>
        <p:blipFill rotWithShape="1">
          <a:blip r:embed="rId8">
            <a:extLst>
              <a:ext uri="{28A0092B-C50C-407E-A947-70E740481C1C}">
                <a14:useLocalDpi xmlns:a14="http://schemas.microsoft.com/office/drawing/2010/main" val="0"/>
              </a:ext>
            </a:extLst>
          </a:blip>
          <a:srcRect l="18000" r="18000"/>
          <a:stretch/>
        </p:blipFill>
        <p:spPr>
          <a:xfrm>
            <a:off x="4621494" y="2683046"/>
            <a:ext cx="781214" cy="781214"/>
          </a:xfrm>
          <a:prstGeom prst="rect">
            <a:avLst/>
          </a:prstGeom>
        </p:spPr>
      </p:pic>
      <p:sp>
        <p:nvSpPr>
          <p:cNvPr id="36" name="TextBox 35">
            <a:extLst>
              <a:ext uri="{FF2B5EF4-FFF2-40B4-BE49-F238E27FC236}">
                <a16:creationId xmlns:a16="http://schemas.microsoft.com/office/drawing/2014/main" id="{64C282EA-C378-4269-AE14-648690834DCA}"/>
              </a:ext>
            </a:extLst>
          </p:cNvPr>
          <p:cNvSpPr txBox="1"/>
          <p:nvPr/>
        </p:nvSpPr>
        <p:spPr>
          <a:xfrm>
            <a:off x="921104" y="2263947"/>
            <a:ext cx="8061820" cy="307777"/>
          </a:xfrm>
          <a:prstGeom prst="rect">
            <a:avLst/>
          </a:prstGeom>
          <a:noFill/>
        </p:spPr>
        <p:txBody>
          <a:bodyPr wrap="square" rtlCol="0">
            <a:spAutoFit/>
          </a:bodyPr>
          <a:lstStyle/>
          <a:p>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Our accreditations prove our commitment to sustainability. We have:</a:t>
            </a:r>
          </a:p>
        </p:txBody>
      </p:sp>
    </p:spTree>
    <p:extLst>
      <p:ext uri="{BB962C8B-B14F-4D97-AF65-F5344CB8AC3E}">
        <p14:creationId xmlns:p14="http://schemas.microsoft.com/office/powerpoint/2010/main" val="30969153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3503502" y="3094744"/>
            <a:ext cx="4575178" cy="523220"/>
          </a:xfrm>
          <a:prstGeom prst="rect">
            <a:avLst/>
          </a:prstGeom>
          <a:noFill/>
        </p:spPr>
        <p:txBody>
          <a:bodyPr wrap="square" rtlCol="0">
            <a:spAutoFit/>
          </a:bodyPr>
          <a:lstStyle/>
          <a:p>
            <a:pPr algn="ctr"/>
            <a:r>
              <a:rPr lang="en-GB" sz="2800" b="1" spc="300" dirty="0">
                <a:solidFill>
                  <a:schemeClr val="bg1"/>
                </a:solidFill>
                <a:latin typeface="Open Sans "/>
                <a:ea typeface="Palatino" pitchFamily="2" charset="77"/>
                <a:cs typeface="Verdana" panose="020B0604030504040204" pitchFamily="34" charset="0"/>
              </a:rPr>
              <a:t>PROJECTS</a:t>
            </a:r>
            <a:endParaRPr lang="en-RS" sz="2800" b="1" spc="300" dirty="0">
              <a:solidFill>
                <a:schemeClr val="bg1"/>
              </a:solidFill>
              <a:latin typeface="Open Sans "/>
              <a:ea typeface="Palatino" pitchFamily="2" charset="77"/>
              <a:cs typeface="Verdana" panose="020B0604030504040204" pitchFamily="34" charset="0"/>
            </a:endParaRP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4222924" y="2582305"/>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6958520" y="2582305"/>
            <a:ext cx="319554" cy="1643426"/>
          </a:xfrm>
          <a:prstGeom prst="rect">
            <a:avLst/>
          </a:prstGeom>
        </p:spPr>
      </p:pic>
    </p:spTree>
    <p:extLst>
      <p:ext uri="{BB962C8B-B14F-4D97-AF65-F5344CB8AC3E}">
        <p14:creationId xmlns:p14="http://schemas.microsoft.com/office/powerpoint/2010/main" val="2167546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ECC50-730A-4125-9508-E5C8BA37BE79}"/>
              </a:ext>
            </a:extLst>
          </p:cNvPr>
          <p:cNvSpPr>
            <a:spLocks noGrp="1"/>
          </p:cNvSpPr>
          <p:nvPr>
            <p:ph type="title"/>
          </p:nvPr>
        </p:nvSpPr>
        <p:spPr>
          <a:xfrm>
            <a:off x="838198" y="490960"/>
            <a:ext cx="10515600" cy="362586"/>
          </a:xfrm>
        </p:spPr>
        <p:txBody>
          <a:bodyPr/>
          <a:lstStyle/>
          <a:p>
            <a:r>
              <a:rPr lang="en-GB" dirty="0">
                <a:solidFill>
                  <a:srgbClr val="33AAB7"/>
                </a:solidFill>
              </a:rPr>
              <a:t>PROJECTS – POSM SOLUTIONS</a:t>
            </a:r>
          </a:p>
        </p:txBody>
      </p:sp>
      <p:sp>
        <p:nvSpPr>
          <p:cNvPr id="4" name="Content Placeholder 2">
            <a:extLst>
              <a:ext uri="{FF2B5EF4-FFF2-40B4-BE49-F238E27FC236}">
                <a16:creationId xmlns:a16="http://schemas.microsoft.com/office/drawing/2014/main" id="{2CD50750-1114-4A78-9FA5-435C28332A1D}"/>
              </a:ext>
            </a:extLst>
          </p:cNvPr>
          <p:cNvSpPr txBox="1">
            <a:spLocks/>
          </p:cNvSpPr>
          <p:nvPr/>
        </p:nvSpPr>
        <p:spPr>
          <a:xfrm>
            <a:off x="838198" y="1642521"/>
            <a:ext cx="5032566" cy="4348775"/>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Project</a:t>
            </a:r>
          </a:p>
          <a:p>
            <a:pPr marL="0" lvl="0" indent="0" algn="just">
              <a:lnSpc>
                <a:spcPct val="100000"/>
              </a:lnSpc>
              <a:spcBef>
                <a:spcPct val="0"/>
              </a:spcBef>
              <a:buNone/>
            </a:pPr>
            <a:r>
              <a:rPr lang="en-US" altLang="en-US"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Clooney (Vype Backwall unit)</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Markets</a:t>
            </a:r>
          </a:p>
          <a:p>
            <a:pPr marL="0" lvl="0" indent="0" algn="just">
              <a:lnSpc>
                <a:spcPct val="100000"/>
              </a:lnSpc>
              <a:spcBef>
                <a:spcPct val="0"/>
              </a:spcBef>
              <a:buNone/>
            </a:pPr>
            <a:r>
              <a:rPr lang="en-US" altLang="en-US"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Germany &amp; France</a:t>
            </a:r>
          </a:p>
          <a:p>
            <a:pPr marL="0" lvl="0" indent="0" algn="just">
              <a:lnSpc>
                <a:spcPct val="100000"/>
              </a:lnSpc>
              <a:spcBef>
                <a:spcPct val="0"/>
              </a:spcBef>
              <a:buNone/>
            </a:pP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HES, Vape Stores</a:t>
            </a:r>
          </a:p>
          <a:p>
            <a:pPr marL="0" lvl="0" indent="0" algn="just">
              <a:lnSpc>
                <a:spcPct val="100000"/>
              </a:lnSpc>
              <a:spcBef>
                <a:spcPct val="0"/>
              </a:spcBef>
              <a:buNone/>
            </a:pP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US" altLang="en-US"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2019 </a:t>
            </a:r>
            <a:r>
              <a:rPr lang="en-US"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en-US"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2020</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indent="0" algn="just">
              <a:lnSpc>
                <a:spcPct val="100000"/>
              </a:lnSpc>
              <a:spcBef>
                <a:spcPct val="0"/>
              </a:spcBef>
              <a:buNone/>
            </a:pPr>
            <a:r>
              <a:rPr lang="en-GB" sz="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Having six individual modules, this Backwall unit is highly adaptable to any space available. Each module plays a different part from storing different types of alternative nicotine products, to a testing module with a large central screen for client education. </a:t>
            </a:r>
          </a:p>
          <a:p>
            <a:pPr marL="0" indent="0" algn="just">
              <a:lnSpc>
                <a:spcPct val="100000"/>
              </a:lnSpc>
              <a:spcBef>
                <a:spcPct val="0"/>
              </a:spcBef>
              <a:buNone/>
            </a:pPr>
            <a:r>
              <a:rPr lang="en-GB" sz="12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This project is one of the largest electronic cigarette POS projects in Europe in 2019 and 2020.</a:t>
            </a:r>
          </a:p>
          <a:p>
            <a:pPr marL="0" lvl="0" indent="0" algn="just">
              <a:lnSpc>
                <a:spcPct val="100000"/>
              </a:lnSpc>
              <a:spcBef>
                <a:spcPct val="0"/>
              </a:spcBef>
              <a:buNone/>
            </a:pPr>
            <a:endParaRPr lang="en-GB" altLang="en-US" sz="13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lnSpc>
                <a:spcPct val="100000"/>
              </a:lnSpc>
              <a:spcBef>
                <a:spcPct val="0"/>
              </a:spcBef>
              <a:buNone/>
            </a:pPr>
            <a:r>
              <a:rPr lang="en-GB" sz="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Metal, Aluminium frames, LED, Tension Fabric, Video screens</a:t>
            </a: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endParaRPr lang="en-US" altLang="en-US" sz="14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18E1AAAC-A4F8-4616-81CB-1536E9865A9A}"/>
              </a:ext>
            </a:extLst>
          </p:cNvPr>
          <p:cNvSpPr txBox="1"/>
          <p:nvPr/>
        </p:nvSpPr>
        <p:spPr>
          <a:xfrm>
            <a:off x="7113864" y="6455953"/>
            <a:ext cx="4370665" cy="349839"/>
          </a:xfrm>
          <a:prstGeom prst="rect">
            <a:avLst/>
          </a:prstGeom>
          <a:noFill/>
        </p:spPr>
        <p:txBody>
          <a:bodyPr wrap="square">
            <a:spAutoFit/>
          </a:bodyPr>
          <a:lstStyle/>
          <a:p>
            <a:pPr marL="457200" algn="just">
              <a:lnSpc>
                <a:spcPct val="107000"/>
              </a:lnSpc>
              <a:spcAft>
                <a:spcPts val="800"/>
              </a:spcAft>
            </a:pPr>
            <a:r>
              <a:rPr lang="en-GB" sz="800" i="1"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 5 weeks lead time on average (from briefing to final product delivery) depending on the project complexity.</a:t>
            </a:r>
            <a:endParaRPr lang="en-GB" sz="800" i="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E9D689A3-1171-4571-B142-C7800663328C}"/>
              </a:ext>
            </a:extLst>
          </p:cNvPr>
          <p:cNvSpPr txBox="1"/>
          <p:nvPr/>
        </p:nvSpPr>
        <p:spPr>
          <a:xfrm>
            <a:off x="8509234" y="6174722"/>
            <a:ext cx="2253842" cy="281231"/>
          </a:xfrm>
          <a:prstGeom prst="rect">
            <a:avLst/>
          </a:prstGeom>
          <a:noFill/>
        </p:spPr>
        <p:txBody>
          <a:bodyPr wrap="square">
            <a:spAutoFit/>
          </a:bodyPr>
          <a:lstStyle/>
          <a:p>
            <a:pPr marL="457200" algn="just">
              <a:lnSpc>
                <a:spcPct val="107000"/>
              </a:lnSpc>
              <a:spcAft>
                <a:spcPts val="800"/>
              </a:spcAft>
            </a:pPr>
            <a:r>
              <a:rPr lang="en-GB" sz="1200"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Vype (bat) (vimeo.com)</a:t>
            </a:r>
            <a:r>
              <a:rPr lang="en-GB" sz="1200"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13" name="Picture 12" descr="Graphical user interface&#10;&#10;Description automatically generated with medium confidence">
            <a:extLst>
              <a:ext uri="{FF2B5EF4-FFF2-40B4-BE49-F238E27FC236}">
                <a16:creationId xmlns:a16="http://schemas.microsoft.com/office/drawing/2014/main" id="{5E4A3F43-E3F1-4ABE-B510-071D67E10F8F}"/>
              </a:ext>
            </a:extLst>
          </p:cNvPr>
          <p:cNvPicPr/>
          <p:nvPr/>
        </p:nvPicPr>
        <p:blipFill rotWithShape="1">
          <a:blip r:embed="rId3" r:link="rId4" cstate="print">
            <a:extLst>
              <a:ext uri="{28A0092B-C50C-407E-A947-70E740481C1C}">
                <a14:useLocalDpi xmlns:a14="http://schemas.microsoft.com/office/drawing/2010/main" val="0"/>
              </a:ext>
            </a:extLst>
          </a:blip>
          <a:srcRect l="21031" t="7452" r="23013" b="4420"/>
          <a:stretch>
            <a:fillRect/>
          </a:stretch>
        </p:blipFill>
        <p:spPr bwMode="auto">
          <a:xfrm>
            <a:off x="7229563" y="1330531"/>
            <a:ext cx="4139266" cy="4895893"/>
          </a:xfrm>
          <a:prstGeom prst="rect">
            <a:avLst/>
          </a:prstGeom>
          <a:noFill/>
          <a:ln>
            <a:noFill/>
          </a:ln>
        </p:spPr>
      </p:pic>
      <p:pic>
        <p:nvPicPr>
          <p:cNvPr id="7" name="Picture 34">
            <a:extLst>
              <a:ext uri="{FF2B5EF4-FFF2-40B4-BE49-F238E27FC236}">
                <a16:creationId xmlns:a16="http://schemas.microsoft.com/office/drawing/2014/main" id="{F5EE44C6-7041-4E3E-BA32-B779952DB32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838458" y="290431"/>
            <a:ext cx="1060741" cy="451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7952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280D09-791E-46B1-93A9-CEE1A1BDCA92}"/>
              </a:ext>
            </a:extLst>
          </p:cNvPr>
          <p:cNvSpPr txBox="1">
            <a:spLocks noGrp="1"/>
          </p:cNvSpPr>
          <p:nvPr>
            <p:ph type="title"/>
          </p:nvPr>
        </p:nvSpPr>
        <p:spPr>
          <a:xfrm>
            <a:off x="838200" y="306035"/>
            <a:ext cx="8638840" cy="480131"/>
          </a:xfrm>
          <a:prstGeom prst="rect">
            <a:avLst/>
          </a:prstGeom>
          <a:noFill/>
        </p:spPr>
        <p:txBody>
          <a:bodyPr wrap="none" rtlCol="0">
            <a:spAutoFit/>
          </a:bodyPr>
          <a:lstStyle/>
          <a:p>
            <a:r>
              <a:rPr lang="en-US" dirty="0">
                <a:solidFill>
                  <a:srgbClr val="33AAB7"/>
                </a:solidFill>
              </a:rPr>
              <a:t>VYPE BACKWALL TASTING UNIT (vertical screen)</a:t>
            </a:r>
            <a:endParaRPr lang="sr-Latn-ME" dirty="0">
              <a:solidFill>
                <a:srgbClr val="33AAB7"/>
              </a:solidFill>
            </a:endParaRPr>
          </a:p>
        </p:txBody>
      </p:sp>
      <p:grpSp>
        <p:nvGrpSpPr>
          <p:cNvPr id="2" name="Group 1">
            <a:extLst>
              <a:ext uri="{FF2B5EF4-FFF2-40B4-BE49-F238E27FC236}">
                <a16:creationId xmlns:a16="http://schemas.microsoft.com/office/drawing/2014/main" id="{C270DB6D-0A74-4997-A511-B4C29F724B61}"/>
              </a:ext>
            </a:extLst>
          </p:cNvPr>
          <p:cNvGrpSpPr/>
          <p:nvPr/>
        </p:nvGrpSpPr>
        <p:grpSpPr>
          <a:xfrm>
            <a:off x="1607019" y="872455"/>
            <a:ext cx="8977961" cy="5891184"/>
            <a:chOff x="1567000" y="306035"/>
            <a:chExt cx="9768396" cy="6516328"/>
          </a:xfrm>
        </p:grpSpPr>
        <p:pic>
          <p:nvPicPr>
            <p:cNvPr id="7" name="Picture 6">
              <a:extLst>
                <a:ext uri="{FF2B5EF4-FFF2-40B4-BE49-F238E27FC236}">
                  <a16:creationId xmlns:a16="http://schemas.microsoft.com/office/drawing/2014/main" id="{F0FFF4D9-F11C-4C84-983F-6AD586C2BDC0}"/>
                </a:ext>
              </a:extLst>
            </p:cNvPr>
            <p:cNvPicPr>
              <a:picLocks noChangeAspect="1"/>
            </p:cNvPicPr>
            <p:nvPr/>
          </p:nvPicPr>
          <p:blipFill rotWithShape="1">
            <a:blip r:embed="rId2">
              <a:extLst>
                <a:ext uri="{28A0092B-C50C-407E-A947-70E740481C1C}">
                  <a14:useLocalDpi xmlns:a14="http://schemas.microsoft.com/office/drawing/2010/main" val="0"/>
                </a:ext>
              </a:extLst>
            </a:blip>
            <a:srcRect b="4982"/>
            <a:stretch/>
          </p:blipFill>
          <p:spPr>
            <a:xfrm>
              <a:off x="5103756" y="306035"/>
              <a:ext cx="6231640" cy="6516328"/>
            </a:xfrm>
            <a:prstGeom prst="rect">
              <a:avLst/>
            </a:prstGeom>
          </p:spPr>
        </p:pic>
        <p:sp>
          <p:nvSpPr>
            <p:cNvPr id="10" name="TextBox 9">
              <a:extLst>
                <a:ext uri="{FF2B5EF4-FFF2-40B4-BE49-F238E27FC236}">
                  <a16:creationId xmlns:a16="http://schemas.microsoft.com/office/drawing/2014/main" id="{7216C39C-7104-4426-8ACB-D167692A730C}"/>
                </a:ext>
              </a:extLst>
            </p:cNvPr>
            <p:cNvSpPr txBox="1"/>
            <p:nvPr/>
          </p:nvSpPr>
          <p:spPr>
            <a:xfrm>
              <a:off x="1641133" y="2546507"/>
              <a:ext cx="2095130" cy="425758"/>
            </a:xfrm>
            <a:prstGeom prst="rect">
              <a:avLst/>
            </a:prstGeom>
            <a:noFill/>
          </p:spPr>
          <p:txBody>
            <a:bodyPr wrap="square" rtlCol="0">
              <a:spAutoFit/>
            </a:bodyPr>
            <a:lstStyle/>
            <a:p>
              <a:pPr algn="r">
                <a:spcBef>
                  <a:spcPts val="200"/>
                </a:spcBef>
                <a:spcAft>
                  <a:spcPts val="200"/>
                </a:spcAft>
              </a:pPr>
              <a:r>
                <a:rPr lang="en-US"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Optional shelf highlighter</a:t>
              </a:r>
              <a:endParaRPr lang="sr-Latn-ME"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endParaRPr lang="sr-Latn-ME"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1" name="Straight Connector 10">
              <a:extLst>
                <a:ext uri="{FF2B5EF4-FFF2-40B4-BE49-F238E27FC236}">
                  <a16:creationId xmlns:a16="http://schemas.microsoft.com/office/drawing/2014/main" id="{2BF44CFD-E2B8-4F5A-8498-438EC89167DE}"/>
                </a:ext>
              </a:extLst>
            </p:cNvPr>
            <p:cNvCxnSpPr>
              <a:cxnSpLocks/>
            </p:cNvCxnSpPr>
            <p:nvPr/>
          </p:nvCxnSpPr>
          <p:spPr>
            <a:xfrm>
              <a:off x="3736263" y="2664489"/>
              <a:ext cx="2916103" cy="0"/>
            </a:xfrm>
            <a:prstGeom prst="line">
              <a:avLst/>
            </a:prstGeom>
            <a:ln w="12700">
              <a:solidFill>
                <a:srgbClr val="31A6C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47786F9-E6CE-455D-BC0A-74E749C462C3}"/>
                </a:ext>
              </a:extLst>
            </p:cNvPr>
            <p:cNvSpPr txBox="1"/>
            <p:nvPr/>
          </p:nvSpPr>
          <p:spPr>
            <a:xfrm>
              <a:off x="1856440" y="1914312"/>
              <a:ext cx="1904094" cy="579646"/>
            </a:xfrm>
            <a:prstGeom prst="rect">
              <a:avLst/>
            </a:prstGeom>
            <a:noFill/>
          </p:spPr>
          <p:txBody>
            <a:bodyPr wrap="square" rtlCol="0">
              <a:spAutoFit/>
            </a:bodyPr>
            <a:lstStyle/>
            <a:p>
              <a:pPr algn="r">
                <a:spcBef>
                  <a:spcPts val="200"/>
                </a:spcBef>
                <a:spcAft>
                  <a:spcPts val="200"/>
                </a:spcAft>
              </a:pPr>
              <a:r>
                <a:rPr lang="en-US"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Illuminated shelves adjustable by height</a:t>
              </a:r>
              <a:endParaRPr lang="sr-Latn-ME"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endParaRPr lang="sr-Latn-ME"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3" name="Straight Connector 12">
              <a:extLst>
                <a:ext uri="{FF2B5EF4-FFF2-40B4-BE49-F238E27FC236}">
                  <a16:creationId xmlns:a16="http://schemas.microsoft.com/office/drawing/2014/main" id="{C77364E0-46FF-4EC9-98DD-0E09901996B3}"/>
                </a:ext>
              </a:extLst>
            </p:cNvPr>
            <p:cNvCxnSpPr>
              <a:cxnSpLocks/>
            </p:cNvCxnSpPr>
            <p:nvPr/>
          </p:nvCxnSpPr>
          <p:spPr>
            <a:xfrm>
              <a:off x="3760534" y="2110492"/>
              <a:ext cx="2916103" cy="0"/>
            </a:xfrm>
            <a:prstGeom prst="line">
              <a:avLst/>
            </a:prstGeom>
            <a:ln w="12700">
              <a:solidFill>
                <a:srgbClr val="31A6C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4F70D88-3FDC-478E-93EC-7E179B967090}"/>
                </a:ext>
              </a:extLst>
            </p:cNvPr>
            <p:cNvSpPr txBox="1"/>
            <p:nvPr/>
          </p:nvSpPr>
          <p:spPr>
            <a:xfrm>
              <a:off x="1641133" y="2815223"/>
              <a:ext cx="2095130" cy="425758"/>
            </a:xfrm>
            <a:prstGeom prst="rect">
              <a:avLst/>
            </a:prstGeom>
            <a:noFill/>
          </p:spPr>
          <p:txBody>
            <a:bodyPr wrap="square" rtlCol="0">
              <a:spAutoFit/>
            </a:bodyPr>
            <a:lstStyle/>
            <a:p>
              <a:pPr algn="r">
                <a:spcBef>
                  <a:spcPts val="200"/>
                </a:spcBef>
                <a:spcAft>
                  <a:spcPts val="200"/>
                </a:spcAft>
              </a:pPr>
              <a:r>
                <a:rPr lang="en-US"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19” video screen</a:t>
              </a:r>
              <a:endParaRPr lang="sr-Latn-ME"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endParaRPr lang="sr-Latn-ME"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5" name="Straight Connector 14">
              <a:extLst>
                <a:ext uri="{FF2B5EF4-FFF2-40B4-BE49-F238E27FC236}">
                  <a16:creationId xmlns:a16="http://schemas.microsoft.com/office/drawing/2014/main" id="{94B02701-5E2D-4CDD-B094-284E44A40252}"/>
                </a:ext>
              </a:extLst>
            </p:cNvPr>
            <p:cNvCxnSpPr>
              <a:cxnSpLocks/>
            </p:cNvCxnSpPr>
            <p:nvPr/>
          </p:nvCxnSpPr>
          <p:spPr>
            <a:xfrm>
              <a:off x="3736263" y="2933205"/>
              <a:ext cx="2916103" cy="0"/>
            </a:xfrm>
            <a:prstGeom prst="line">
              <a:avLst/>
            </a:prstGeom>
            <a:ln w="12700">
              <a:solidFill>
                <a:srgbClr val="31A6C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E9032E6-7554-4E88-99ED-1139CB06BDF7}"/>
                </a:ext>
              </a:extLst>
            </p:cNvPr>
            <p:cNvSpPr txBox="1"/>
            <p:nvPr/>
          </p:nvSpPr>
          <p:spPr>
            <a:xfrm>
              <a:off x="1645861" y="3108664"/>
              <a:ext cx="2095130" cy="425758"/>
            </a:xfrm>
            <a:prstGeom prst="rect">
              <a:avLst/>
            </a:prstGeom>
            <a:noFill/>
          </p:spPr>
          <p:txBody>
            <a:bodyPr wrap="square" rtlCol="0">
              <a:spAutoFit/>
            </a:bodyPr>
            <a:lstStyle/>
            <a:p>
              <a:pPr algn="r">
                <a:spcBef>
                  <a:spcPts val="200"/>
                </a:spcBef>
                <a:spcAft>
                  <a:spcPts val="200"/>
                </a:spcAft>
              </a:pPr>
              <a:r>
                <a:rPr lang="en-US"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Lockable glass doors</a:t>
              </a:r>
              <a:endParaRPr lang="sr-Latn-ME"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endParaRPr lang="sr-Latn-ME"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7" name="Straight Connector 16">
              <a:extLst>
                <a:ext uri="{FF2B5EF4-FFF2-40B4-BE49-F238E27FC236}">
                  <a16:creationId xmlns:a16="http://schemas.microsoft.com/office/drawing/2014/main" id="{A32A2C5F-833B-4EB8-BEF2-54A1F5C6B2E3}"/>
                </a:ext>
              </a:extLst>
            </p:cNvPr>
            <p:cNvCxnSpPr>
              <a:cxnSpLocks/>
            </p:cNvCxnSpPr>
            <p:nvPr/>
          </p:nvCxnSpPr>
          <p:spPr>
            <a:xfrm>
              <a:off x="3740991" y="3226646"/>
              <a:ext cx="2916103" cy="0"/>
            </a:xfrm>
            <a:prstGeom prst="line">
              <a:avLst/>
            </a:prstGeom>
            <a:ln w="12700">
              <a:solidFill>
                <a:srgbClr val="31A6C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824FF67-3F9E-4B9F-80B6-ACCB6DB6FB09}"/>
                </a:ext>
              </a:extLst>
            </p:cNvPr>
            <p:cNvSpPr txBox="1"/>
            <p:nvPr/>
          </p:nvSpPr>
          <p:spPr>
            <a:xfrm>
              <a:off x="1641133" y="3380734"/>
              <a:ext cx="2095130" cy="425758"/>
            </a:xfrm>
            <a:prstGeom prst="rect">
              <a:avLst/>
            </a:prstGeom>
            <a:noFill/>
          </p:spPr>
          <p:txBody>
            <a:bodyPr wrap="square" rtlCol="0">
              <a:spAutoFit/>
            </a:bodyPr>
            <a:lstStyle/>
            <a:p>
              <a:pPr algn="r">
                <a:spcBef>
                  <a:spcPts val="200"/>
                </a:spcBef>
                <a:spcAft>
                  <a:spcPts val="200"/>
                </a:spcAft>
              </a:pPr>
              <a:r>
                <a:rPr lang="en-US"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Exchangeable tasting zone</a:t>
              </a:r>
              <a:endParaRPr lang="sr-Latn-ME"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endParaRPr lang="sr-Latn-ME"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9" name="Straight Connector 18">
              <a:extLst>
                <a:ext uri="{FF2B5EF4-FFF2-40B4-BE49-F238E27FC236}">
                  <a16:creationId xmlns:a16="http://schemas.microsoft.com/office/drawing/2014/main" id="{B4F0CED7-AD0D-4E5D-A73D-4CC8B273684C}"/>
                </a:ext>
              </a:extLst>
            </p:cNvPr>
            <p:cNvCxnSpPr>
              <a:cxnSpLocks/>
            </p:cNvCxnSpPr>
            <p:nvPr/>
          </p:nvCxnSpPr>
          <p:spPr>
            <a:xfrm>
              <a:off x="3736263" y="3498716"/>
              <a:ext cx="2916103" cy="0"/>
            </a:xfrm>
            <a:prstGeom prst="line">
              <a:avLst/>
            </a:prstGeom>
            <a:ln w="12700">
              <a:solidFill>
                <a:srgbClr val="31A6C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0C7F596-3F30-4B45-B16F-FA967A4FCE89}"/>
                </a:ext>
              </a:extLst>
            </p:cNvPr>
            <p:cNvSpPr txBox="1"/>
            <p:nvPr/>
          </p:nvSpPr>
          <p:spPr>
            <a:xfrm>
              <a:off x="1567000" y="5098946"/>
              <a:ext cx="2095130" cy="579646"/>
            </a:xfrm>
            <a:prstGeom prst="rect">
              <a:avLst/>
            </a:prstGeom>
            <a:noFill/>
          </p:spPr>
          <p:txBody>
            <a:bodyPr wrap="square" rtlCol="0">
              <a:spAutoFit/>
            </a:bodyPr>
            <a:lstStyle/>
            <a:p>
              <a:pPr algn="r">
                <a:spcBef>
                  <a:spcPts val="200"/>
                </a:spcBef>
                <a:spcAft>
                  <a:spcPts val="200"/>
                </a:spcAft>
              </a:pPr>
              <a:r>
                <a:rPr lang="en-US"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Additional storage locked drawers</a:t>
              </a:r>
              <a:endParaRPr lang="sr-Latn-ME"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endParaRPr lang="sr-Latn-ME"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21" name="Straight Connector 20">
              <a:extLst>
                <a:ext uri="{FF2B5EF4-FFF2-40B4-BE49-F238E27FC236}">
                  <a16:creationId xmlns:a16="http://schemas.microsoft.com/office/drawing/2014/main" id="{2D79B94D-2476-43AF-B63E-A60AABF0D999}"/>
                </a:ext>
              </a:extLst>
            </p:cNvPr>
            <p:cNvCxnSpPr>
              <a:cxnSpLocks/>
            </p:cNvCxnSpPr>
            <p:nvPr/>
          </p:nvCxnSpPr>
          <p:spPr>
            <a:xfrm>
              <a:off x="3645705" y="5305510"/>
              <a:ext cx="2916103" cy="0"/>
            </a:xfrm>
            <a:prstGeom prst="line">
              <a:avLst/>
            </a:prstGeom>
            <a:ln w="12700">
              <a:solidFill>
                <a:srgbClr val="31A6C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44A05E5-76A1-4F6E-A954-EB738672C5EF}"/>
                </a:ext>
              </a:extLst>
            </p:cNvPr>
            <p:cNvSpPr txBox="1"/>
            <p:nvPr/>
          </p:nvSpPr>
          <p:spPr>
            <a:xfrm>
              <a:off x="1641133" y="1301871"/>
              <a:ext cx="2095130" cy="425758"/>
            </a:xfrm>
            <a:prstGeom prst="rect">
              <a:avLst/>
            </a:prstGeom>
            <a:noFill/>
          </p:spPr>
          <p:txBody>
            <a:bodyPr wrap="square" rtlCol="0">
              <a:spAutoFit/>
            </a:bodyPr>
            <a:lstStyle/>
            <a:p>
              <a:pPr algn="r">
                <a:spcBef>
                  <a:spcPts val="200"/>
                </a:spcBef>
                <a:spcAft>
                  <a:spcPts val="200"/>
                </a:spcAft>
              </a:pPr>
              <a:r>
                <a:rPr lang="en-US"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Illuminated logo</a:t>
              </a:r>
              <a:endParaRPr lang="sr-Latn-ME"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endParaRPr lang="sr-Latn-ME"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23" name="Straight Connector 22">
              <a:extLst>
                <a:ext uri="{FF2B5EF4-FFF2-40B4-BE49-F238E27FC236}">
                  <a16:creationId xmlns:a16="http://schemas.microsoft.com/office/drawing/2014/main" id="{4EDEC19B-86CF-4CA0-9FFA-2653D04B9E07}"/>
                </a:ext>
              </a:extLst>
            </p:cNvPr>
            <p:cNvCxnSpPr>
              <a:cxnSpLocks/>
            </p:cNvCxnSpPr>
            <p:nvPr/>
          </p:nvCxnSpPr>
          <p:spPr>
            <a:xfrm>
              <a:off x="3736263" y="1419853"/>
              <a:ext cx="2916103" cy="0"/>
            </a:xfrm>
            <a:prstGeom prst="line">
              <a:avLst/>
            </a:prstGeom>
            <a:ln w="12700">
              <a:solidFill>
                <a:srgbClr val="31A6C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pic>
        <p:nvPicPr>
          <p:cNvPr id="24" name="Picture 34">
            <a:extLst>
              <a:ext uri="{FF2B5EF4-FFF2-40B4-BE49-F238E27FC236}">
                <a16:creationId xmlns:a16="http://schemas.microsoft.com/office/drawing/2014/main" id="{9C4ED9A0-F6AD-45F9-A8FB-8F01BB48E52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918666" y="241079"/>
            <a:ext cx="1060741" cy="451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5918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280D09-791E-46B1-93A9-CEE1A1BDCA92}"/>
              </a:ext>
            </a:extLst>
          </p:cNvPr>
          <p:cNvSpPr txBox="1">
            <a:spLocks noGrp="1"/>
          </p:cNvSpPr>
          <p:nvPr>
            <p:ph type="title"/>
          </p:nvPr>
        </p:nvSpPr>
        <p:spPr>
          <a:xfrm>
            <a:off x="838200" y="306035"/>
            <a:ext cx="9130961" cy="480131"/>
          </a:xfrm>
          <a:prstGeom prst="rect">
            <a:avLst/>
          </a:prstGeom>
          <a:noFill/>
        </p:spPr>
        <p:txBody>
          <a:bodyPr wrap="none" rtlCol="0">
            <a:spAutoFit/>
          </a:bodyPr>
          <a:lstStyle/>
          <a:p>
            <a:r>
              <a:rPr lang="en-US" dirty="0">
                <a:solidFill>
                  <a:srgbClr val="33AAB7"/>
                </a:solidFill>
              </a:rPr>
              <a:t>VYPE BACKWALL TASTING UNIT (horizontal screen)</a:t>
            </a:r>
            <a:endParaRPr lang="sr-Latn-ME" dirty="0">
              <a:solidFill>
                <a:srgbClr val="33AAB7"/>
              </a:solidFill>
            </a:endParaRPr>
          </a:p>
        </p:txBody>
      </p:sp>
      <p:grpSp>
        <p:nvGrpSpPr>
          <p:cNvPr id="2" name="Group 1">
            <a:extLst>
              <a:ext uri="{FF2B5EF4-FFF2-40B4-BE49-F238E27FC236}">
                <a16:creationId xmlns:a16="http://schemas.microsoft.com/office/drawing/2014/main" id="{6FF57E89-1F4C-4ECF-BA5F-E64A5E80F769}"/>
              </a:ext>
            </a:extLst>
          </p:cNvPr>
          <p:cNvGrpSpPr/>
          <p:nvPr/>
        </p:nvGrpSpPr>
        <p:grpSpPr>
          <a:xfrm>
            <a:off x="1695965" y="1199626"/>
            <a:ext cx="8588938" cy="5526388"/>
            <a:chOff x="1695965" y="786166"/>
            <a:chExt cx="9225560" cy="5939848"/>
          </a:xfrm>
        </p:grpSpPr>
        <p:pic>
          <p:nvPicPr>
            <p:cNvPr id="24" name="Picture 23">
              <a:extLst>
                <a:ext uri="{FF2B5EF4-FFF2-40B4-BE49-F238E27FC236}">
                  <a16:creationId xmlns:a16="http://schemas.microsoft.com/office/drawing/2014/main" id="{68C3C17F-021C-4F23-B8E2-D503F4FF8BE0}"/>
                </a:ext>
              </a:extLst>
            </p:cNvPr>
            <p:cNvPicPr>
              <a:picLocks noChangeAspect="1"/>
            </p:cNvPicPr>
            <p:nvPr/>
          </p:nvPicPr>
          <p:blipFill rotWithShape="1">
            <a:blip r:embed="rId2">
              <a:extLst>
                <a:ext uri="{28A0092B-C50C-407E-A947-70E740481C1C}">
                  <a14:useLocalDpi xmlns:a14="http://schemas.microsoft.com/office/drawing/2010/main" val="0"/>
                </a:ext>
              </a:extLst>
            </a:blip>
            <a:srcRect l="7209" t="8951" r="23016" b="7898"/>
            <a:stretch/>
          </p:blipFill>
          <p:spPr>
            <a:xfrm>
              <a:off x="6255521" y="786166"/>
              <a:ext cx="4666004" cy="5939848"/>
            </a:xfrm>
            <a:prstGeom prst="rect">
              <a:avLst/>
            </a:prstGeom>
          </p:spPr>
        </p:pic>
        <p:sp>
          <p:nvSpPr>
            <p:cNvPr id="25" name="TextBox 24">
              <a:extLst>
                <a:ext uri="{FF2B5EF4-FFF2-40B4-BE49-F238E27FC236}">
                  <a16:creationId xmlns:a16="http://schemas.microsoft.com/office/drawing/2014/main" id="{F84A0C3E-1C95-4CE6-86DD-1F12826EB7FE}"/>
                </a:ext>
              </a:extLst>
            </p:cNvPr>
            <p:cNvSpPr txBox="1"/>
            <p:nvPr/>
          </p:nvSpPr>
          <p:spPr>
            <a:xfrm>
              <a:off x="2035108" y="2414344"/>
              <a:ext cx="1840580" cy="425758"/>
            </a:xfrm>
            <a:prstGeom prst="rect">
              <a:avLst/>
            </a:prstGeom>
            <a:noFill/>
          </p:spPr>
          <p:txBody>
            <a:bodyPr wrap="square" rtlCol="0">
              <a:spAutoFit/>
            </a:bodyPr>
            <a:lstStyle/>
            <a:p>
              <a:pPr algn="r">
                <a:spcBef>
                  <a:spcPts val="200"/>
                </a:spcBef>
                <a:spcAft>
                  <a:spcPts val="200"/>
                </a:spcAft>
              </a:pPr>
              <a:r>
                <a:rPr lang="en-US"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Optional shelf highlighter</a:t>
              </a:r>
              <a:endParaRPr lang="sr-Latn-ME"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endParaRPr lang="sr-Latn-ME"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26" name="Straight Connector 25">
              <a:extLst>
                <a:ext uri="{FF2B5EF4-FFF2-40B4-BE49-F238E27FC236}">
                  <a16:creationId xmlns:a16="http://schemas.microsoft.com/office/drawing/2014/main" id="{966B5C52-14B8-435F-8A86-09E00D1BAF5B}"/>
                </a:ext>
              </a:extLst>
            </p:cNvPr>
            <p:cNvCxnSpPr>
              <a:cxnSpLocks/>
            </p:cNvCxnSpPr>
            <p:nvPr/>
          </p:nvCxnSpPr>
          <p:spPr>
            <a:xfrm>
              <a:off x="3866276" y="2546507"/>
              <a:ext cx="2700187" cy="0"/>
            </a:xfrm>
            <a:prstGeom prst="line">
              <a:avLst/>
            </a:prstGeom>
            <a:ln w="12700">
              <a:solidFill>
                <a:srgbClr val="31A6C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612974BF-CF5E-4F02-84E2-62C7480EB3B4}"/>
                </a:ext>
              </a:extLst>
            </p:cNvPr>
            <p:cNvSpPr txBox="1"/>
            <p:nvPr/>
          </p:nvSpPr>
          <p:spPr>
            <a:xfrm>
              <a:off x="2104881" y="1740112"/>
              <a:ext cx="1697629" cy="579646"/>
            </a:xfrm>
            <a:prstGeom prst="rect">
              <a:avLst/>
            </a:prstGeom>
            <a:noFill/>
          </p:spPr>
          <p:txBody>
            <a:bodyPr wrap="square" rtlCol="0">
              <a:spAutoFit/>
            </a:bodyPr>
            <a:lstStyle/>
            <a:p>
              <a:pPr algn="r">
                <a:spcBef>
                  <a:spcPts val="200"/>
                </a:spcBef>
                <a:spcAft>
                  <a:spcPts val="200"/>
                </a:spcAft>
              </a:pPr>
              <a:r>
                <a:rPr lang="en-US"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Illuminated shelves adjustable by height</a:t>
              </a:r>
              <a:endParaRPr lang="sr-Latn-ME"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endParaRPr lang="sr-Latn-ME"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28" name="Straight Connector 27">
              <a:extLst>
                <a:ext uri="{FF2B5EF4-FFF2-40B4-BE49-F238E27FC236}">
                  <a16:creationId xmlns:a16="http://schemas.microsoft.com/office/drawing/2014/main" id="{9E60BD43-BC56-45C1-B5BC-818740A63920}"/>
                </a:ext>
              </a:extLst>
            </p:cNvPr>
            <p:cNvCxnSpPr>
              <a:cxnSpLocks/>
            </p:cNvCxnSpPr>
            <p:nvPr/>
          </p:nvCxnSpPr>
          <p:spPr>
            <a:xfrm>
              <a:off x="3830128" y="1928174"/>
              <a:ext cx="2736335" cy="0"/>
            </a:xfrm>
            <a:prstGeom prst="line">
              <a:avLst/>
            </a:prstGeom>
            <a:ln w="12700">
              <a:solidFill>
                <a:srgbClr val="31A6C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E319F48-55EE-49DA-B100-6E0C9984C8DA}"/>
                </a:ext>
              </a:extLst>
            </p:cNvPr>
            <p:cNvSpPr txBox="1"/>
            <p:nvPr/>
          </p:nvSpPr>
          <p:spPr>
            <a:xfrm>
              <a:off x="2001836" y="3519900"/>
              <a:ext cx="1784052" cy="579646"/>
            </a:xfrm>
            <a:prstGeom prst="rect">
              <a:avLst/>
            </a:prstGeom>
            <a:noFill/>
          </p:spPr>
          <p:txBody>
            <a:bodyPr wrap="square" rtlCol="0">
              <a:spAutoFit/>
            </a:bodyPr>
            <a:lstStyle/>
            <a:p>
              <a:pPr algn="r">
                <a:spcBef>
                  <a:spcPts val="200"/>
                </a:spcBef>
                <a:spcAft>
                  <a:spcPts val="200"/>
                </a:spcAft>
              </a:pPr>
              <a:r>
                <a:rPr lang="en-US"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 drawers containing tasting units &amp; liquids</a:t>
              </a:r>
              <a:endParaRPr lang="sr-Latn-ME"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endParaRPr lang="sr-Latn-ME"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30" name="Straight Connector 29">
              <a:extLst>
                <a:ext uri="{FF2B5EF4-FFF2-40B4-BE49-F238E27FC236}">
                  <a16:creationId xmlns:a16="http://schemas.microsoft.com/office/drawing/2014/main" id="{35EBA16F-6E5C-48D6-802A-39B81AD5A7D6}"/>
                </a:ext>
              </a:extLst>
            </p:cNvPr>
            <p:cNvCxnSpPr>
              <a:cxnSpLocks/>
            </p:cNvCxnSpPr>
            <p:nvPr/>
          </p:nvCxnSpPr>
          <p:spPr>
            <a:xfrm>
              <a:off x="3865523" y="3728634"/>
              <a:ext cx="2758301" cy="0"/>
            </a:xfrm>
            <a:prstGeom prst="line">
              <a:avLst/>
            </a:prstGeom>
            <a:ln w="12700">
              <a:solidFill>
                <a:srgbClr val="31A6C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665ED9F-8BDB-41DA-AF18-9E3FF9E52EE5}"/>
                </a:ext>
              </a:extLst>
            </p:cNvPr>
            <p:cNvSpPr txBox="1"/>
            <p:nvPr/>
          </p:nvSpPr>
          <p:spPr>
            <a:xfrm>
              <a:off x="2324310" y="4687450"/>
              <a:ext cx="1651653" cy="579646"/>
            </a:xfrm>
            <a:prstGeom prst="rect">
              <a:avLst/>
            </a:prstGeom>
            <a:noFill/>
          </p:spPr>
          <p:txBody>
            <a:bodyPr wrap="square" rtlCol="0">
              <a:spAutoFit/>
            </a:bodyPr>
            <a:lstStyle/>
            <a:p>
              <a:pPr algn="r">
                <a:spcBef>
                  <a:spcPts val="200"/>
                </a:spcBef>
                <a:spcAft>
                  <a:spcPts val="200"/>
                </a:spcAft>
              </a:pPr>
              <a:r>
                <a:rPr lang="en-US"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Illuminated lower modules</a:t>
              </a:r>
              <a:endParaRPr lang="sr-Latn-ME"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endParaRPr lang="sr-Latn-ME"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32" name="Straight Connector 31">
              <a:extLst>
                <a:ext uri="{FF2B5EF4-FFF2-40B4-BE49-F238E27FC236}">
                  <a16:creationId xmlns:a16="http://schemas.microsoft.com/office/drawing/2014/main" id="{BF1695E4-CF8B-4248-8484-8698A7ADAD7C}"/>
                </a:ext>
              </a:extLst>
            </p:cNvPr>
            <p:cNvCxnSpPr>
              <a:cxnSpLocks/>
            </p:cNvCxnSpPr>
            <p:nvPr/>
          </p:nvCxnSpPr>
          <p:spPr>
            <a:xfrm>
              <a:off x="4037281" y="4863083"/>
              <a:ext cx="2586543" cy="0"/>
            </a:xfrm>
            <a:prstGeom prst="line">
              <a:avLst/>
            </a:prstGeom>
            <a:ln w="12700">
              <a:solidFill>
                <a:srgbClr val="31A6C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6FFC4A5-5C2D-495A-B1AD-278F69931344}"/>
                </a:ext>
              </a:extLst>
            </p:cNvPr>
            <p:cNvSpPr txBox="1"/>
            <p:nvPr/>
          </p:nvSpPr>
          <p:spPr>
            <a:xfrm>
              <a:off x="2139518" y="1045422"/>
              <a:ext cx="1628353" cy="579646"/>
            </a:xfrm>
            <a:prstGeom prst="rect">
              <a:avLst/>
            </a:prstGeom>
            <a:noFill/>
          </p:spPr>
          <p:txBody>
            <a:bodyPr wrap="square" rtlCol="0">
              <a:spAutoFit/>
            </a:bodyPr>
            <a:lstStyle/>
            <a:p>
              <a:pPr algn="r">
                <a:spcBef>
                  <a:spcPts val="200"/>
                </a:spcBef>
                <a:spcAft>
                  <a:spcPts val="200"/>
                </a:spcAft>
              </a:pPr>
              <a:r>
                <a:rPr lang="en-US"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Illuminated logo on central module</a:t>
              </a:r>
              <a:endParaRPr lang="sr-Latn-ME"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endParaRPr lang="sr-Latn-ME"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34" name="Straight Connector 33">
              <a:extLst>
                <a:ext uri="{FF2B5EF4-FFF2-40B4-BE49-F238E27FC236}">
                  <a16:creationId xmlns:a16="http://schemas.microsoft.com/office/drawing/2014/main" id="{FB9C9631-D1D7-4DC5-95EA-2E4E008E489A}"/>
                </a:ext>
              </a:extLst>
            </p:cNvPr>
            <p:cNvCxnSpPr>
              <a:cxnSpLocks/>
            </p:cNvCxnSpPr>
            <p:nvPr/>
          </p:nvCxnSpPr>
          <p:spPr>
            <a:xfrm>
              <a:off x="3767872" y="1163404"/>
              <a:ext cx="2916103" cy="0"/>
            </a:xfrm>
            <a:prstGeom prst="line">
              <a:avLst/>
            </a:prstGeom>
            <a:ln w="12700">
              <a:solidFill>
                <a:srgbClr val="31A6C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DEB3A1DD-7A4B-48B5-8424-DBA77E6C0D75}"/>
                </a:ext>
              </a:extLst>
            </p:cNvPr>
            <p:cNvSpPr txBox="1"/>
            <p:nvPr/>
          </p:nvSpPr>
          <p:spPr>
            <a:xfrm>
              <a:off x="1695965" y="2964737"/>
              <a:ext cx="2095130" cy="425758"/>
            </a:xfrm>
            <a:prstGeom prst="rect">
              <a:avLst/>
            </a:prstGeom>
            <a:noFill/>
          </p:spPr>
          <p:txBody>
            <a:bodyPr wrap="square" rtlCol="0">
              <a:spAutoFit/>
            </a:bodyPr>
            <a:lstStyle/>
            <a:p>
              <a:pPr algn="r">
                <a:spcBef>
                  <a:spcPts val="200"/>
                </a:spcBef>
                <a:spcAft>
                  <a:spcPts val="200"/>
                </a:spcAft>
              </a:pPr>
              <a:r>
                <a:rPr lang="en-US"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Lockable glass doors</a:t>
              </a:r>
              <a:endParaRPr lang="sr-Latn-ME"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endParaRPr lang="sr-Latn-ME"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36" name="Straight Connector 35">
              <a:extLst>
                <a:ext uri="{FF2B5EF4-FFF2-40B4-BE49-F238E27FC236}">
                  <a16:creationId xmlns:a16="http://schemas.microsoft.com/office/drawing/2014/main" id="{D709D81C-2601-42BC-A721-BC411C0D8678}"/>
                </a:ext>
              </a:extLst>
            </p:cNvPr>
            <p:cNvCxnSpPr>
              <a:cxnSpLocks/>
            </p:cNvCxnSpPr>
            <p:nvPr/>
          </p:nvCxnSpPr>
          <p:spPr>
            <a:xfrm>
              <a:off x="3865523" y="3117777"/>
              <a:ext cx="2719445" cy="0"/>
            </a:xfrm>
            <a:prstGeom prst="line">
              <a:avLst/>
            </a:prstGeom>
            <a:ln w="12700">
              <a:solidFill>
                <a:srgbClr val="31A6C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ED4D2266-1E43-4E81-94C1-40EFB0C78AD9}"/>
                </a:ext>
              </a:extLst>
            </p:cNvPr>
            <p:cNvSpPr txBox="1"/>
            <p:nvPr/>
          </p:nvSpPr>
          <p:spPr>
            <a:xfrm>
              <a:off x="2234842" y="4037553"/>
              <a:ext cx="1437703" cy="425758"/>
            </a:xfrm>
            <a:prstGeom prst="rect">
              <a:avLst/>
            </a:prstGeom>
            <a:noFill/>
          </p:spPr>
          <p:txBody>
            <a:bodyPr wrap="square" rtlCol="0">
              <a:spAutoFit/>
            </a:bodyPr>
            <a:lstStyle/>
            <a:p>
              <a:pPr algn="r">
                <a:spcBef>
                  <a:spcPts val="200"/>
                </a:spcBef>
                <a:spcAft>
                  <a:spcPts val="200"/>
                </a:spcAft>
              </a:pPr>
              <a:r>
                <a:rPr lang="en-US"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Leaflet holders</a:t>
              </a:r>
              <a:endParaRPr lang="sr-Latn-ME"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endParaRPr lang="sr-Latn-ME"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38" name="Straight Connector 37">
              <a:extLst>
                <a:ext uri="{FF2B5EF4-FFF2-40B4-BE49-F238E27FC236}">
                  <a16:creationId xmlns:a16="http://schemas.microsoft.com/office/drawing/2014/main" id="{428D7C24-3989-406D-A2E0-6C1804E8F54E}"/>
                </a:ext>
              </a:extLst>
            </p:cNvPr>
            <p:cNvCxnSpPr>
              <a:cxnSpLocks/>
            </p:cNvCxnSpPr>
            <p:nvPr/>
          </p:nvCxnSpPr>
          <p:spPr>
            <a:xfrm>
              <a:off x="3849618" y="4196462"/>
              <a:ext cx="2785996" cy="0"/>
            </a:xfrm>
            <a:prstGeom prst="line">
              <a:avLst/>
            </a:prstGeom>
            <a:ln w="12700">
              <a:solidFill>
                <a:srgbClr val="31A6C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723622E1-0E32-441F-98AD-6777D1FB4AE9}"/>
                </a:ext>
              </a:extLst>
            </p:cNvPr>
            <p:cNvSpPr txBox="1"/>
            <p:nvPr/>
          </p:nvSpPr>
          <p:spPr>
            <a:xfrm>
              <a:off x="2009038" y="2699539"/>
              <a:ext cx="1840580" cy="425758"/>
            </a:xfrm>
            <a:prstGeom prst="rect">
              <a:avLst/>
            </a:prstGeom>
            <a:noFill/>
          </p:spPr>
          <p:txBody>
            <a:bodyPr wrap="square" rtlCol="0">
              <a:spAutoFit/>
            </a:bodyPr>
            <a:lstStyle/>
            <a:p>
              <a:pPr algn="r">
                <a:spcBef>
                  <a:spcPts val="200"/>
                </a:spcBef>
                <a:spcAft>
                  <a:spcPts val="200"/>
                </a:spcAft>
              </a:pPr>
              <a:r>
                <a:rPr lang="en-US"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23” video screen</a:t>
              </a:r>
              <a:endParaRPr lang="sr-Latn-ME"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endParaRPr lang="sr-Latn-ME"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40" name="Straight Connector 39">
              <a:extLst>
                <a:ext uri="{FF2B5EF4-FFF2-40B4-BE49-F238E27FC236}">
                  <a16:creationId xmlns:a16="http://schemas.microsoft.com/office/drawing/2014/main" id="{3A4A6654-1248-4136-B587-6D24FF2B2232}"/>
                </a:ext>
              </a:extLst>
            </p:cNvPr>
            <p:cNvCxnSpPr>
              <a:cxnSpLocks/>
            </p:cNvCxnSpPr>
            <p:nvPr/>
          </p:nvCxnSpPr>
          <p:spPr>
            <a:xfrm>
              <a:off x="3865523" y="2840815"/>
              <a:ext cx="2700187" cy="0"/>
            </a:xfrm>
            <a:prstGeom prst="line">
              <a:avLst/>
            </a:prstGeom>
            <a:ln w="12700">
              <a:solidFill>
                <a:srgbClr val="31A6C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pic>
        <p:nvPicPr>
          <p:cNvPr id="20" name="Picture 34">
            <a:extLst>
              <a:ext uri="{FF2B5EF4-FFF2-40B4-BE49-F238E27FC236}">
                <a16:creationId xmlns:a16="http://schemas.microsoft.com/office/drawing/2014/main" id="{C56D1284-95C0-4470-96FB-837A99CB6669}"/>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918666" y="241079"/>
            <a:ext cx="1060741" cy="451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5368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C4714-6603-43C5-A088-359D763368C5}"/>
              </a:ext>
            </a:extLst>
          </p:cNvPr>
          <p:cNvSpPr>
            <a:spLocks noGrp="1"/>
          </p:cNvSpPr>
          <p:nvPr>
            <p:ph type="title"/>
          </p:nvPr>
        </p:nvSpPr>
        <p:spPr/>
        <p:txBody>
          <a:bodyPr/>
          <a:lstStyle/>
          <a:p>
            <a:r>
              <a:rPr lang="en-GB">
                <a:solidFill>
                  <a:srgbClr val="33AAB7"/>
                </a:solidFill>
              </a:rPr>
              <a:t>VR STORE</a:t>
            </a:r>
            <a:endParaRPr lang="en-GB" dirty="0">
              <a:solidFill>
                <a:srgbClr val="33AAB7"/>
              </a:solidFill>
            </a:endParaRPr>
          </a:p>
        </p:txBody>
      </p:sp>
      <p:pic>
        <p:nvPicPr>
          <p:cNvPr id="4" name="Picture 3">
            <a:extLst>
              <a:ext uri="{FF2B5EF4-FFF2-40B4-BE49-F238E27FC236}">
                <a16:creationId xmlns:a16="http://schemas.microsoft.com/office/drawing/2014/main" id="{E17E7A2A-7577-4EA9-8A46-920CC3E505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2"/>
          <a:stretch/>
        </p:blipFill>
        <p:spPr>
          <a:xfrm>
            <a:off x="544768" y="1065402"/>
            <a:ext cx="11647232" cy="5792598"/>
          </a:xfrm>
          <a:prstGeom prst="rect">
            <a:avLst/>
          </a:prstGeom>
        </p:spPr>
      </p:pic>
      <p:pic>
        <p:nvPicPr>
          <p:cNvPr id="5" name="Picture 34">
            <a:extLst>
              <a:ext uri="{FF2B5EF4-FFF2-40B4-BE49-F238E27FC236}">
                <a16:creationId xmlns:a16="http://schemas.microsoft.com/office/drawing/2014/main" id="{219A3316-EF2A-4FF7-9506-75BEF0E4623C}"/>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918666" y="241079"/>
            <a:ext cx="1060741" cy="451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9094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ECC50-730A-4125-9508-E5C8BA37BE79}"/>
              </a:ext>
            </a:extLst>
          </p:cNvPr>
          <p:cNvSpPr>
            <a:spLocks noGrp="1"/>
          </p:cNvSpPr>
          <p:nvPr>
            <p:ph type="title"/>
          </p:nvPr>
        </p:nvSpPr>
        <p:spPr>
          <a:xfrm>
            <a:off x="838198" y="490960"/>
            <a:ext cx="10515600" cy="362586"/>
          </a:xfrm>
        </p:spPr>
        <p:txBody>
          <a:bodyPr/>
          <a:lstStyle/>
          <a:p>
            <a:r>
              <a:rPr lang="en-GB" dirty="0">
                <a:solidFill>
                  <a:srgbClr val="33AAB7"/>
                </a:solidFill>
              </a:rPr>
              <a:t>PROJECTS – POSM SOLUTIONS</a:t>
            </a:r>
          </a:p>
        </p:txBody>
      </p:sp>
      <p:sp>
        <p:nvSpPr>
          <p:cNvPr id="4" name="Content Placeholder 2">
            <a:extLst>
              <a:ext uri="{FF2B5EF4-FFF2-40B4-BE49-F238E27FC236}">
                <a16:creationId xmlns:a16="http://schemas.microsoft.com/office/drawing/2014/main" id="{2CD50750-1114-4A78-9FA5-435C28332A1D}"/>
              </a:ext>
            </a:extLst>
          </p:cNvPr>
          <p:cNvSpPr txBox="1">
            <a:spLocks/>
          </p:cNvSpPr>
          <p:nvPr/>
        </p:nvSpPr>
        <p:spPr>
          <a:xfrm>
            <a:off x="1063432" y="1598560"/>
            <a:ext cx="5032566" cy="4348775"/>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Project</a:t>
            </a:r>
          </a:p>
          <a:p>
            <a:pPr marL="0" lvl="0" indent="0" algn="just">
              <a:lnSpc>
                <a:spcPct val="100000"/>
              </a:lnSpc>
              <a:spcBef>
                <a:spcPct val="0"/>
              </a:spcBef>
              <a:buNone/>
            </a:pPr>
            <a:r>
              <a:rPr lang="en-US" altLang="en-US"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Compass OT Dispenser</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Market</a:t>
            </a:r>
          </a:p>
          <a:p>
            <a:pPr marL="0" lvl="0" indent="0" algn="just">
              <a:lnSpc>
                <a:spcPct val="100000"/>
              </a:lnSpc>
              <a:spcBef>
                <a:spcPct val="0"/>
              </a:spcBef>
              <a:buNone/>
            </a:pPr>
            <a:r>
              <a:rPr lang="en-US" altLang="en-US"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Germany</a:t>
            </a:r>
          </a:p>
          <a:p>
            <a:pPr marL="0" lvl="0" indent="0" algn="just">
              <a:lnSpc>
                <a:spcPct val="100000"/>
              </a:lnSpc>
              <a:spcBef>
                <a:spcPct val="0"/>
              </a:spcBef>
              <a:buNone/>
            </a:pP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2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Valora</a:t>
            </a:r>
            <a:endParaRPr lang="en-US" altLang="en-US"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US" altLang="en-US"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2021</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indent="0" algn="just">
              <a:lnSpc>
                <a:spcPct val="100000"/>
              </a:lnSpc>
              <a:spcBef>
                <a:spcPct val="0"/>
              </a:spcBef>
              <a:buNone/>
            </a:pPr>
            <a:r>
              <a:rPr lang="en-GB" sz="1200" b="1"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Multifunctional</a:t>
            </a:r>
            <a:r>
              <a:rPr lang="en-GB" sz="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a:t>
            </a:r>
            <a:r>
              <a:rPr lang="en-GB" sz="1200" b="1"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 easy changeable </a:t>
            </a:r>
            <a:r>
              <a:rPr lang="en-GB" sz="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modular OTC dispenser with possibility to combine SKUs. </a:t>
            </a:r>
          </a:p>
          <a:p>
            <a:pPr marL="0" indent="0" algn="just">
              <a:lnSpc>
                <a:spcPct val="100000"/>
              </a:lnSpc>
              <a:spcBef>
                <a:spcPct val="0"/>
              </a:spcBef>
              <a:buNone/>
            </a:pPr>
            <a:r>
              <a:rPr lang="en-GB" sz="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The upper and lower parts can be separated quickly and easily at the point – of – sale.</a:t>
            </a:r>
            <a:endParaRPr lang="en-GB" sz="11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0000"/>
              </a:lnSpc>
              <a:spcBef>
                <a:spcPct val="0"/>
              </a:spcBef>
              <a:buNone/>
            </a:pPr>
            <a:endParaRPr lang="en-GB" sz="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GB" altLang="en-US" sz="13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lnSpc>
                <a:spcPct val="100000"/>
              </a:lnSpc>
              <a:spcBef>
                <a:spcPct val="0"/>
              </a:spcBef>
              <a:buNone/>
            </a:pPr>
            <a:r>
              <a:rPr lang="en-GB" sz="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Acrylic (transparent and white), Sheet metal, Magnetic Foil</a:t>
            </a: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endParaRPr lang="en-US" altLang="en-US" sz="14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18E1AAAC-A4F8-4616-81CB-1536E9865A9A}"/>
              </a:ext>
            </a:extLst>
          </p:cNvPr>
          <p:cNvSpPr txBox="1"/>
          <p:nvPr/>
        </p:nvSpPr>
        <p:spPr>
          <a:xfrm>
            <a:off x="6859398" y="6192120"/>
            <a:ext cx="4370665" cy="349839"/>
          </a:xfrm>
          <a:prstGeom prst="rect">
            <a:avLst/>
          </a:prstGeom>
          <a:noFill/>
        </p:spPr>
        <p:txBody>
          <a:bodyPr wrap="square">
            <a:spAutoFit/>
          </a:bodyPr>
          <a:lstStyle/>
          <a:p>
            <a:pPr marL="457200" algn="just">
              <a:lnSpc>
                <a:spcPct val="107000"/>
              </a:lnSpc>
              <a:spcAft>
                <a:spcPts val="800"/>
              </a:spcAft>
            </a:pPr>
            <a:r>
              <a:rPr lang="en-GB" sz="800" i="1"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 5 weeks lead time on average (from briefing to final product delivery) depending on the project complexity.</a:t>
            </a:r>
            <a:endParaRPr lang="en-GB" sz="800" i="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descr="A picture containing text, indoor&#10;&#10;Description automatically generated">
            <a:extLst>
              <a:ext uri="{FF2B5EF4-FFF2-40B4-BE49-F238E27FC236}">
                <a16:creationId xmlns:a16="http://schemas.microsoft.com/office/drawing/2014/main" id="{D83C6DDB-E8AB-4BEF-82F9-6CF61B4A968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27817" y="1755932"/>
            <a:ext cx="4002246" cy="3899808"/>
          </a:xfrm>
          <a:prstGeom prst="rect">
            <a:avLst/>
          </a:prstGeom>
          <a:noFill/>
          <a:ln>
            <a:noFill/>
          </a:ln>
        </p:spPr>
      </p:pic>
      <p:pic>
        <p:nvPicPr>
          <p:cNvPr id="6" name="Picture 34">
            <a:extLst>
              <a:ext uri="{FF2B5EF4-FFF2-40B4-BE49-F238E27FC236}">
                <a16:creationId xmlns:a16="http://schemas.microsoft.com/office/drawing/2014/main" id="{75037132-1865-40BE-B15D-ACD136D074B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918666" y="316041"/>
            <a:ext cx="1060741" cy="451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5544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ECC50-730A-4125-9508-E5C8BA37BE79}"/>
              </a:ext>
            </a:extLst>
          </p:cNvPr>
          <p:cNvSpPr>
            <a:spLocks noGrp="1"/>
          </p:cNvSpPr>
          <p:nvPr>
            <p:ph type="title"/>
          </p:nvPr>
        </p:nvSpPr>
        <p:spPr>
          <a:xfrm>
            <a:off x="838198" y="490960"/>
            <a:ext cx="10515600" cy="362586"/>
          </a:xfrm>
        </p:spPr>
        <p:txBody>
          <a:bodyPr/>
          <a:lstStyle/>
          <a:p>
            <a:r>
              <a:rPr lang="en-GB" dirty="0">
                <a:solidFill>
                  <a:srgbClr val="33AAB7"/>
                </a:solidFill>
              </a:rPr>
              <a:t>PROJECTS – POSM SOLUTIONS</a:t>
            </a:r>
          </a:p>
        </p:txBody>
      </p:sp>
      <p:sp>
        <p:nvSpPr>
          <p:cNvPr id="4" name="Content Placeholder 2">
            <a:extLst>
              <a:ext uri="{FF2B5EF4-FFF2-40B4-BE49-F238E27FC236}">
                <a16:creationId xmlns:a16="http://schemas.microsoft.com/office/drawing/2014/main" id="{2CD50750-1114-4A78-9FA5-435C28332A1D}"/>
              </a:ext>
            </a:extLst>
          </p:cNvPr>
          <p:cNvSpPr txBox="1">
            <a:spLocks/>
          </p:cNvSpPr>
          <p:nvPr/>
        </p:nvSpPr>
        <p:spPr>
          <a:xfrm>
            <a:off x="961937" y="1797880"/>
            <a:ext cx="5032566" cy="3877435"/>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Project</a:t>
            </a:r>
          </a:p>
          <a:p>
            <a:pPr marL="0" lvl="0" indent="0" algn="just">
              <a:lnSpc>
                <a:spcPct val="100000"/>
              </a:lnSpc>
              <a:spcBef>
                <a:spcPct val="0"/>
              </a:spcBef>
              <a:buNone/>
            </a:pPr>
            <a:r>
              <a:rPr lang="en-US" altLang="en-US"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Glo Balcony</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Market</a:t>
            </a:r>
          </a:p>
          <a:p>
            <a:pPr marL="0" lvl="0" indent="0" algn="just">
              <a:lnSpc>
                <a:spcPct val="100000"/>
              </a:lnSpc>
              <a:spcBef>
                <a:spcPct val="0"/>
              </a:spcBef>
              <a:buNone/>
            </a:pPr>
            <a:r>
              <a:rPr lang="en-US" altLang="en-US"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Germany</a:t>
            </a:r>
          </a:p>
          <a:p>
            <a:pPr marL="0" lvl="0" indent="0" algn="just">
              <a:lnSpc>
                <a:spcPct val="100000"/>
              </a:lnSpc>
              <a:spcBef>
                <a:spcPct val="0"/>
              </a:spcBef>
              <a:buNone/>
            </a:pP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Local tender</a:t>
            </a:r>
          </a:p>
          <a:p>
            <a:pPr marL="0" lvl="0" indent="0" algn="just">
              <a:lnSpc>
                <a:spcPct val="100000"/>
              </a:lnSpc>
              <a:spcBef>
                <a:spcPct val="0"/>
              </a:spcBef>
              <a:buNone/>
            </a:pP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US" altLang="en-US"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2020</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indent="0" algn="just">
              <a:lnSpc>
                <a:spcPct val="100000"/>
              </a:lnSpc>
              <a:spcBef>
                <a:spcPct val="0"/>
              </a:spcBef>
              <a:buNone/>
            </a:pPr>
            <a:r>
              <a:rPr lang="en-GB" sz="1200" b="1"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Modular and multifunctional display</a:t>
            </a:r>
            <a:r>
              <a:rPr lang="en-GB" sz="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 with possibility to combine SKUs. </a:t>
            </a:r>
          </a:p>
          <a:p>
            <a:pPr marL="0" indent="0" algn="just">
              <a:lnSpc>
                <a:spcPct val="100000"/>
              </a:lnSpc>
              <a:spcBef>
                <a:spcPct val="0"/>
              </a:spcBef>
              <a:buNone/>
            </a:pPr>
            <a:r>
              <a:rPr lang="en-GB" sz="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Small topper, </a:t>
            </a:r>
            <a:r>
              <a:rPr lang="en-GB" sz="1200" b="1"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very adaptable </a:t>
            </a:r>
            <a:r>
              <a:rPr lang="en-GB" sz="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even for very small point – of – sales</a:t>
            </a:r>
            <a:r>
              <a:rPr lang="en-GB" sz="1200" dirty="0">
                <a:effectLst/>
                <a:latin typeface="Open Sans" panose="020B0606030504020204" pitchFamily="34" charset="0"/>
                <a:ea typeface="Calibri" panose="020F0502020204030204" pitchFamily="34" charset="0"/>
                <a:cs typeface="Times New Roman" panose="02020603050405020304" pitchFamily="18" charset="0"/>
              </a:rPr>
              <a:t>.</a:t>
            </a:r>
            <a:endParaRPr lang="en-GB" sz="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GB" altLang="en-US" sz="13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lnSpc>
                <a:spcPct val="100000"/>
              </a:lnSpc>
              <a:spcBef>
                <a:spcPct val="0"/>
              </a:spcBef>
              <a:buNone/>
            </a:pPr>
            <a:r>
              <a:rPr lang="en-GB" sz="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Acrylic (black matt and transparent), Magnets, Push Feed System</a:t>
            </a: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endParaRPr lang="en-US" altLang="en-US" sz="14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18E1AAAC-A4F8-4616-81CB-1536E9865A9A}"/>
              </a:ext>
            </a:extLst>
          </p:cNvPr>
          <p:cNvSpPr txBox="1"/>
          <p:nvPr/>
        </p:nvSpPr>
        <p:spPr>
          <a:xfrm>
            <a:off x="6859398" y="6192120"/>
            <a:ext cx="4370665" cy="349839"/>
          </a:xfrm>
          <a:prstGeom prst="rect">
            <a:avLst/>
          </a:prstGeom>
          <a:noFill/>
        </p:spPr>
        <p:txBody>
          <a:bodyPr wrap="square">
            <a:spAutoFit/>
          </a:bodyPr>
          <a:lstStyle/>
          <a:p>
            <a:pPr marL="457200" algn="just">
              <a:lnSpc>
                <a:spcPct val="107000"/>
              </a:lnSpc>
              <a:spcAft>
                <a:spcPts val="800"/>
              </a:spcAft>
            </a:pPr>
            <a:r>
              <a:rPr lang="en-GB" sz="800" i="1"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 5 weeks lead time on average (from briefing to final product delivery) depending on the project complexity.</a:t>
            </a:r>
            <a:endParaRPr lang="en-GB" sz="800" i="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descr="A picture containing text&#10;&#10;Description automatically generated">
            <a:extLst>
              <a:ext uri="{FF2B5EF4-FFF2-40B4-BE49-F238E27FC236}">
                <a16:creationId xmlns:a16="http://schemas.microsoft.com/office/drawing/2014/main" id="{DDE92687-E30B-439C-82A7-D120AE570D59}"/>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7071222" y="1856911"/>
            <a:ext cx="4158841" cy="3818404"/>
          </a:xfrm>
          <a:prstGeom prst="rect">
            <a:avLst/>
          </a:prstGeom>
          <a:noFill/>
          <a:ln>
            <a:noFill/>
          </a:ln>
        </p:spPr>
      </p:pic>
      <p:pic>
        <p:nvPicPr>
          <p:cNvPr id="6" name="Picture 34">
            <a:extLst>
              <a:ext uri="{FF2B5EF4-FFF2-40B4-BE49-F238E27FC236}">
                <a16:creationId xmlns:a16="http://schemas.microsoft.com/office/drawing/2014/main" id="{3F407E2E-1FA4-441A-9721-5626E397E5CB}"/>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927055" y="316041"/>
            <a:ext cx="1060741" cy="451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3365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ECC50-730A-4125-9508-E5C8BA37BE79}"/>
              </a:ext>
            </a:extLst>
          </p:cNvPr>
          <p:cNvSpPr>
            <a:spLocks noGrp="1"/>
          </p:cNvSpPr>
          <p:nvPr>
            <p:ph type="title"/>
          </p:nvPr>
        </p:nvSpPr>
        <p:spPr>
          <a:xfrm>
            <a:off x="838198" y="490960"/>
            <a:ext cx="10515600" cy="362586"/>
          </a:xfrm>
        </p:spPr>
        <p:txBody>
          <a:bodyPr/>
          <a:lstStyle/>
          <a:p>
            <a:r>
              <a:rPr lang="en-GB" dirty="0">
                <a:solidFill>
                  <a:srgbClr val="33AAB7"/>
                </a:solidFill>
              </a:rPr>
              <a:t>PROJECTS – POSM SOLUTIONS</a:t>
            </a:r>
          </a:p>
        </p:txBody>
      </p:sp>
      <p:sp>
        <p:nvSpPr>
          <p:cNvPr id="4" name="Content Placeholder 2">
            <a:extLst>
              <a:ext uri="{FF2B5EF4-FFF2-40B4-BE49-F238E27FC236}">
                <a16:creationId xmlns:a16="http://schemas.microsoft.com/office/drawing/2014/main" id="{2CD50750-1114-4A78-9FA5-435C28332A1D}"/>
              </a:ext>
            </a:extLst>
          </p:cNvPr>
          <p:cNvSpPr txBox="1">
            <a:spLocks/>
          </p:cNvSpPr>
          <p:nvPr/>
        </p:nvSpPr>
        <p:spPr>
          <a:xfrm>
            <a:off x="838198" y="1389807"/>
            <a:ext cx="5032566" cy="4549599"/>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Project</a:t>
            </a:r>
          </a:p>
          <a:p>
            <a:pPr marL="0" lvl="0" indent="0" algn="just">
              <a:lnSpc>
                <a:spcPct val="100000"/>
              </a:lnSpc>
              <a:spcBef>
                <a:spcPct val="0"/>
              </a:spcBef>
              <a:buNone/>
            </a:pPr>
            <a:r>
              <a:rPr lang="en-US" altLang="en-US"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Vype Vitrine (sample)</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Market</a:t>
            </a:r>
          </a:p>
          <a:p>
            <a:pPr marL="0" lvl="0" indent="0" algn="just">
              <a:lnSpc>
                <a:spcPct val="100000"/>
              </a:lnSpc>
              <a:spcBef>
                <a:spcPct val="0"/>
              </a:spcBef>
              <a:buNone/>
            </a:pPr>
            <a:r>
              <a:rPr lang="en-US" altLang="en-US"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France</a:t>
            </a:r>
          </a:p>
          <a:p>
            <a:pPr marL="0" lvl="0" indent="0" algn="just">
              <a:lnSpc>
                <a:spcPct val="100000"/>
              </a:lnSpc>
              <a:spcBef>
                <a:spcPct val="0"/>
              </a:spcBef>
              <a:buNone/>
            </a:pP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t>
            </a:r>
          </a:p>
          <a:p>
            <a:pPr marL="0" lvl="0" indent="0" algn="just">
              <a:lnSpc>
                <a:spcPct val="100000"/>
              </a:lnSpc>
              <a:spcBef>
                <a:spcPct val="0"/>
              </a:spcBef>
              <a:buNone/>
            </a:pP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US" altLang="en-US"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2019</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indent="0" algn="just">
              <a:lnSpc>
                <a:spcPct val="100000"/>
              </a:lnSpc>
              <a:spcBef>
                <a:spcPct val="0"/>
              </a:spcBef>
              <a:buNone/>
            </a:pPr>
            <a:r>
              <a:rPr lang="en-GB" sz="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Vitrine is </a:t>
            </a:r>
            <a:r>
              <a:rPr lang="en-GB" sz="1200" b="1"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illuminated.</a:t>
            </a:r>
            <a:r>
              <a:rPr lang="en-GB" sz="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 Construction is made of the whited painted MDF, with lockable drawers for product presentation and lockable storage for </a:t>
            </a:r>
            <a:r>
              <a:rPr lang="en-GB" sz="1200" dirty="0" err="1">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Epens</a:t>
            </a:r>
            <a:r>
              <a:rPr lang="en-GB" sz="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 and capsules. </a:t>
            </a:r>
          </a:p>
          <a:p>
            <a:pPr marL="0" indent="0" algn="just">
              <a:lnSpc>
                <a:spcPct val="100000"/>
              </a:lnSpc>
              <a:spcBef>
                <a:spcPct val="0"/>
              </a:spcBef>
              <a:buNone/>
            </a:pPr>
            <a:r>
              <a:rPr lang="en-GB" sz="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There are: </a:t>
            </a:r>
          </a:p>
          <a:p>
            <a:pPr marL="0" indent="0" algn="just">
              <a:lnSpc>
                <a:spcPct val="100000"/>
              </a:lnSpc>
              <a:spcBef>
                <a:spcPct val="0"/>
              </a:spcBef>
              <a:buNone/>
            </a:pPr>
            <a:r>
              <a:rPr lang="en-GB" sz="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1) 4 facings for capsules – each facing has a depth for 18 – 20 packs; 2) 3 facings for </a:t>
            </a:r>
            <a:r>
              <a:rPr lang="en-GB" sz="1200" dirty="0" err="1">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Epens</a:t>
            </a:r>
            <a:r>
              <a:rPr lang="en-GB" sz="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 devices – each facing has a depth for 5 – 6 packs.</a:t>
            </a:r>
            <a:endParaRPr lang="en-GB" sz="12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00000"/>
              </a:lnSpc>
              <a:spcBef>
                <a:spcPct val="0"/>
              </a:spcBef>
              <a:buNone/>
            </a:pPr>
            <a:endParaRPr lang="en-GB" altLang="en-US" sz="13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nSpc>
                <a:spcPct val="100000"/>
              </a:lnSpc>
              <a:spcBef>
                <a:spcPct val="0"/>
              </a:spcBef>
              <a:buNone/>
            </a:pPr>
            <a:r>
              <a:rPr lang="en-GB" sz="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Wood, Glass, Acrylic</a:t>
            </a:r>
            <a:endParaRPr lang="en-GB" sz="12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0000"/>
              </a:lnSpc>
              <a:spcBef>
                <a:spcPct val="0"/>
              </a:spcBef>
              <a:buNone/>
            </a:pPr>
            <a:endParaRPr lang="en-US" altLang="en-US" sz="14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18E1AAAC-A4F8-4616-81CB-1536E9865A9A}"/>
              </a:ext>
            </a:extLst>
          </p:cNvPr>
          <p:cNvSpPr txBox="1"/>
          <p:nvPr/>
        </p:nvSpPr>
        <p:spPr>
          <a:xfrm>
            <a:off x="6859398" y="6192120"/>
            <a:ext cx="4370665" cy="349839"/>
          </a:xfrm>
          <a:prstGeom prst="rect">
            <a:avLst/>
          </a:prstGeom>
          <a:noFill/>
        </p:spPr>
        <p:txBody>
          <a:bodyPr wrap="square">
            <a:spAutoFit/>
          </a:bodyPr>
          <a:lstStyle/>
          <a:p>
            <a:pPr marL="457200" algn="just">
              <a:lnSpc>
                <a:spcPct val="107000"/>
              </a:lnSpc>
              <a:spcAft>
                <a:spcPts val="800"/>
              </a:spcAft>
            </a:pPr>
            <a:r>
              <a:rPr lang="en-GB" sz="8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 </a:t>
            </a:r>
            <a:r>
              <a:rPr lang="en-GB" sz="800" i="1"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5 weeks lead time on average (from briefing to final product delivery) depending on the project complexity.</a:t>
            </a:r>
            <a:endParaRPr lang="en-GB" sz="800" i="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C14359F9-F21C-4DBB-A142-141A9B2A37BF}"/>
              </a:ext>
            </a:extLst>
          </p:cNvPr>
          <p:cNvPicPr/>
          <p:nvPr/>
        </p:nvPicPr>
        <p:blipFill rotWithShape="1">
          <a:blip r:embed="rId2">
            <a:extLst>
              <a:ext uri="{28A0092B-C50C-407E-A947-70E740481C1C}">
                <a14:useLocalDpi xmlns:a14="http://schemas.microsoft.com/office/drawing/2010/main" val="0"/>
              </a:ext>
            </a:extLst>
          </a:blip>
          <a:srcRect l="13457" r="13071"/>
          <a:stretch/>
        </p:blipFill>
        <p:spPr bwMode="auto">
          <a:xfrm>
            <a:off x="7342466" y="1174460"/>
            <a:ext cx="3887597" cy="4764946"/>
          </a:xfrm>
          <a:prstGeom prst="rect">
            <a:avLst/>
          </a:prstGeom>
          <a:noFill/>
        </p:spPr>
      </p:pic>
      <p:pic>
        <p:nvPicPr>
          <p:cNvPr id="6" name="Picture 34">
            <a:extLst>
              <a:ext uri="{FF2B5EF4-FFF2-40B4-BE49-F238E27FC236}">
                <a16:creationId xmlns:a16="http://schemas.microsoft.com/office/drawing/2014/main" id="{5E450F92-2F27-4531-8E33-4EF0303FDDC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943833" y="265000"/>
            <a:ext cx="1060741" cy="451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023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D0ACCE9-5C5B-4810-A915-1A8059517235}"/>
              </a:ext>
            </a:extLst>
          </p:cNvPr>
          <p:cNvGrpSpPr/>
          <p:nvPr/>
        </p:nvGrpSpPr>
        <p:grpSpPr>
          <a:xfrm>
            <a:off x="1688311" y="1208015"/>
            <a:ext cx="8815378" cy="5549224"/>
            <a:chOff x="1259799" y="435622"/>
            <a:chExt cx="9977467" cy="6439064"/>
          </a:xfrm>
        </p:grpSpPr>
        <p:pic>
          <p:nvPicPr>
            <p:cNvPr id="4" name="Picture 3">
              <a:extLst>
                <a:ext uri="{FF2B5EF4-FFF2-40B4-BE49-F238E27FC236}">
                  <a16:creationId xmlns:a16="http://schemas.microsoft.com/office/drawing/2014/main" id="{9D6782B8-F197-4775-8060-CC2CB5884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0656" y="435622"/>
              <a:ext cx="5946610" cy="6439064"/>
            </a:xfrm>
            <a:prstGeom prst="rect">
              <a:avLst/>
            </a:prstGeom>
          </p:spPr>
        </p:pic>
        <p:sp>
          <p:nvSpPr>
            <p:cNvPr id="5" name="TextBox 4">
              <a:extLst>
                <a:ext uri="{FF2B5EF4-FFF2-40B4-BE49-F238E27FC236}">
                  <a16:creationId xmlns:a16="http://schemas.microsoft.com/office/drawing/2014/main" id="{61557E41-7F18-4D64-8321-550D1C1A7856}"/>
                </a:ext>
              </a:extLst>
            </p:cNvPr>
            <p:cNvSpPr txBox="1"/>
            <p:nvPr/>
          </p:nvSpPr>
          <p:spPr>
            <a:xfrm>
              <a:off x="1259799" y="1173594"/>
              <a:ext cx="2736335" cy="425758"/>
            </a:xfrm>
            <a:prstGeom prst="rect">
              <a:avLst/>
            </a:prstGeom>
            <a:noFill/>
          </p:spPr>
          <p:txBody>
            <a:bodyPr wrap="square" rtlCol="0">
              <a:spAutoFit/>
            </a:bodyPr>
            <a:lstStyle/>
            <a:p>
              <a:pPr algn="r">
                <a:spcBef>
                  <a:spcPts val="200"/>
                </a:spcBef>
                <a:spcAft>
                  <a:spcPts val="200"/>
                </a:spcAft>
              </a:pPr>
              <a:r>
                <a:rPr lang="en-US"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Tempered glass top</a:t>
              </a:r>
              <a:endParaRPr lang="sr-Latn-ME"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endParaRPr lang="sr-Latn-ME"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504E5178-4F42-4196-93DA-3785B1FAA911}"/>
                </a:ext>
              </a:extLst>
            </p:cNvPr>
            <p:cNvCxnSpPr>
              <a:cxnSpLocks/>
            </p:cNvCxnSpPr>
            <p:nvPr/>
          </p:nvCxnSpPr>
          <p:spPr>
            <a:xfrm>
              <a:off x="4023752" y="1319652"/>
              <a:ext cx="2736335" cy="0"/>
            </a:xfrm>
            <a:prstGeom prst="line">
              <a:avLst/>
            </a:prstGeom>
            <a:ln w="12700">
              <a:solidFill>
                <a:srgbClr val="31A6C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0DF6889-48F7-440C-88A8-9B111A30E535}"/>
                </a:ext>
              </a:extLst>
            </p:cNvPr>
            <p:cNvSpPr txBox="1"/>
            <p:nvPr/>
          </p:nvSpPr>
          <p:spPr>
            <a:xfrm>
              <a:off x="1362603" y="1974601"/>
              <a:ext cx="2736335" cy="425758"/>
            </a:xfrm>
            <a:prstGeom prst="rect">
              <a:avLst/>
            </a:prstGeom>
            <a:noFill/>
          </p:spPr>
          <p:txBody>
            <a:bodyPr wrap="square" rtlCol="0">
              <a:spAutoFit/>
            </a:bodyPr>
            <a:lstStyle/>
            <a:p>
              <a:pPr algn="r">
                <a:spcBef>
                  <a:spcPts val="200"/>
                </a:spcBef>
                <a:spcAft>
                  <a:spcPts val="200"/>
                </a:spcAft>
              </a:pPr>
              <a:r>
                <a:rPr lang="en-US"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Extendible drawer with guide rails</a:t>
              </a:r>
              <a:endParaRPr lang="sr-Latn-ME"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endParaRPr lang="sr-Latn-ME"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0DA129CD-1872-425D-8A7A-9C657FB4773A}"/>
                </a:ext>
              </a:extLst>
            </p:cNvPr>
            <p:cNvCxnSpPr>
              <a:cxnSpLocks/>
            </p:cNvCxnSpPr>
            <p:nvPr/>
          </p:nvCxnSpPr>
          <p:spPr>
            <a:xfrm>
              <a:off x="4126556" y="2120659"/>
              <a:ext cx="2736335" cy="0"/>
            </a:xfrm>
            <a:prstGeom prst="line">
              <a:avLst/>
            </a:prstGeom>
            <a:ln w="12700">
              <a:solidFill>
                <a:srgbClr val="31A6C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7CDEC0D-73BF-4E39-B281-E3F040E29C67}"/>
                </a:ext>
              </a:extLst>
            </p:cNvPr>
            <p:cNvSpPr txBox="1"/>
            <p:nvPr/>
          </p:nvSpPr>
          <p:spPr>
            <a:xfrm>
              <a:off x="1345285" y="3100938"/>
              <a:ext cx="2736335" cy="425758"/>
            </a:xfrm>
            <a:prstGeom prst="rect">
              <a:avLst/>
            </a:prstGeom>
            <a:noFill/>
          </p:spPr>
          <p:txBody>
            <a:bodyPr wrap="square" rtlCol="0">
              <a:spAutoFit/>
            </a:bodyPr>
            <a:lstStyle/>
            <a:p>
              <a:pPr algn="r">
                <a:spcBef>
                  <a:spcPts val="200"/>
                </a:spcBef>
                <a:spcAft>
                  <a:spcPts val="200"/>
                </a:spcAft>
              </a:pPr>
              <a:r>
                <a:rPr lang="en-US"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Tempered glass doors (lockable)</a:t>
              </a:r>
              <a:endParaRPr lang="sr-Latn-ME"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endParaRPr lang="sr-Latn-ME"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0" name="Straight Connector 9">
              <a:extLst>
                <a:ext uri="{FF2B5EF4-FFF2-40B4-BE49-F238E27FC236}">
                  <a16:creationId xmlns:a16="http://schemas.microsoft.com/office/drawing/2014/main" id="{6347BFE6-1C02-4352-A981-169D8F08C20F}"/>
                </a:ext>
              </a:extLst>
            </p:cNvPr>
            <p:cNvCxnSpPr>
              <a:cxnSpLocks/>
            </p:cNvCxnSpPr>
            <p:nvPr/>
          </p:nvCxnSpPr>
          <p:spPr>
            <a:xfrm>
              <a:off x="4109238" y="3246996"/>
              <a:ext cx="2736335" cy="0"/>
            </a:xfrm>
            <a:prstGeom prst="line">
              <a:avLst/>
            </a:prstGeom>
            <a:ln w="12700">
              <a:solidFill>
                <a:srgbClr val="31A6C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290AA19-CA2F-4FA5-8FA7-0D6AE1B6F7AD}"/>
                </a:ext>
              </a:extLst>
            </p:cNvPr>
            <p:cNvSpPr txBox="1"/>
            <p:nvPr/>
          </p:nvSpPr>
          <p:spPr>
            <a:xfrm>
              <a:off x="1310781" y="3818423"/>
              <a:ext cx="2736335" cy="425758"/>
            </a:xfrm>
            <a:prstGeom prst="rect">
              <a:avLst/>
            </a:prstGeom>
            <a:noFill/>
          </p:spPr>
          <p:txBody>
            <a:bodyPr wrap="square" rtlCol="0">
              <a:spAutoFit/>
            </a:bodyPr>
            <a:lstStyle/>
            <a:p>
              <a:pPr algn="r">
                <a:spcBef>
                  <a:spcPts val="200"/>
                </a:spcBef>
                <a:spcAft>
                  <a:spcPts val="200"/>
                </a:spcAft>
              </a:pPr>
              <a:r>
                <a:rPr lang="en-US"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Illuminated logo </a:t>
              </a:r>
              <a:endParaRPr lang="sr-Latn-ME"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endParaRPr lang="sr-Latn-ME"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2" name="Straight Connector 11">
              <a:extLst>
                <a:ext uri="{FF2B5EF4-FFF2-40B4-BE49-F238E27FC236}">
                  <a16:creationId xmlns:a16="http://schemas.microsoft.com/office/drawing/2014/main" id="{BF7EFD34-118E-421C-A037-456D88DD3CFA}"/>
                </a:ext>
              </a:extLst>
            </p:cNvPr>
            <p:cNvCxnSpPr>
              <a:cxnSpLocks/>
            </p:cNvCxnSpPr>
            <p:nvPr/>
          </p:nvCxnSpPr>
          <p:spPr>
            <a:xfrm>
              <a:off x="4074734" y="3964481"/>
              <a:ext cx="2736335" cy="0"/>
            </a:xfrm>
            <a:prstGeom prst="line">
              <a:avLst/>
            </a:prstGeom>
            <a:ln w="12700">
              <a:solidFill>
                <a:srgbClr val="31A6C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B22CAD8-14A8-42A2-AF5B-452118D0584C}"/>
                </a:ext>
              </a:extLst>
            </p:cNvPr>
            <p:cNvSpPr txBox="1"/>
            <p:nvPr/>
          </p:nvSpPr>
          <p:spPr>
            <a:xfrm>
              <a:off x="1299203" y="1549287"/>
              <a:ext cx="2736335" cy="425758"/>
            </a:xfrm>
            <a:prstGeom prst="rect">
              <a:avLst/>
            </a:prstGeom>
            <a:noFill/>
          </p:spPr>
          <p:txBody>
            <a:bodyPr wrap="square" rtlCol="0">
              <a:spAutoFit/>
            </a:bodyPr>
            <a:lstStyle/>
            <a:p>
              <a:pPr algn="r">
                <a:spcBef>
                  <a:spcPts val="200"/>
                </a:spcBef>
                <a:spcAft>
                  <a:spcPts val="200"/>
                </a:spcAft>
              </a:pPr>
              <a:r>
                <a:rPr lang="en-US"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Tasting area, illuminated</a:t>
              </a:r>
              <a:endParaRPr lang="sr-Latn-ME"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endParaRPr lang="sr-Latn-ME"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4" name="Straight Connector 13">
              <a:extLst>
                <a:ext uri="{FF2B5EF4-FFF2-40B4-BE49-F238E27FC236}">
                  <a16:creationId xmlns:a16="http://schemas.microsoft.com/office/drawing/2014/main" id="{BB06653F-879C-40C8-9D2F-E4C5253A43B4}"/>
                </a:ext>
              </a:extLst>
            </p:cNvPr>
            <p:cNvCxnSpPr>
              <a:cxnSpLocks/>
            </p:cNvCxnSpPr>
            <p:nvPr/>
          </p:nvCxnSpPr>
          <p:spPr>
            <a:xfrm>
              <a:off x="4063156" y="1695345"/>
              <a:ext cx="2736335" cy="0"/>
            </a:xfrm>
            <a:prstGeom prst="line">
              <a:avLst/>
            </a:prstGeom>
            <a:ln w="12700">
              <a:solidFill>
                <a:srgbClr val="31A6C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15C2E0B-6ECA-4CC9-B57E-1A898CD6B2F7}"/>
                </a:ext>
              </a:extLst>
            </p:cNvPr>
            <p:cNvSpPr txBox="1"/>
            <p:nvPr/>
          </p:nvSpPr>
          <p:spPr>
            <a:xfrm>
              <a:off x="1317667" y="4317799"/>
              <a:ext cx="2736335" cy="425758"/>
            </a:xfrm>
            <a:prstGeom prst="rect">
              <a:avLst/>
            </a:prstGeom>
            <a:noFill/>
          </p:spPr>
          <p:txBody>
            <a:bodyPr wrap="square" rtlCol="0">
              <a:spAutoFit/>
            </a:bodyPr>
            <a:lstStyle/>
            <a:p>
              <a:pPr algn="r">
                <a:spcBef>
                  <a:spcPts val="200"/>
                </a:spcBef>
                <a:spcAft>
                  <a:spcPts val="200"/>
                </a:spcAft>
              </a:pPr>
              <a:r>
                <a:rPr lang="en-US"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Illuminated shelves</a:t>
              </a:r>
              <a:endParaRPr lang="sr-Latn-ME"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endParaRPr lang="sr-Latn-ME"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6" name="Straight Connector 15">
              <a:extLst>
                <a:ext uri="{FF2B5EF4-FFF2-40B4-BE49-F238E27FC236}">
                  <a16:creationId xmlns:a16="http://schemas.microsoft.com/office/drawing/2014/main" id="{E49CC66B-3A69-4AF5-8182-FEC1EA2EF1AD}"/>
                </a:ext>
              </a:extLst>
            </p:cNvPr>
            <p:cNvCxnSpPr>
              <a:cxnSpLocks/>
            </p:cNvCxnSpPr>
            <p:nvPr/>
          </p:nvCxnSpPr>
          <p:spPr>
            <a:xfrm>
              <a:off x="4081620" y="4463857"/>
              <a:ext cx="2736335" cy="0"/>
            </a:xfrm>
            <a:prstGeom prst="line">
              <a:avLst/>
            </a:prstGeom>
            <a:ln w="12700">
              <a:solidFill>
                <a:srgbClr val="31A6C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17" name="Title 3">
            <a:extLst>
              <a:ext uri="{FF2B5EF4-FFF2-40B4-BE49-F238E27FC236}">
                <a16:creationId xmlns:a16="http://schemas.microsoft.com/office/drawing/2014/main" id="{C4D6E7C8-DAAB-4C11-9B3B-CA60F06F64B5}"/>
              </a:ext>
            </a:extLst>
          </p:cNvPr>
          <p:cNvSpPr txBox="1">
            <a:spLocks noGrp="1"/>
          </p:cNvSpPr>
          <p:nvPr>
            <p:ph type="title"/>
          </p:nvPr>
        </p:nvSpPr>
        <p:spPr>
          <a:xfrm>
            <a:off x="838200" y="306035"/>
            <a:ext cx="2571538" cy="480131"/>
          </a:xfrm>
          <a:prstGeom prst="rect">
            <a:avLst/>
          </a:prstGeom>
          <a:noFill/>
        </p:spPr>
        <p:txBody>
          <a:bodyPr wrap="none" rtlCol="0">
            <a:spAutoFit/>
          </a:bodyPr>
          <a:lstStyle/>
          <a:p>
            <a:r>
              <a:rPr lang="en-US" dirty="0">
                <a:solidFill>
                  <a:srgbClr val="33AAB7"/>
                </a:solidFill>
              </a:rPr>
              <a:t>VYPE VITRINE</a:t>
            </a:r>
            <a:endParaRPr lang="sr-Latn-ME" dirty="0">
              <a:solidFill>
                <a:srgbClr val="33AAB7"/>
              </a:solidFill>
            </a:endParaRPr>
          </a:p>
        </p:txBody>
      </p:sp>
      <p:pic>
        <p:nvPicPr>
          <p:cNvPr id="18" name="Picture 34">
            <a:extLst>
              <a:ext uri="{FF2B5EF4-FFF2-40B4-BE49-F238E27FC236}">
                <a16:creationId xmlns:a16="http://schemas.microsoft.com/office/drawing/2014/main" id="{CDBB0486-5C83-4A20-B6AE-5A54F7D8E6F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918666" y="241079"/>
            <a:ext cx="1060741" cy="451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791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4524922" y="3305574"/>
            <a:ext cx="2829431" cy="523220"/>
          </a:xfrm>
          <a:prstGeom prst="rect">
            <a:avLst/>
          </a:prstGeom>
          <a:noFill/>
        </p:spPr>
        <p:txBody>
          <a:bodyPr wrap="square" rtlCol="0">
            <a:spAutoFit/>
          </a:bodyPr>
          <a:lstStyle/>
          <a:p>
            <a:pPr algn="ctr"/>
            <a:r>
              <a:rPr lang="en-GB" sz="2800" b="1" spc="300" dirty="0">
                <a:solidFill>
                  <a:schemeClr val="bg1"/>
                </a:solidFill>
                <a:latin typeface="Open Sans "/>
                <a:ea typeface="Palatino" pitchFamily="2" charset="77"/>
                <a:cs typeface="Verdana" panose="020B0604030504040204" pitchFamily="34" charset="0"/>
              </a:rPr>
              <a:t>OVERVIEW</a:t>
            </a:r>
            <a:endParaRPr lang="en-RS" sz="2800" b="1" spc="300" dirty="0">
              <a:solidFill>
                <a:schemeClr val="bg1"/>
              </a:solidFill>
              <a:latin typeface="Open Sans "/>
              <a:ea typeface="Palatino" pitchFamily="2" charset="77"/>
              <a:cs typeface="Verdana" panose="020B0604030504040204" pitchFamily="34" charset="0"/>
            </a:endParaRP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4373534" y="2784396"/>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7224057" y="2784396"/>
            <a:ext cx="319554" cy="1643426"/>
          </a:xfrm>
          <a:prstGeom prst="rect">
            <a:avLst/>
          </a:prstGeom>
        </p:spPr>
      </p:pic>
    </p:spTree>
    <p:extLst>
      <p:ext uri="{BB962C8B-B14F-4D97-AF65-F5344CB8AC3E}">
        <p14:creationId xmlns:p14="http://schemas.microsoft.com/office/powerpoint/2010/main" val="8783876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ECC50-730A-4125-9508-E5C8BA37BE79}"/>
              </a:ext>
            </a:extLst>
          </p:cNvPr>
          <p:cNvSpPr>
            <a:spLocks noGrp="1"/>
          </p:cNvSpPr>
          <p:nvPr>
            <p:ph type="title"/>
          </p:nvPr>
        </p:nvSpPr>
        <p:spPr>
          <a:xfrm>
            <a:off x="838198" y="490960"/>
            <a:ext cx="10515600" cy="362586"/>
          </a:xfrm>
        </p:spPr>
        <p:txBody>
          <a:bodyPr/>
          <a:lstStyle/>
          <a:p>
            <a:r>
              <a:rPr lang="en-GB" dirty="0">
                <a:solidFill>
                  <a:srgbClr val="33AAB7"/>
                </a:solidFill>
              </a:rPr>
              <a:t>PROJECTS – POSM SOLUTIONS</a:t>
            </a:r>
          </a:p>
        </p:txBody>
      </p:sp>
      <p:sp>
        <p:nvSpPr>
          <p:cNvPr id="4" name="Content Placeholder 2">
            <a:extLst>
              <a:ext uri="{FF2B5EF4-FFF2-40B4-BE49-F238E27FC236}">
                <a16:creationId xmlns:a16="http://schemas.microsoft.com/office/drawing/2014/main" id="{2CD50750-1114-4A78-9FA5-435C28332A1D}"/>
              </a:ext>
            </a:extLst>
          </p:cNvPr>
          <p:cNvSpPr txBox="1">
            <a:spLocks/>
          </p:cNvSpPr>
          <p:nvPr/>
        </p:nvSpPr>
        <p:spPr>
          <a:xfrm>
            <a:off x="961937" y="2070359"/>
            <a:ext cx="5032566" cy="3827101"/>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Project</a:t>
            </a:r>
          </a:p>
          <a:p>
            <a:pPr marL="0" lvl="0" indent="0" algn="just">
              <a:lnSpc>
                <a:spcPct val="100000"/>
              </a:lnSpc>
              <a:spcBef>
                <a:spcPct val="0"/>
              </a:spcBef>
              <a:buNone/>
            </a:pPr>
            <a:r>
              <a:rPr lang="en-US" altLang="en-US"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Box on Counter</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Market</a:t>
            </a:r>
          </a:p>
          <a:p>
            <a:pPr marL="0" lvl="0" indent="0" algn="just">
              <a:lnSpc>
                <a:spcPct val="100000"/>
              </a:lnSpc>
              <a:spcBef>
                <a:spcPct val="0"/>
              </a:spcBef>
              <a:buNone/>
            </a:pPr>
            <a:r>
              <a:rPr lang="en-US" altLang="en-US"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Belgium</a:t>
            </a:r>
          </a:p>
          <a:p>
            <a:pPr marL="0" lvl="0" indent="0" algn="just">
              <a:lnSpc>
                <a:spcPct val="100000"/>
              </a:lnSpc>
              <a:spcBef>
                <a:spcPct val="0"/>
              </a:spcBef>
              <a:buNone/>
            </a:pP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HoReCa</a:t>
            </a: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US" altLang="en-US"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2020</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indent="0" algn="just">
              <a:lnSpc>
                <a:spcPct val="100000"/>
              </a:lnSpc>
              <a:spcBef>
                <a:spcPct val="0"/>
              </a:spcBef>
              <a:buNone/>
            </a:pPr>
            <a:r>
              <a:rPr lang="en-GB" sz="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On counter display with 16 SKU’s placement and stock for products. Illuminated products from the front side with lock on the retailer end for securing the products from theft. </a:t>
            </a:r>
          </a:p>
          <a:p>
            <a:pPr marL="0" lvl="0" indent="0" algn="just">
              <a:lnSpc>
                <a:spcPct val="100000"/>
              </a:lnSpc>
              <a:spcBef>
                <a:spcPct val="0"/>
              </a:spcBef>
              <a:buNone/>
            </a:pPr>
            <a:endParaRPr lang="en-GB" altLang="en-US"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nSpc>
                <a:spcPct val="100000"/>
              </a:lnSpc>
              <a:spcBef>
                <a:spcPct val="0"/>
              </a:spcBef>
              <a:buNone/>
            </a:pPr>
            <a:r>
              <a:rPr lang="en-GB" sz="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Wood, Acrylic, Glass, LEDs</a:t>
            </a:r>
            <a:endParaRPr lang="en-GB" sz="12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ct val="0"/>
              </a:spcBef>
              <a:buNone/>
            </a:pPr>
            <a:endParaRPr lang="en-GB" sz="12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18E1AAAC-A4F8-4616-81CB-1536E9865A9A}"/>
              </a:ext>
            </a:extLst>
          </p:cNvPr>
          <p:cNvSpPr txBox="1"/>
          <p:nvPr/>
        </p:nvSpPr>
        <p:spPr>
          <a:xfrm>
            <a:off x="6859398" y="6192120"/>
            <a:ext cx="4370665" cy="349839"/>
          </a:xfrm>
          <a:prstGeom prst="rect">
            <a:avLst/>
          </a:prstGeom>
          <a:noFill/>
        </p:spPr>
        <p:txBody>
          <a:bodyPr wrap="square">
            <a:spAutoFit/>
          </a:bodyPr>
          <a:lstStyle/>
          <a:p>
            <a:pPr marL="457200" algn="just">
              <a:lnSpc>
                <a:spcPct val="107000"/>
              </a:lnSpc>
              <a:spcAft>
                <a:spcPts val="800"/>
              </a:spcAft>
            </a:pPr>
            <a:r>
              <a:rPr lang="en-GB" sz="8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 </a:t>
            </a:r>
            <a:r>
              <a:rPr lang="en-GB" sz="800" i="1"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5 weeks lead time on average (from briefing to final product delivery) depending on the project complexity.</a:t>
            </a:r>
            <a:endParaRPr lang="en-GB" sz="800" i="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descr="A picture containing text, wall, indoor&#10;&#10;Description automatically generated">
            <a:extLst>
              <a:ext uri="{FF2B5EF4-FFF2-40B4-BE49-F238E27FC236}">
                <a16:creationId xmlns:a16="http://schemas.microsoft.com/office/drawing/2014/main" id="{13889AF3-A0E6-40E8-B304-11DC0D5C702C}"/>
              </a:ext>
            </a:extLst>
          </p:cNvPr>
          <p:cNvPicPr/>
          <p:nvPr/>
        </p:nvPicPr>
        <p:blipFill rotWithShape="1">
          <a:blip r:embed="rId2">
            <a:extLst>
              <a:ext uri="{28A0092B-C50C-407E-A947-70E740481C1C}">
                <a14:useLocalDpi xmlns:a14="http://schemas.microsoft.com/office/drawing/2010/main" val="0"/>
              </a:ext>
            </a:extLst>
          </a:blip>
          <a:srcRect l="28650" r="32136" b="5459"/>
          <a:stretch/>
        </p:blipFill>
        <p:spPr>
          <a:xfrm>
            <a:off x="7342466" y="1154200"/>
            <a:ext cx="3887597" cy="4860706"/>
          </a:xfrm>
          <a:prstGeom prst="rect">
            <a:avLst/>
          </a:prstGeom>
        </p:spPr>
      </p:pic>
      <p:pic>
        <p:nvPicPr>
          <p:cNvPr id="6" name="Picture 34">
            <a:extLst>
              <a:ext uri="{FF2B5EF4-FFF2-40B4-BE49-F238E27FC236}">
                <a16:creationId xmlns:a16="http://schemas.microsoft.com/office/drawing/2014/main" id="{45B2F23D-0C52-48D2-86CE-B5373970B31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893499" y="313746"/>
            <a:ext cx="1060741" cy="451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9155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ECC50-730A-4125-9508-E5C8BA37BE79}"/>
              </a:ext>
            </a:extLst>
          </p:cNvPr>
          <p:cNvSpPr>
            <a:spLocks noGrp="1"/>
          </p:cNvSpPr>
          <p:nvPr>
            <p:ph type="title"/>
          </p:nvPr>
        </p:nvSpPr>
        <p:spPr>
          <a:xfrm>
            <a:off x="838198" y="490960"/>
            <a:ext cx="10515600" cy="362586"/>
          </a:xfrm>
        </p:spPr>
        <p:txBody>
          <a:bodyPr/>
          <a:lstStyle/>
          <a:p>
            <a:r>
              <a:rPr lang="en-GB" dirty="0">
                <a:solidFill>
                  <a:srgbClr val="33AAB7"/>
                </a:solidFill>
              </a:rPr>
              <a:t>PROJECTS – POSM SOLUTIONS</a:t>
            </a:r>
          </a:p>
        </p:txBody>
      </p:sp>
      <p:sp>
        <p:nvSpPr>
          <p:cNvPr id="4" name="Content Placeholder 2">
            <a:extLst>
              <a:ext uri="{FF2B5EF4-FFF2-40B4-BE49-F238E27FC236}">
                <a16:creationId xmlns:a16="http://schemas.microsoft.com/office/drawing/2014/main" id="{2CD50750-1114-4A78-9FA5-435C28332A1D}"/>
              </a:ext>
            </a:extLst>
          </p:cNvPr>
          <p:cNvSpPr txBox="1">
            <a:spLocks/>
          </p:cNvSpPr>
          <p:nvPr/>
        </p:nvSpPr>
        <p:spPr>
          <a:xfrm>
            <a:off x="928381" y="2006386"/>
            <a:ext cx="5032566" cy="4045214"/>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Project</a:t>
            </a:r>
          </a:p>
          <a:p>
            <a:pPr marL="0" lvl="0" indent="0" algn="just">
              <a:lnSpc>
                <a:spcPct val="100000"/>
              </a:lnSpc>
              <a:spcBef>
                <a:spcPct val="0"/>
              </a:spcBef>
              <a:buNone/>
            </a:pPr>
            <a:r>
              <a:rPr lang="en-US" altLang="en-US"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Drawer Display</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Market</a:t>
            </a:r>
          </a:p>
          <a:p>
            <a:pPr marL="0" lvl="0" indent="0" algn="just">
              <a:lnSpc>
                <a:spcPct val="100000"/>
              </a:lnSpc>
              <a:spcBef>
                <a:spcPct val="0"/>
              </a:spcBef>
              <a:buNone/>
            </a:pPr>
            <a:r>
              <a:rPr lang="en-US" altLang="en-US"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Belgium</a:t>
            </a:r>
          </a:p>
          <a:p>
            <a:pPr marL="0" lvl="0" indent="0" algn="just">
              <a:lnSpc>
                <a:spcPct val="100000"/>
              </a:lnSpc>
              <a:spcBef>
                <a:spcPct val="0"/>
              </a:spcBef>
              <a:buNone/>
            </a:pP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Tobacconist</a:t>
            </a:r>
          </a:p>
          <a:p>
            <a:pPr marL="0" lvl="0" indent="0" algn="just">
              <a:lnSpc>
                <a:spcPct val="100000"/>
              </a:lnSpc>
              <a:spcBef>
                <a:spcPct val="0"/>
              </a:spcBef>
              <a:buNone/>
            </a:pP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US" altLang="en-US"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2020</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indent="0" algn="just">
              <a:lnSpc>
                <a:spcPct val="100000"/>
              </a:lnSpc>
              <a:spcBef>
                <a:spcPct val="0"/>
              </a:spcBef>
              <a:buNone/>
            </a:pPr>
            <a:r>
              <a:rPr lang="en-GB" sz="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On counter display with 16 SKU’s placement and stock for products. </a:t>
            </a:r>
            <a:r>
              <a:rPr lang="en-GB" sz="1200" b="1"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Easily replaceable print on the display for new launches.</a:t>
            </a:r>
          </a:p>
          <a:p>
            <a:pPr marL="0" indent="0" algn="just">
              <a:lnSpc>
                <a:spcPct val="100000"/>
              </a:lnSpc>
              <a:spcBef>
                <a:spcPct val="0"/>
              </a:spcBef>
              <a:buNone/>
            </a:pPr>
            <a:r>
              <a:rPr lang="en-GB" sz="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Flexible product presentation inside the display, with open access for selling on retailer’s side.</a:t>
            </a:r>
          </a:p>
          <a:p>
            <a:pPr marL="0" indent="0" algn="just">
              <a:lnSpc>
                <a:spcPct val="100000"/>
              </a:lnSpc>
              <a:spcBef>
                <a:spcPct val="0"/>
              </a:spcBef>
              <a:buNone/>
            </a:pPr>
            <a:endParaRPr lang="en-GB" sz="12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nSpc>
                <a:spcPct val="100000"/>
              </a:lnSpc>
              <a:spcBef>
                <a:spcPct val="0"/>
              </a:spcBef>
              <a:buNone/>
            </a:pPr>
            <a:r>
              <a:rPr lang="en-GB" sz="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Sheet metal, Acrylic, Magnetic Foil</a:t>
            </a:r>
            <a:endParaRPr lang="en-GB" sz="12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18E1AAAC-A4F8-4616-81CB-1536E9865A9A}"/>
              </a:ext>
            </a:extLst>
          </p:cNvPr>
          <p:cNvSpPr txBox="1"/>
          <p:nvPr/>
        </p:nvSpPr>
        <p:spPr>
          <a:xfrm>
            <a:off x="6983133" y="6381056"/>
            <a:ext cx="4370665" cy="349839"/>
          </a:xfrm>
          <a:prstGeom prst="rect">
            <a:avLst/>
          </a:prstGeom>
          <a:noFill/>
        </p:spPr>
        <p:txBody>
          <a:bodyPr wrap="square">
            <a:spAutoFit/>
          </a:bodyPr>
          <a:lstStyle/>
          <a:p>
            <a:pPr marL="457200" algn="just">
              <a:lnSpc>
                <a:spcPct val="107000"/>
              </a:lnSpc>
              <a:spcAft>
                <a:spcPts val="800"/>
              </a:spcAft>
            </a:pPr>
            <a:r>
              <a:rPr lang="en-GB" sz="8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 </a:t>
            </a:r>
            <a:r>
              <a:rPr lang="en-GB" sz="800" i="1"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5 weeks lead time on average (from briefing to final product delivery) depending on the project complexity.</a:t>
            </a:r>
            <a:endParaRPr lang="en-GB" sz="800" i="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descr="A picture containing text, wall, indoor, clock&#10;&#10;Description automatically generated">
            <a:extLst>
              <a:ext uri="{FF2B5EF4-FFF2-40B4-BE49-F238E27FC236}">
                <a16:creationId xmlns:a16="http://schemas.microsoft.com/office/drawing/2014/main" id="{40385091-8A5C-407E-A1BA-9E25BCEF0D85}"/>
              </a:ext>
            </a:extLst>
          </p:cNvPr>
          <p:cNvPicPr/>
          <p:nvPr/>
        </p:nvPicPr>
        <p:blipFill rotWithShape="1">
          <a:blip r:embed="rId2" cstate="print">
            <a:extLst>
              <a:ext uri="{28A0092B-C50C-407E-A947-70E740481C1C}">
                <a14:useLocalDpi xmlns:a14="http://schemas.microsoft.com/office/drawing/2010/main" val="0"/>
              </a:ext>
            </a:extLst>
          </a:blip>
          <a:srcRect l="18902" r="16541"/>
          <a:stretch/>
        </p:blipFill>
        <p:spPr bwMode="auto">
          <a:xfrm>
            <a:off x="7466201" y="1106262"/>
            <a:ext cx="3887597" cy="4764945"/>
          </a:xfrm>
          <a:prstGeom prst="rect">
            <a:avLst/>
          </a:prstGeom>
          <a:noFill/>
          <a:ln>
            <a:noFill/>
          </a:ln>
        </p:spPr>
      </p:pic>
      <p:sp>
        <p:nvSpPr>
          <p:cNvPr id="10" name="TextBox 9">
            <a:extLst>
              <a:ext uri="{FF2B5EF4-FFF2-40B4-BE49-F238E27FC236}">
                <a16:creationId xmlns:a16="http://schemas.microsoft.com/office/drawing/2014/main" id="{9FBB4324-33F3-4512-A483-A02B3BA0CDAC}"/>
              </a:ext>
            </a:extLst>
          </p:cNvPr>
          <p:cNvSpPr txBox="1"/>
          <p:nvPr/>
        </p:nvSpPr>
        <p:spPr>
          <a:xfrm>
            <a:off x="7466201" y="5911081"/>
            <a:ext cx="4158842" cy="281039"/>
          </a:xfrm>
          <a:prstGeom prst="rect">
            <a:avLst/>
          </a:prstGeom>
          <a:noFill/>
        </p:spPr>
        <p:txBody>
          <a:bodyPr wrap="square">
            <a:spAutoFit/>
          </a:bodyPr>
          <a:lstStyle/>
          <a:p>
            <a:pPr marL="457200" algn="just">
              <a:lnSpc>
                <a:spcPct val="107000"/>
              </a:lnSpc>
              <a:spcAft>
                <a:spcPts val="800"/>
              </a:spcAft>
            </a:pPr>
            <a:r>
              <a:rPr lang="en-GB" sz="1200"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https://vimeo.com/500386089/02931e99aa</a:t>
            </a:r>
            <a:endParaRPr lang="en-GB" sz="1200"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34">
            <a:extLst>
              <a:ext uri="{FF2B5EF4-FFF2-40B4-BE49-F238E27FC236}">
                <a16:creationId xmlns:a16="http://schemas.microsoft.com/office/drawing/2014/main" id="{17D583E7-A968-46F2-8F85-84212A5F3A77}"/>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935444" y="302024"/>
            <a:ext cx="1060741" cy="451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0196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ECC50-730A-4125-9508-E5C8BA37BE79}"/>
              </a:ext>
            </a:extLst>
          </p:cNvPr>
          <p:cNvSpPr>
            <a:spLocks noGrp="1"/>
          </p:cNvSpPr>
          <p:nvPr>
            <p:ph type="title"/>
          </p:nvPr>
        </p:nvSpPr>
        <p:spPr>
          <a:xfrm>
            <a:off x="838198" y="490960"/>
            <a:ext cx="10515600" cy="362586"/>
          </a:xfrm>
        </p:spPr>
        <p:txBody>
          <a:bodyPr/>
          <a:lstStyle/>
          <a:p>
            <a:r>
              <a:rPr lang="en-GB" dirty="0">
                <a:solidFill>
                  <a:srgbClr val="33AAB7"/>
                </a:solidFill>
              </a:rPr>
              <a:t>PROJECTS – POSM SOLUTIONS</a:t>
            </a:r>
          </a:p>
        </p:txBody>
      </p:sp>
      <p:sp>
        <p:nvSpPr>
          <p:cNvPr id="4" name="Content Placeholder 2">
            <a:extLst>
              <a:ext uri="{FF2B5EF4-FFF2-40B4-BE49-F238E27FC236}">
                <a16:creationId xmlns:a16="http://schemas.microsoft.com/office/drawing/2014/main" id="{2CD50750-1114-4A78-9FA5-435C28332A1D}"/>
              </a:ext>
            </a:extLst>
          </p:cNvPr>
          <p:cNvSpPr txBox="1">
            <a:spLocks/>
          </p:cNvSpPr>
          <p:nvPr/>
        </p:nvSpPr>
        <p:spPr>
          <a:xfrm>
            <a:off x="971153" y="1708071"/>
            <a:ext cx="5032566" cy="4036825"/>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Project</a:t>
            </a:r>
          </a:p>
          <a:p>
            <a:pPr marL="0" lvl="0" indent="0" algn="just">
              <a:lnSpc>
                <a:spcPct val="100000"/>
              </a:lnSpc>
              <a:spcBef>
                <a:spcPct val="0"/>
              </a:spcBef>
              <a:buNone/>
            </a:pPr>
            <a:r>
              <a:rPr lang="en-US" altLang="en-US" sz="12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Psilika</a:t>
            </a:r>
            <a:r>
              <a:rPr lang="en-US" altLang="en-US"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Display (GLO Hyper Launch)</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Market</a:t>
            </a:r>
          </a:p>
          <a:p>
            <a:pPr marL="0" lvl="0" indent="0" algn="just">
              <a:lnSpc>
                <a:spcPct val="100000"/>
              </a:lnSpc>
              <a:spcBef>
                <a:spcPct val="0"/>
              </a:spcBef>
              <a:buNone/>
            </a:pPr>
            <a:r>
              <a:rPr lang="en-US" altLang="en-US"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Greece</a:t>
            </a:r>
          </a:p>
          <a:p>
            <a:pPr marL="0" lvl="0" indent="0" algn="just">
              <a:lnSpc>
                <a:spcPct val="100000"/>
              </a:lnSpc>
              <a:spcBef>
                <a:spcPct val="0"/>
              </a:spcBef>
              <a:buNone/>
            </a:pP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Wide Grocery Network</a:t>
            </a:r>
          </a:p>
          <a:p>
            <a:pPr marL="0" lvl="0" indent="0" algn="just">
              <a:lnSpc>
                <a:spcPct val="100000"/>
              </a:lnSpc>
              <a:spcBef>
                <a:spcPct val="0"/>
              </a:spcBef>
              <a:buNone/>
            </a:pP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US" altLang="en-US"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2021</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gn="just">
              <a:lnSpc>
                <a:spcPct val="100000"/>
              </a:lnSpc>
              <a:spcBef>
                <a:spcPct val="0"/>
              </a:spcBef>
              <a:buNone/>
            </a:pPr>
            <a:r>
              <a:rPr lang="en-GB" altLang="en-US"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Multibrand display </a:t>
            </a:r>
            <a:r>
              <a:rPr lang="en-GB" altLang="en-US"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for wide network of grocery stores and </a:t>
            </a:r>
            <a:r>
              <a:rPr lang="en-GB" altLang="en-US" sz="12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HoReCa</a:t>
            </a:r>
            <a:r>
              <a:rPr lang="en-GB" altLang="en-US"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across Greece.</a:t>
            </a:r>
          </a:p>
          <a:p>
            <a:pPr marL="0" lvl="0" indent="0" algn="just">
              <a:lnSpc>
                <a:spcPct val="100000"/>
              </a:lnSpc>
              <a:spcBef>
                <a:spcPct val="0"/>
              </a:spcBef>
              <a:buNone/>
            </a:pPr>
            <a:r>
              <a:rPr lang="en-GB" altLang="en-US"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It is intended for </a:t>
            </a:r>
            <a:r>
              <a:rPr lang="en-GB" altLang="en-US" sz="12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Vuse</a:t>
            </a:r>
            <a:r>
              <a:rPr lang="en-GB" altLang="en-US"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and Glo devices and their sticks.</a:t>
            </a:r>
          </a:p>
          <a:p>
            <a:pPr marL="0" lvl="0" indent="0" algn="just">
              <a:lnSpc>
                <a:spcPct val="100000"/>
              </a:lnSpc>
              <a:spcBef>
                <a:spcPct val="0"/>
              </a:spcBef>
              <a:buNone/>
            </a:pPr>
            <a:r>
              <a:rPr lang="en-GB" altLang="en-US"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Visual communication (print) is completely changeable</a:t>
            </a:r>
            <a:r>
              <a:rPr lang="en-GB" altLang="en-US"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t>
            </a:r>
          </a:p>
          <a:p>
            <a:pPr marL="0" lvl="0" indent="0" algn="just">
              <a:lnSpc>
                <a:spcPct val="100000"/>
              </a:lnSpc>
              <a:spcBef>
                <a:spcPct val="0"/>
              </a:spcBef>
              <a:buNone/>
            </a:pPr>
            <a:endParaRPr lang="en-GB" altLang="en-US"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nSpc>
                <a:spcPct val="100000"/>
              </a:lnSpc>
              <a:spcBef>
                <a:spcPct val="0"/>
              </a:spcBef>
              <a:buNone/>
            </a:pPr>
            <a:r>
              <a:rPr lang="en-GB" sz="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Acrylic, Metal, Illuminated</a:t>
            </a:r>
            <a:endParaRPr lang="en-GB" sz="12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ct val="0"/>
              </a:spcBef>
              <a:buNone/>
            </a:pPr>
            <a:endParaRPr lang="en-GB" sz="12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18E1AAAC-A4F8-4616-81CB-1536E9865A9A}"/>
              </a:ext>
            </a:extLst>
          </p:cNvPr>
          <p:cNvSpPr txBox="1"/>
          <p:nvPr/>
        </p:nvSpPr>
        <p:spPr>
          <a:xfrm>
            <a:off x="6867787" y="6359695"/>
            <a:ext cx="4370665" cy="349839"/>
          </a:xfrm>
          <a:prstGeom prst="rect">
            <a:avLst/>
          </a:prstGeom>
          <a:noFill/>
        </p:spPr>
        <p:txBody>
          <a:bodyPr wrap="square">
            <a:spAutoFit/>
          </a:bodyPr>
          <a:lstStyle/>
          <a:p>
            <a:pPr marL="457200" algn="just">
              <a:lnSpc>
                <a:spcPct val="107000"/>
              </a:lnSpc>
              <a:spcAft>
                <a:spcPts val="800"/>
              </a:spcAft>
            </a:pPr>
            <a:r>
              <a:rPr lang="en-GB" sz="800" i="1"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 5 weeks lead time on average (from briefing to final product delivery) depending on the project complexity.</a:t>
            </a:r>
            <a:endParaRPr lang="en-GB" sz="800" i="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19B733B6-4676-4398-967D-D423147C2114}"/>
              </a:ext>
            </a:extLst>
          </p:cNvPr>
          <p:cNvSpPr txBox="1"/>
          <p:nvPr/>
        </p:nvSpPr>
        <p:spPr>
          <a:xfrm>
            <a:off x="7921306" y="5717640"/>
            <a:ext cx="3043105" cy="281231"/>
          </a:xfrm>
          <a:prstGeom prst="rect">
            <a:avLst/>
          </a:prstGeom>
          <a:noFill/>
        </p:spPr>
        <p:txBody>
          <a:bodyPr wrap="square">
            <a:spAutoFit/>
          </a:bodyPr>
          <a:lstStyle/>
          <a:p>
            <a:pPr algn="just">
              <a:lnSpc>
                <a:spcPct val="107000"/>
              </a:lnSpc>
              <a:spcAft>
                <a:spcPts val="800"/>
              </a:spcAft>
            </a:pPr>
            <a:r>
              <a:rPr lang="en-GB" sz="1200" u="sng"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https://vimeo.com/518558092/9840e57eab</a:t>
            </a:r>
            <a:endParaRPr lang="en-GB" sz="1200"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C582C3A3-C2CE-4623-AA47-B8BF0ECFC472}"/>
              </a:ext>
            </a:extLst>
          </p:cNvPr>
          <p:cNvPicPr>
            <a:picLocks noChangeAspect="1"/>
          </p:cNvPicPr>
          <p:nvPr/>
        </p:nvPicPr>
        <p:blipFill rotWithShape="1">
          <a:blip r:embed="rId3">
            <a:extLst>
              <a:ext uri="{28A0092B-C50C-407E-A947-70E740481C1C}">
                <a14:useLocalDpi xmlns:a14="http://schemas.microsoft.com/office/drawing/2010/main" val="0"/>
              </a:ext>
            </a:extLst>
          </a:blip>
          <a:srcRect l="55559" t="20180" r="5441" b="12755"/>
          <a:stretch/>
        </p:blipFill>
        <p:spPr>
          <a:xfrm>
            <a:off x="6835845" y="1735329"/>
            <a:ext cx="4517953" cy="3982311"/>
          </a:xfrm>
          <a:prstGeom prst="rect">
            <a:avLst/>
          </a:prstGeom>
        </p:spPr>
      </p:pic>
      <p:pic>
        <p:nvPicPr>
          <p:cNvPr id="9" name="Picture 34">
            <a:extLst>
              <a:ext uri="{FF2B5EF4-FFF2-40B4-BE49-F238E27FC236}">
                <a16:creationId xmlns:a16="http://schemas.microsoft.com/office/drawing/2014/main" id="{F2DD061F-275A-44FF-B127-7AA6DE20CE15}"/>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964411" y="316282"/>
            <a:ext cx="1060741" cy="451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27577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ECC50-730A-4125-9508-E5C8BA37BE79}"/>
              </a:ext>
            </a:extLst>
          </p:cNvPr>
          <p:cNvSpPr>
            <a:spLocks noGrp="1"/>
          </p:cNvSpPr>
          <p:nvPr>
            <p:ph type="title"/>
          </p:nvPr>
        </p:nvSpPr>
        <p:spPr>
          <a:xfrm>
            <a:off x="838198" y="490960"/>
            <a:ext cx="10515600" cy="362586"/>
          </a:xfrm>
        </p:spPr>
        <p:txBody>
          <a:bodyPr/>
          <a:lstStyle/>
          <a:p>
            <a:r>
              <a:rPr lang="en-GB" dirty="0">
                <a:solidFill>
                  <a:srgbClr val="33AAB7"/>
                </a:solidFill>
              </a:rPr>
              <a:t>PROJECTS – POSM SOLUTIONS</a:t>
            </a:r>
          </a:p>
        </p:txBody>
      </p:sp>
      <p:sp>
        <p:nvSpPr>
          <p:cNvPr id="4" name="Content Placeholder 2">
            <a:extLst>
              <a:ext uri="{FF2B5EF4-FFF2-40B4-BE49-F238E27FC236}">
                <a16:creationId xmlns:a16="http://schemas.microsoft.com/office/drawing/2014/main" id="{2CD50750-1114-4A78-9FA5-435C28332A1D}"/>
              </a:ext>
            </a:extLst>
          </p:cNvPr>
          <p:cNvSpPr txBox="1">
            <a:spLocks/>
          </p:cNvSpPr>
          <p:nvPr/>
        </p:nvSpPr>
        <p:spPr>
          <a:xfrm>
            <a:off x="1063432" y="1689521"/>
            <a:ext cx="5032566" cy="4036825"/>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Project</a:t>
            </a:r>
          </a:p>
          <a:p>
            <a:pPr marL="0" lvl="0" indent="0" algn="just">
              <a:lnSpc>
                <a:spcPct val="100000"/>
              </a:lnSpc>
              <a:spcBef>
                <a:spcPct val="0"/>
              </a:spcBef>
              <a:buNone/>
            </a:pPr>
            <a:r>
              <a:rPr lang="en-US" altLang="en-US" sz="12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Nobacco</a:t>
            </a:r>
            <a:r>
              <a:rPr lang="en-US" altLang="en-US"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Display (GLO Hyper Launch)</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Market</a:t>
            </a:r>
          </a:p>
          <a:p>
            <a:pPr marL="0" lvl="0" indent="0" algn="just">
              <a:lnSpc>
                <a:spcPct val="100000"/>
              </a:lnSpc>
              <a:spcBef>
                <a:spcPct val="0"/>
              </a:spcBef>
              <a:buNone/>
            </a:pPr>
            <a:r>
              <a:rPr lang="en-US" altLang="en-US"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Greece</a:t>
            </a:r>
          </a:p>
          <a:p>
            <a:pPr marL="0" lvl="0" indent="0" algn="just">
              <a:lnSpc>
                <a:spcPct val="100000"/>
              </a:lnSpc>
              <a:spcBef>
                <a:spcPct val="0"/>
              </a:spcBef>
              <a:buNone/>
            </a:pP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Tobacco Store Chain</a:t>
            </a:r>
          </a:p>
          <a:p>
            <a:pPr marL="0" lvl="0" indent="0" algn="just">
              <a:lnSpc>
                <a:spcPct val="100000"/>
              </a:lnSpc>
              <a:spcBef>
                <a:spcPct val="0"/>
              </a:spcBef>
              <a:buNone/>
            </a:pP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US" altLang="en-US"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2021</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gn="just">
              <a:lnSpc>
                <a:spcPct val="100000"/>
              </a:lnSpc>
              <a:spcBef>
                <a:spcPct val="0"/>
              </a:spcBef>
              <a:buNone/>
            </a:pPr>
            <a:r>
              <a:rPr lang="en-GB" altLang="en-US" sz="12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Nobacco</a:t>
            </a:r>
            <a:r>
              <a:rPr lang="en-GB" altLang="en-US"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displays are comprised of two independent units </a:t>
            </a:r>
            <a:r>
              <a:rPr lang="en-GB" sz="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 one for </a:t>
            </a:r>
            <a:r>
              <a:rPr lang="en-GB" sz="1200" dirty="0" err="1">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Vuse</a:t>
            </a:r>
            <a:r>
              <a:rPr lang="en-GB" sz="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 another for GLO. </a:t>
            </a:r>
          </a:p>
          <a:p>
            <a:pPr marL="0" lvl="0" indent="0" algn="just">
              <a:lnSpc>
                <a:spcPct val="100000"/>
              </a:lnSpc>
              <a:spcBef>
                <a:spcPct val="0"/>
              </a:spcBef>
              <a:buNone/>
            </a:pPr>
            <a:r>
              <a:rPr lang="en-GB" altLang="en-US" sz="1200" dirty="0">
                <a:solidFill>
                  <a:schemeClr val="tx1">
                    <a:lumMod val="50000"/>
                    <a:lumOff val="50000"/>
                  </a:schemeClr>
                </a:solidFill>
                <a:latin typeface="Open Sans" panose="020B0606030504020204" pitchFamily="34" charset="0"/>
                <a:ea typeface="Open Sans" panose="020B0606030504020204" pitchFamily="34" charset="0"/>
                <a:cs typeface="Times New Roman" panose="02020603050405020304" pitchFamily="18" charset="0"/>
              </a:rPr>
              <a:t>They </a:t>
            </a:r>
            <a:r>
              <a:rPr lang="en-GB" altLang="en-US" sz="1200" b="1" dirty="0">
                <a:solidFill>
                  <a:schemeClr val="tx1">
                    <a:lumMod val="50000"/>
                    <a:lumOff val="50000"/>
                  </a:schemeClr>
                </a:solidFill>
                <a:latin typeface="Open Sans" panose="020B0606030504020204" pitchFamily="34" charset="0"/>
                <a:ea typeface="Open Sans" panose="020B0606030504020204" pitchFamily="34" charset="0"/>
                <a:cs typeface="Times New Roman" panose="02020603050405020304" pitchFamily="18" charset="0"/>
              </a:rPr>
              <a:t>can be used together or separately </a:t>
            </a:r>
            <a:r>
              <a:rPr lang="en-GB" altLang="en-US" sz="1200" dirty="0">
                <a:solidFill>
                  <a:schemeClr val="tx1">
                    <a:lumMod val="50000"/>
                    <a:lumOff val="50000"/>
                  </a:schemeClr>
                </a:solidFill>
                <a:latin typeface="Open Sans" panose="020B0606030504020204" pitchFamily="34" charset="0"/>
                <a:ea typeface="Open Sans" panose="020B0606030504020204" pitchFamily="34" charset="0"/>
                <a:cs typeface="Times New Roman" panose="02020603050405020304" pitchFamily="18" charset="0"/>
              </a:rPr>
              <a:t>depending on the space in </a:t>
            </a:r>
            <a:r>
              <a:rPr lang="en-GB" altLang="en-US" sz="1200" dirty="0" err="1">
                <a:solidFill>
                  <a:schemeClr val="tx1">
                    <a:lumMod val="50000"/>
                    <a:lumOff val="50000"/>
                  </a:schemeClr>
                </a:solidFill>
                <a:latin typeface="Open Sans" panose="020B0606030504020204" pitchFamily="34" charset="0"/>
                <a:ea typeface="Open Sans" panose="020B0606030504020204" pitchFamily="34" charset="0"/>
                <a:cs typeface="Times New Roman" panose="02020603050405020304" pitchFamily="18" charset="0"/>
              </a:rPr>
              <a:t>Nobacco</a:t>
            </a:r>
            <a:r>
              <a:rPr lang="en-GB" altLang="en-US" sz="1200" dirty="0">
                <a:solidFill>
                  <a:schemeClr val="tx1">
                    <a:lumMod val="50000"/>
                    <a:lumOff val="50000"/>
                  </a:schemeClr>
                </a:solidFill>
                <a:latin typeface="Open Sans" panose="020B0606030504020204" pitchFamily="34" charset="0"/>
                <a:ea typeface="Open Sans" panose="020B0606030504020204" pitchFamily="34" charset="0"/>
                <a:cs typeface="Times New Roman" panose="02020603050405020304" pitchFamily="18" charset="0"/>
              </a:rPr>
              <a:t> POS.</a:t>
            </a:r>
          </a:p>
          <a:p>
            <a:pPr marL="0" lvl="0" indent="0" algn="just">
              <a:lnSpc>
                <a:spcPct val="100000"/>
              </a:lnSpc>
              <a:spcBef>
                <a:spcPct val="0"/>
              </a:spcBef>
              <a:buNone/>
            </a:pPr>
            <a:endParaRPr lang="en-GB" altLang="en-US"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nSpc>
                <a:spcPct val="100000"/>
              </a:lnSpc>
              <a:spcBef>
                <a:spcPct val="0"/>
              </a:spcBef>
              <a:buNone/>
            </a:pPr>
            <a:r>
              <a:rPr lang="en-GB" sz="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Acrylic, Metal, Illuminated</a:t>
            </a:r>
            <a:endParaRPr lang="en-GB" sz="12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ct val="0"/>
              </a:spcBef>
              <a:buNone/>
            </a:pPr>
            <a:endParaRPr lang="en-GB" sz="12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18E1AAAC-A4F8-4616-81CB-1536E9865A9A}"/>
              </a:ext>
            </a:extLst>
          </p:cNvPr>
          <p:cNvSpPr txBox="1"/>
          <p:nvPr/>
        </p:nvSpPr>
        <p:spPr>
          <a:xfrm>
            <a:off x="6983132" y="6358539"/>
            <a:ext cx="4370665" cy="349839"/>
          </a:xfrm>
          <a:prstGeom prst="rect">
            <a:avLst/>
          </a:prstGeom>
          <a:noFill/>
        </p:spPr>
        <p:txBody>
          <a:bodyPr wrap="square">
            <a:spAutoFit/>
          </a:bodyPr>
          <a:lstStyle/>
          <a:p>
            <a:pPr marL="457200" algn="just">
              <a:lnSpc>
                <a:spcPct val="107000"/>
              </a:lnSpc>
              <a:spcAft>
                <a:spcPts val="800"/>
              </a:spcAft>
            </a:pPr>
            <a:r>
              <a:rPr lang="en-GB" sz="8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 </a:t>
            </a:r>
            <a:r>
              <a:rPr lang="en-GB" sz="800" i="1"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5 weeks lead time on average (from briefing to final product delivery) depending on the project complexity.</a:t>
            </a:r>
            <a:endParaRPr lang="en-GB" sz="800" i="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descr="Calendar&#10;&#10;Description automatically generated with medium confidence">
            <a:extLst>
              <a:ext uri="{FF2B5EF4-FFF2-40B4-BE49-F238E27FC236}">
                <a16:creationId xmlns:a16="http://schemas.microsoft.com/office/drawing/2014/main" id="{78077BA5-C4AD-45A9-8EB7-00AAF6CF8694}"/>
              </a:ext>
            </a:extLst>
          </p:cNvPr>
          <p:cNvPicPr/>
          <p:nvPr/>
        </p:nvPicPr>
        <p:blipFill rotWithShape="1">
          <a:blip r:embed="rId2">
            <a:extLst>
              <a:ext uri="{28A0092B-C50C-407E-A947-70E740481C1C}">
                <a14:useLocalDpi xmlns:a14="http://schemas.microsoft.com/office/drawing/2010/main" val="0"/>
              </a:ext>
            </a:extLst>
          </a:blip>
          <a:srcRect l="25124" t="10283" r="24530" b="8794"/>
          <a:stretch/>
        </p:blipFill>
        <p:spPr bwMode="auto">
          <a:xfrm>
            <a:off x="7636046" y="1123126"/>
            <a:ext cx="3492522" cy="2566874"/>
          </a:xfrm>
          <a:prstGeom prst="rect">
            <a:avLst/>
          </a:prstGeom>
          <a:noFill/>
          <a:ln>
            <a:noFill/>
          </a:ln>
          <a:extLst>
            <a:ext uri="{53640926-AAD7-44D8-BBD7-CCE9431645EC}">
              <a14:shadowObscured xmlns:a14="http://schemas.microsoft.com/office/drawing/2010/main"/>
            </a:ext>
          </a:extLst>
        </p:spPr>
      </p:pic>
      <p:pic>
        <p:nvPicPr>
          <p:cNvPr id="14" name="Picture 13" descr="Graphical user interface, application&#10;&#10;Description automatically generated">
            <a:extLst>
              <a:ext uri="{FF2B5EF4-FFF2-40B4-BE49-F238E27FC236}">
                <a16:creationId xmlns:a16="http://schemas.microsoft.com/office/drawing/2014/main" id="{1D4013D2-A76D-4CBA-82C6-8B5F2D272BBA}"/>
              </a:ext>
            </a:extLst>
          </p:cNvPr>
          <p:cNvPicPr/>
          <p:nvPr/>
        </p:nvPicPr>
        <p:blipFill rotWithShape="1">
          <a:blip r:embed="rId3" cstate="print">
            <a:extLst>
              <a:ext uri="{28A0092B-C50C-407E-A947-70E740481C1C}">
                <a14:useLocalDpi xmlns:a14="http://schemas.microsoft.com/office/drawing/2010/main" val="0"/>
              </a:ext>
            </a:extLst>
          </a:blip>
          <a:srcRect l="18463" t="10433" r="16097" b="11252"/>
          <a:stretch/>
        </p:blipFill>
        <p:spPr bwMode="auto">
          <a:xfrm>
            <a:off x="7463500" y="3791824"/>
            <a:ext cx="4085344" cy="2566873"/>
          </a:xfrm>
          <a:prstGeom prst="rect">
            <a:avLst/>
          </a:prstGeom>
          <a:ln>
            <a:noFill/>
          </a:ln>
          <a:extLst>
            <a:ext uri="{53640926-AAD7-44D8-BBD7-CCE9431645EC}">
              <a14:shadowObscured xmlns:a14="http://schemas.microsoft.com/office/drawing/2010/main"/>
            </a:ext>
          </a:extLst>
        </p:spPr>
      </p:pic>
      <p:pic>
        <p:nvPicPr>
          <p:cNvPr id="7" name="Picture 34">
            <a:extLst>
              <a:ext uri="{FF2B5EF4-FFF2-40B4-BE49-F238E27FC236}">
                <a16:creationId xmlns:a16="http://schemas.microsoft.com/office/drawing/2014/main" id="{1C88B857-38D8-429E-BB23-20F22A30D23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823427" y="299802"/>
            <a:ext cx="1060741" cy="451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951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3503502" y="2926964"/>
            <a:ext cx="4575178" cy="954107"/>
          </a:xfrm>
          <a:prstGeom prst="rect">
            <a:avLst/>
          </a:prstGeom>
          <a:noFill/>
        </p:spPr>
        <p:txBody>
          <a:bodyPr wrap="square" rtlCol="0">
            <a:spAutoFit/>
          </a:bodyPr>
          <a:lstStyle/>
          <a:p>
            <a:pPr algn="ctr"/>
            <a:r>
              <a:rPr lang="en-US" sz="2800" b="1" spc="300" dirty="0">
                <a:solidFill>
                  <a:schemeClr val="bg1"/>
                </a:solidFill>
                <a:latin typeface="Open Sans "/>
                <a:ea typeface="Palatino" pitchFamily="2" charset="77"/>
                <a:cs typeface="Verdana" panose="020B0604030504040204" pitchFamily="34" charset="0"/>
              </a:rPr>
              <a:t>SUPPORT </a:t>
            </a:r>
          </a:p>
          <a:p>
            <a:pPr algn="ctr"/>
            <a:r>
              <a:rPr lang="en-US" sz="2800" b="1" spc="300" dirty="0">
                <a:solidFill>
                  <a:schemeClr val="bg1"/>
                </a:solidFill>
                <a:latin typeface="Open Sans "/>
                <a:ea typeface="Palatino" pitchFamily="2" charset="77"/>
                <a:cs typeface="Verdana" panose="020B0604030504040204" pitchFamily="34" charset="0"/>
              </a:rPr>
              <a:t>TEAM</a:t>
            </a:r>
            <a:endParaRPr lang="en-RS" sz="2800" b="1" spc="300" dirty="0">
              <a:solidFill>
                <a:schemeClr val="bg1"/>
              </a:solidFill>
              <a:latin typeface="Open Sans "/>
              <a:ea typeface="Palatino" pitchFamily="2" charset="77"/>
              <a:cs typeface="Verdana" panose="020B0604030504040204" pitchFamily="34" charset="0"/>
            </a:endParaRP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4222924" y="2582305"/>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6958520" y="2582305"/>
            <a:ext cx="319554" cy="1643426"/>
          </a:xfrm>
          <a:prstGeom prst="rect">
            <a:avLst/>
          </a:prstGeom>
        </p:spPr>
      </p:pic>
    </p:spTree>
    <p:extLst>
      <p:ext uri="{BB962C8B-B14F-4D97-AF65-F5344CB8AC3E}">
        <p14:creationId xmlns:p14="http://schemas.microsoft.com/office/powerpoint/2010/main" val="35610229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ECC50-730A-4125-9508-E5C8BA37BE79}"/>
              </a:ext>
            </a:extLst>
          </p:cNvPr>
          <p:cNvSpPr>
            <a:spLocks noGrp="1"/>
          </p:cNvSpPr>
          <p:nvPr>
            <p:ph type="title"/>
          </p:nvPr>
        </p:nvSpPr>
        <p:spPr>
          <a:xfrm>
            <a:off x="838198" y="490960"/>
            <a:ext cx="10515600" cy="362586"/>
          </a:xfrm>
        </p:spPr>
        <p:txBody>
          <a:bodyPr/>
          <a:lstStyle/>
          <a:p>
            <a:r>
              <a:rPr lang="en-US" dirty="0">
                <a:solidFill>
                  <a:srgbClr val="33AAB7"/>
                </a:solidFill>
              </a:rPr>
              <a:t>CONTACT US – TELL US ABOUT YOUR PROJECT</a:t>
            </a:r>
            <a:endParaRPr lang="en-GB" dirty="0">
              <a:solidFill>
                <a:srgbClr val="33AAB7"/>
              </a:solidFill>
            </a:endParaRPr>
          </a:p>
        </p:txBody>
      </p:sp>
      <p:sp>
        <p:nvSpPr>
          <p:cNvPr id="11" name="Rectangle 10">
            <a:extLst>
              <a:ext uri="{FF2B5EF4-FFF2-40B4-BE49-F238E27FC236}">
                <a16:creationId xmlns:a16="http://schemas.microsoft.com/office/drawing/2014/main" id="{91EA8A30-49D1-44F4-BA60-35DF2492FB6F}"/>
              </a:ext>
            </a:extLst>
          </p:cNvPr>
          <p:cNvSpPr/>
          <p:nvPr/>
        </p:nvSpPr>
        <p:spPr>
          <a:xfrm>
            <a:off x="804214" y="4054097"/>
            <a:ext cx="2405677" cy="1885966"/>
          </a:xfrm>
          <a:prstGeom prst="rect">
            <a:avLst/>
          </a:prstGeom>
        </p:spPr>
        <p:txBody>
          <a:bodyPr wrap="square">
            <a:spAutoFit/>
          </a:bodyPr>
          <a:lstStyle/>
          <a:p>
            <a:pPr>
              <a:lnSpc>
                <a:spcPct val="107000"/>
              </a:lnSpc>
              <a:spcAft>
                <a:spcPts val="800"/>
              </a:spcAft>
            </a:pPr>
            <a:r>
              <a:rPr lang="en-US" sz="1200" b="1" kern="1200"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Nikola </a:t>
            </a:r>
            <a:r>
              <a:rPr lang="en-US" sz="1200" b="1" kern="1200" dirty="0" err="1">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Ele</a:t>
            </a:r>
            <a:r>
              <a:rPr lang="en-US" sz="1200" b="1" dirty="0" err="1">
                <a:solidFill>
                  <a:srgbClr val="33AAB7"/>
                </a:solidFill>
                <a:latin typeface="Open Sans" panose="020B0606030504020204" pitchFamily="34" charset="0"/>
                <a:ea typeface="Calibri" panose="020F0502020204030204" pitchFamily="34" charset="0"/>
                <a:cs typeface="Times New Roman" panose="02020603050405020304" pitchFamily="18" charset="0"/>
              </a:rPr>
              <a:t>zovi</a:t>
            </a:r>
            <a:r>
              <a:rPr lang="en-US" sz="1200" b="1" kern="1200" dirty="0" err="1">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ć</a:t>
            </a:r>
            <a:endParaRPr lang="en-GB" sz="1200"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u="sng"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nikola.elezovic@bgreklam.com</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de-DE"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+381 64 221 0 633</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Director of Commercial Operations</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endPar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English speaking</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71ED1A75-3FCD-4CB1-99C9-AF31F7C0F7CB}"/>
              </a:ext>
            </a:extLst>
          </p:cNvPr>
          <p:cNvSpPr/>
          <p:nvPr/>
        </p:nvSpPr>
        <p:spPr>
          <a:xfrm>
            <a:off x="6066778" y="4045708"/>
            <a:ext cx="2257425" cy="1885966"/>
          </a:xfrm>
          <a:prstGeom prst="rect">
            <a:avLst/>
          </a:prstGeom>
        </p:spPr>
        <p:txBody>
          <a:bodyPr wrap="square">
            <a:spAutoFit/>
          </a:bodyPr>
          <a:lstStyle/>
          <a:p>
            <a:pPr>
              <a:lnSpc>
                <a:spcPct val="107000"/>
              </a:lnSpc>
              <a:spcAft>
                <a:spcPts val="800"/>
              </a:spcAft>
            </a:pPr>
            <a:r>
              <a:rPr lang="en-US" sz="1200" b="1" kern="1200"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Nenad </a:t>
            </a:r>
            <a:r>
              <a:rPr lang="en-US" sz="1200" b="1" kern="1200" dirty="0" err="1">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Klarić</a:t>
            </a:r>
            <a:endParaRPr lang="en-GB" sz="1200"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u="sng"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nenad.klaric@bgreklam.com</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de-DE"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+381 60 68 69 144 </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+49 151 52 559 046</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Key Account Manager</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DACH Region</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German &amp; English speaking</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9A94D92E-D826-4534-86D6-F397134AAA1B}"/>
              </a:ext>
            </a:extLst>
          </p:cNvPr>
          <p:cNvSpPr/>
          <p:nvPr/>
        </p:nvSpPr>
        <p:spPr>
          <a:xfrm>
            <a:off x="8904550" y="4037319"/>
            <a:ext cx="2605145" cy="1885966"/>
          </a:xfrm>
          <a:prstGeom prst="rect">
            <a:avLst/>
          </a:prstGeom>
        </p:spPr>
        <p:txBody>
          <a:bodyPr wrap="square">
            <a:spAutoFit/>
          </a:bodyPr>
          <a:lstStyle/>
          <a:p>
            <a:pPr>
              <a:lnSpc>
                <a:spcPct val="107000"/>
              </a:lnSpc>
              <a:spcAft>
                <a:spcPts val="800"/>
              </a:spcAft>
            </a:pPr>
            <a:r>
              <a:rPr lang="en-US" sz="1200" b="1" dirty="0">
                <a:solidFill>
                  <a:srgbClr val="33AAB7"/>
                </a:solidFill>
                <a:latin typeface="Open Sans" panose="020B0606030504020204" pitchFamily="34" charset="0"/>
                <a:ea typeface="Calibri" panose="020F0502020204030204" pitchFamily="34" charset="0"/>
                <a:cs typeface="Times New Roman" panose="02020603050405020304" pitchFamily="18" charset="0"/>
              </a:rPr>
              <a:t>Jacqueline</a:t>
            </a:r>
            <a:r>
              <a:rPr lang="en-US" sz="1200" b="1" kern="1200"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 Eli</a:t>
            </a:r>
            <a:endParaRPr lang="en-GB" sz="1200"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u="sng" dirty="0">
                <a:solidFill>
                  <a:schemeClr val="tx1">
                    <a:lumMod val="50000"/>
                    <a:lumOff val="50000"/>
                  </a:schemeClr>
                </a:solidFill>
                <a:latin typeface="Open Sans" panose="020B0606030504020204" pitchFamily="34" charset="0"/>
                <a:ea typeface="Calibri" panose="020F0502020204030204" pitchFamily="34" charset="0"/>
                <a:cs typeface="Times New Roman" panose="02020603050405020304" pitchFamily="18" charset="0"/>
              </a:rPr>
              <a:t>jacqueline</a:t>
            </a:r>
            <a:r>
              <a:rPr lang="en-US" sz="1000" b="1" u="sng"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.eli@bgreklam.com</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+49 177 58 953 58</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000" b="1"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Key Account Manager</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DACH Region</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German &amp; English </a:t>
            </a:r>
            <a:r>
              <a:rPr lang="en-GB"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&amp; French</a:t>
            </a: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 speaking</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4860F5DF-2BAD-4E90-8D43-6652747F6B0E}"/>
              </a:ext>
            </a:extLst>
          </p:cNvPr>
          <p:cNvSpPr/>
          <p:nvPr/>
        </p:nvSpPr>
        <p:spPr>
          <a:xfrm>
            <a:off x="3509622" y="4042096"/>
            <a:ext cx="2257425" cy="1885966"/>
          </a:xfrm>
          <a:prstGeom prst="rect">
            <a:avLst/>
          </a:prstGeom>
        </p:spPr>
        <p:txBody>
          <a:bodyPr wrap="square">
            <a:spAutoFit/>
          </a:bodyPr>
          <a:lstStyle/>
          <a:p>
            <a:pPr>
              <a:lnSpc>
                <a:spcPct val="107000"/>
              </a:lnSpc>
              <a:spcAft>
                <a:spcPts val="800"/>
              </a:spcAft>
            </a:pPr>
            <a:r>
              <a:rPr lang="en-US" sz="1200" b="1" dirty="0">
                <a:solidFill>
                  <a:srgbClr val="33AAB7"/>
                </a:solidFill>
                <a:latin typeface="Open Sans" panose="020B0606030504020204" pitchFamily="34" charset="0"/>
                <a:ea typeface="Calibri" panose="020F0502020204030204" pitchFamily="34" charset="0"/>
                <a:cs typeface="Times New Roman" panose="02020603050405020304" pitchFamily="18" charset="0"/>
              </a:rPr>
              <a:t>Dino</a:t>
            </a:r>
            <a:r>
              <a:rPr lang="en-US" sz="1200" b="1" kern="1200"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 </a:t>
            </a:r>
            <a:r>
              <a:rPr lang="en-US" sz="1200" b="1" dirty="0" err="1">
                <a:solidFill>
                  <a:srgbClr val="33AAB7"/>
                </a:solidFill>
                <a:latin typeface="Open Sans" panose="020B0606030504020204" pitchFamily="34" charset="0"/>
                <a:ea typeface="Calibri" panose="020F0502020204030204" pitchFamily="34" charset="0"/>
                <a:cs typeface="Times New Roman" panose="02020603050405020304" pitchFamily="18" charset="0"/>
              </a:rPr>
              <a:t>Rami</a:t>
            </a:r>
            <a:r>
              <a:rPr lang="en-US" sz="1200" b="1" kern="1200" dirty="0" err="1">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ć</a:t>
            </a:r>
            <a:endParaRPr lang="en-GB" sz="1200"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u="sng" dirty="0">
                <a:solidFill>
                  <a:schemeClr val="tx1">
                    <a:lumMod val="50000"/>
                    <a:lumOff val="50000"/>
                  </a:schemeClr>
                </a:solidFill>
                <a:latin typeface="Open Sans" panose="020B0606030504020204" pitchFamily="34" charset="0"/>
                <a:ea typeface="Calibri" panose="020F0502020204030204" pitchFamily="34" charset="0"/>
                <a:cs typeface="Times New Roman" panose="02020603050405020304" pitchFamily="18" charset="0"/>
              </a:rPr>
              <a:t>dino</a:t>
            </a:r>
            <a:r>
              <a:rPr lang="en-US" sz="1000" b="1" u="sng"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.ramic@bgreklam.com</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+49 </a:t>
            </a:r>
            <a:r>
              <a:rPr lang="en-US" sz="1000" dirty="0">
                <a:solidFill>
                  <a:schemeClr val="tx1">
                    <a:lumMod val="50000"/>
                    <a:lumOff val="50000"/>
                  </a:schemeClr>
                </a:solidFill>
                <a:latin typeface="Open Sans" panose="020B0606030504020204" pitchFamily="34" charset="0"/>
                <a:ea typeface="Calibri" panose="020F0502020204030204" pitchFamily="34" charset="0"/>
                <a:cs typeface="Times New Roman" panose="02020603050405020304" pitchFamily="18" charset="0"/>
              </a:rPr>
              <a:t>160</a:t>
            </a: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 919 3878</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000" b="1" dirty="0">
              <a:solidFill>
                <a:schemeClr val="tx1">
                  <a:lumMod val="50000"/>
                  <a:lumOff val="50000"/>
                </a:schemeClr>
              </a:solidFill>
              <a:latin typeface="Open Sans" panose="020B06060305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dirty="0">
                <a:solidFill>
                  <a:schemeClr val="tx1">
                    <a:lumMod val="50000"/>
                    <a:lumOff val="50000"/>
                  </a:schemeClr>
                </a:solidFill>
                <a:latin typeface="Open Sans" panose="020B0606030504020204" pitchFamily="34" charset="0"/>
                <a:ea typeface="Calibri" panose="020F0502020204030204" pitchFamily="34" charset="0"/>
                <a:cs typeface="Times New Roman" panose="02020603050405020304" pitchFamily="18" charset="0"/>
              </a:rPr>
              <a:t>Business Development </a:t>
            </a:r>
            <a:r>
              <a:rPr lang="en-US" sz="1000" b="1"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Manager</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DACH Region</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German &amp; English speaking</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descr="A person folding his arms&#10;&#10;Description automatically generated with medium confidence">
            <a:extLst>
              <a:ext uri="{FF2B5EF4-FFF2-40B4-BE49-F238E27FC236}">
                <a16:creationId xmlns:a16="http://schemas.microsoft.com/office/drawing/2014/main" id="{E94FAAD9-5A64-4332-83C7-D966CE4EF5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98" y="1761593"/>
            <a:ext cx="1265339" cy="1898009"/>
          </a:xfrm>
          <a:prstGeom prst="rect">
            <a:avLst/>
          </a:prstGeom>
        </p:spPr>
      </p:pic>
      <p:pic>
        <p:nvPicPr>
          <p:cNvPr id="14" name="Picture 13" descr="A person in a suit&#10;&#10;Description automatically generated with low confidence">
            <a:extLst>
              <a:ext uri="{FF2B5EF4-FFF2-40B4-BE49-F238E27FC236}">
                <a16:creationId xmlns:a16="http://schemas.microsoft.com/office/drawing/2014/main" id="{651AF81C-8AF6-4A85-A3DF-B499CC885E4F}"/>
              </a:ext>
            </a:extLst>
          </p:cNvPr>
          <p:cNvPicPr>
            <a:picLocks noChangeAspect="1"/>
          </p:cNvPicPr>
          <p:nvPr/>
        </p:nvPicPr>
        <p:blipFill rotWithShape="1">
          <a:blip r:embed="rId3">
            <a:extLst>
              <a:ext uri="{28A0092B-C50C-407E-A947-70E740481C1C}">
                <a14:useLocalDpi xmlns:a14="http://schemas.microsoft.com/office/drawing/2010/main" val="0"/>
              </a:ext>
            </a:extLst>
          </a:blip>
          <a:srcRect l="12642" r="10954"/>
          <a:stretch/>
        </p:blipFill>
        <p:spPr>
          <a:xfrm>
            <a:off x="3608665" y="1754602"/>
            <a:ext cx="1455490" cy="1905000"/>
          </a:xfrm>
          <a:prstGeom prst="rect">
            <a:avLst/>
          </a:prstGeom>
        </p:spPr>
      </p:pic>
      <p:pic>
        <p:nvPicPr>
          <p:cNvPr id="15" name="Picture 14" descr="A person with his arms crossed&#10;&#10;Description automatically generated">
            <a:extLst>
              <a:ext uri="{FF2B5EF4-FFF2-40B4-BE49-F238E27FC236}">
                <a16:creationId xmlns:a16="http://schemas.microsoft.com/office/drawing/2014/main" id="{CD6F24E1-3307-48E9-B9D6-A0F49C5140B2}"/>
              </a:ext>
            </a:extLst>
          </p:cNvPr>
          <p:cNvPicPr>
            <a:picLocks noChangeAspect="1"/>
          </p:cNvPicPr>
          <p:nvPr/>
        </p:nvPicPr>
        <p:blipFill rotWithShape="1">
          <a:blip r:embed="rId4">
            <a:extLst>
              <a:ext uri="{28A0092B-C50C-407E-A947-70E740481C1C}">
                <a14:useLocalDpi xmlns:a14="http://schemas.microsoft.com/office/drawing/2010/main" val="0"/>
              </a:ext>
            </a:extLst>
          </a:blip>
          <a:srcRect l="9394" t="16417"/>
          <a:stretch/>
        </p:blipFill>
        <p:spPr>
          <a:xfrm>
            <a:off x="6095998" y="1754602"/>
            <a:ext cx="1389135" cy="1898155"/>
          </a:xfrm>
          <a:prstGeom prst="rect">
            <a:avLst/>
          </a:prstGeom>
        </p:spPr>
      </p:pic>
      <p:pic>
        <p:nvPicPr>
          <p:cNvPr id="16" name="Picture 15" descr="A person with the arms crossed&#10;&#10;Description automatically generated with medium confidence">
            <a:extLst>
              <a:ext uri="{FF2B5EF4-FFF2-40B4-BE49-F238E27FC236}">
                <a16:creationId xmlns:a16="http://schemas.microsoft.com/office/drawing/2014/main" id="{07E8F0E2-F4D0-412D-AC0F-0FBFFEED7E05}"/>
              </a:ext>
            </a:extLst>
          </p:cNvPr>
          <p:cNvPicPr>
            <a:picLocks noChangeAspect="1"/>
          </p:cNvPicPr>
          <p:nvPr/>
        </p:nvPicPr>
        <p:blipFill rotWithShape="1">
          <a:blip r:embed="rId5">
            <a:extLst>
              <a:ext uri="{28A0092B-C50C-407E-A947-70E740481C1C}">
                <a14:useLocalDpi xmlns:a14="http://schemas.microsoft.com/office/drawing/2010/main" val="0"/>
              </a:ext>
            </a:extLst>
          </a:blip>
          <a:srcRect l="9358" t="18486" r="12202"/>
          <a:stretch/>
        </p:blipFill>
        <p:spPr>
          <a:xfrm>
            <a:off x="8904550" y="1761593"/>
            <a:ext cx="1217631" cy="1898009"/>
          </a:xfrm>
          <a:prstGeom prst="rect">
            <a:avLst/>
          </a:prstGeom>
        </p:spPr>
      </p:pic>
    </p:spTree>
    <p:extLst>
      <p:ext uri="{BB962C8B-B14F-4D97-AF65-F5344CB8AC3E}">
        <p14:creationId xmlns:p14="http://schemas.microsoft.com/office/powerpoint/2010/main" val="8047335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ECC50-730A-4125-9508-E5C8BA37BE79}"/>
              </a:ext>
            </a:extLst>
          </p:cNvPr>
          <p:cNvSpPr>
            <a:spLocks noGrp="1"/>
          </p:cNvSpPr>
          <p:nvPr>
            <p:ph type="title"/>
          </p:nvPr>
        </p:nvSpPr>
        <p:spPr>
          <a:xfrm>
            <a:off x="838198" y="490960"/>
            <a:ext cx="10515600" cy="362586"/>
          </a:xfrm>
        </p:spPr>
        <p:txBody>
          <a:bodyPr/>
          <a:lstStyle/>
          <a:p>
            <a:r>
              <a:rPr lang="en-US" dirty="0">
                <a:solidFill>
                  <a:srgbClr val="33AAB7"/>
                </a:solidFill>
              </a:rPr>
              <a:t>CONTACT US – TELL US ABOUT YOUR PROJECT</a:t>
            </a:r>
            <a:endParaRPr lang="en-GB" dirty="0">
              <a:solidFill>
                <a:srgbClr val="33AAB7"/>
              </a:solidFill>
            </a:endParaRPr>
          </a:p>
        </p:txBody>
      </p:sp>
      <p:sp>
        <p:nvSpPr>
          <p:cNvPr id="9" name="Rectangle 8">
            <a:extLst>
              <a:ext uri="{FF2B5EF4-FFF2-40B4-BE49-F238E27FC236}">
                <a16:creationId xmlns:a16="http://schemas.microsoft.com/office/drawing/2014/main" id="{B60840AD-4F8F-4126-998E-4A877AECB83E}"/>
              </a:ext>
            </a:extLst>
          </p:cNvPr>
          <p:cNvSpPr/>
          <p:nvPr/>
        </p:nvSpPr>
        <p:spPr>
          <a:xfrm>
            <a:off x="3400306" y="3975170"/>
            <a:ext cx="2357438" cy="1885966"/>
          </a:xfrm>
          <a:prstGeom prst="rect">
            <a:avLst/>
          </a:prstGeom>
        </p:spPr>
        <p:txBody>
          <a:bodyPr wrap="square">
            <a:spAutoFit/>
          </a:bodyPr>
          <a:lstStyle/>
          <a:p>
            <a:pPr>
              <a:lnSpc>
                <a:spcPct val="107000"/>
              </a:lnSpc>
              <a:spcAft>
                <a:spcPts val="800"/>
              </a:spcAft>
            </a:pPr>
            <a:r>
              <a:rPr lang="en-US" sz="1200" b="1" kern="1200"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Nemanja </a:t>
            </a:r>
            <a:r>
              <a:rPr lang="en-US" sz="1200" b="1" kern="1200" dirty="0" err="1">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Stančić</a:t>
            </a:r>
            <a:endParaRPr lang="en-GB" sz="1200"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u="sng"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nemanja.stancic@bgreklam.com</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+381 60 68 69 136</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Key Account Manager</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UK, Ireland &amp; Central Europe</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English &amp; Russian speaking</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F376CDA8-E344-44BD-9CC2-CB1F82929A92}"/>
              </a:ext>
            </a:extLst>
          </p:cNvPr>
          <p:cNvSpPr txBox="1"/>
          <p:nvPr/>
        </p:nvSpPr>
        <p:spPr>
          <a:xfrm>
            <a:off x="9089219" y="3982925"/>
            <a:ext cx="2195993" cy="1885388"/>
          </a:xfrm>
          <a:prstGeom prst="rect">
            <a:avLst/>
          </a:prstGeom>
          <a:noFill/>
        </p:spPr>
        <p:txBody>
          <a:bodyPr wrap="square">
            <a:spAutoFit/>
          </a:bodyPr>
          <a:lstStyle/>
          <a:p>
            <a:pPr>
              <a:lnSpc>
                <a:spcPct val="107000"/>
              </a:lnSpc>
              <a:spcAft>
                <a:spcPts val="800"/>
              </a:spcAft>
            </a:pPr>
            <a:r>
              <a:rPr lang="en-US" sz="1200" b="1" kern="1200"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rPr>
              <a:t>Dimitrije Bo</a:t>
            </a:r>
            <a:r>
              <a:rPr lang="en-GB" sz="1200" b="1" dirty="0" err="1">
                <a:solidFill>
                  <a:srgbClr val="33AAB7"/>
                </a:solidFill>
                <a:latin typeface="Open Sans" panose="020B0606030504020204" pitchFamily="34" charset="0"/>
                <a:ea typeface="Open Sans" panose="020B0606030504020204" pitchFamily="34" charset="0"/>
                <a:cs typeface="Open Sans" panose="020B0606030504020204" pitchFamily="34" charset="0"/>
              </a:rPr>
              <a:t>ži</a:t>
            </a:r>
            <a:r>
              <a:rPr lang="en-US" sz="1200" b="1" kern="1200"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rPr>
              <a:t>ć</a:t>
            </a:r>
            <a:endParaRPr lang="en-GB" sz="1200" b="1"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b="1" u="sng"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dimitrije</a:t>
            </a:r>
            <a:r>
              <a:rPr lang="en-US" sz="1000" b="1" u="sng"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.bozic@bgreklam.com</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+381 60 68 69 137</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endParaRPr lang="en-US"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Junior</a:t>
            </a:r>
            <a:r>
              <a:rPr lang="en-US" sz="1000" b="1"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 Key Account Manager</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Adria Region</a:t>
            </a: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English &amp; </a:t>
            </a:r>
            <a:r>
              <a:rPr lang="en-US"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German </a:t>
            </a: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speaking</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77CEE65-1971-4A5C-AF49-8EF1C2689EE0}"/>
              </a:ext>
            </a:extLst>
          </p:cNvPr>
          <p:cNvSpPr txBox="1"/>
          <p:nvPr/>
        </p:nvSpPr>
        <p:spPr>
          <a:xfrm>
            <a:off x="6228660" y="4008726"/>
            <a:ext cx="2357438" cy="2027991"/>
          </a:xfrm>
          <a:prstGeom prst="rect">
            <a:avLst/>
          </a:prstGeom>
          <a:noFill/>
        </p:spPr>
        <p:txBody>
          <a:bodyPr wrap="square">
            <a:spAutoFit/>
          </a:bodyPr>
          <a:lstStyle/>
          <a:p>
            <a:pPr>
              <a:lnSpc>
                <a:spcPct val="107000"/>
              </a:lnSpc>
              <a:spcAft>
                <a:spcPts val="800"/>
              </a:spcAft>
            </a:pPr>
            <a:r>
              <a:rPr lang="en-GB" sz="1200" b="1" spc="-10"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rPr>
              <a:t>Sandra </a:t>
            </a:r>
            <a:r>
              <a:rPr lang="en-GB" sz="1200" b="1" spc="-10" dirty="0" err="1">
                <a:solidFill>
                  <a:srgbClr val="33AAB7"/>
                </a:solidFill>
                <a:effectLst/>
                <a:latin typeface="Open Sans" panose="020B0606030504020204" pitchFamily="34" charset="0"/>
                <a:ea typeface="Open Sans" panose="020B0606030504020204" pitchFamily="34" charset="0"/>
                <a:cs typeface="Open Sans" panose="020B0606030504020204" pitchFamily="34" charset="0"/>
              </a:rPr>
              <a:t>Ratković</a:t>
            </a:r>
            <a:endParaRPr lang="en-GB" sz="1200" b="1"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80000"/>
              </a:lnSpc>
              <a:spcAft>
                <a:spcPts val="800"/>
              </a:spcAft>
            </a:pPr>
            <a:r>
              <a:rPr lang="en-GB" sz="1000" b="1"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sandra.ratkovic@bgreklam.com</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80000"/>
              </a:lnSpc>
              <a:spcAft>
                <a:spcPts val="800"/>
              </a:spcAft>
            </a:pPr>
            <a:r>
              <a:rPr lang="en-GB" sz="1000"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+381 60 68 69 143</a:t>
            </a:r>
          </a:p>
          <a:p>
            <a:pPr>
              <a:lnSpc>
                <a:spcPct val="80000"/>
              </a:lnSpc>
              <a:spcAft>
                <a:spcPts val="800"/>
              </a:spcAft>
            </a:pPr>
            <a:r>
              <a:rPr lang="en-GB" sz="1000" b="0" i="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+49 151 53 31 2634</a:t>
            </a:r>
            <a:endParaRPr lang="en-GB" sz="1000"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GB" sz="1000" b="1"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Key Account Manager</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GB" sz="1000" spc="-1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Adria &amp; DACH </a:t>
            </a:r>
            <a:r>
              <a:rPr lang="en-GB" sz="1000"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Region</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GB" sz="1000" spc="-1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German </a:t>
            </a:r>
            <a:r>
              <a:rPr lang="en-GB" sz="1000"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&amp; </a:t>
            </a:r>
            <a:r>
              <a:rPr lang="en-GB" sz="1000" spc="-1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English </a:t>
            </a:r>
            <a:r>
              <a:rPr lang="en-GB" sz="1000"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speaking</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 </a:t>
            </a:r>
          </a:p>
        </p:txBody>
      </p:sp>
      <p:sp>
        <p:nvSpPr>
          <p:cNvPr id="12" name="TextBox 11">
            <a:extLst>
              <a:ext uri="{FF2B5EF4-FFF2-40B4-BE49-F238E27FC236}">
                <a16:creationId xmlns:a16="http://schemas.microsoft.com/office/drawing/2014/main" id="{AE3BCD11-A06D-4841-BB4E-B7D777DB0AA5}"/>
              </a:ext>
            </a:extLst>
          </p:cNvPr>
          <p:cNvSpPr txBox="1"/>
          <p:nvPr/>
        </p:nvSpPr>
        <p:spPr>
          <a:xfrm>
            <a:off x="891432" y="3965885"/>
            <a:ext cx="2080471" cy="2050048"/>
          </a:xfrm>
          <a:prstGeom prst="rect">
            <a:avLst/>
          </a:prstGeom>
          <a:noFill/>
        </p:spPr>
        <p:txBody>
          <a:bodyPr wrap="square">
            <a:spAutoFit/>
          </a:bodyPr>
          <a:lstStyle/>
          <a:p>
            <a:pPr>
              <a:lnSpc>
                <a:spcPct val="107000"/>
              </a:lnSpc>
              <a:spcAft>
                <a:spcPts val="800"/>
              </a:spcAft>
            </a:pPr>
            <a:r>
              <a:rPr lang="en-US" sz="1200" b="1" kern="1200"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rPr>
              <a:t>Milan </a:t>
            </a:r>
            <a:r>
              <a:rPr lang="en-US" sz="1200" b="1" kern="1200" dirty="0" err="1">
                <a:solidFill>
                  <a:srgbClr val="33AAB7"/>
                </a:solidFill>
                <a:effectLst/>
                <a:latin typeface="Open Sans" panose="020B0606030504020204" pitchFamily="34" charset="0"/>
                <a:ea typeface="Open Sans" panose="020B0606030504020204" pitchFamily="34" charset="0"/>
                <a:cs typeface="Open Sans" panose="020B0606030504020204" pitchFamily="34" charset="0"/>
              </a:rPr>
              <a:t>Bajić</a:t>
            </a:r>
            <a:endParaRPr lang="en-GB" sz="1200" b="1"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b="1" u="sng"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milan.bajic@bgreklam.com</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+381 60 68 69 127</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endParaRPr lang="en-US" sz="1000" b="1"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b="1"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Senior Key Account Manager</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Nordics, </a:t>
            </a:r>
            <a:r>
              <a:rPr lang="en-US" sz="1000" kern="1200" dirty="0" err="1">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BeNeLux</a:t>
            </a: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 &amp; France region</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English &amp; French speaking</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descr="A person smiling for the camera&#10;&#10;Description automatically generated with medium confidence">
            <a:extLst>
              <a:ext uri="{FF2B5EF4-FFF2-40B4-BE49-F238E27FC236}">
                <a16:creationId xmlns:a16="http://schemas.microsoft.com/office/drawing/2014/main" id="{B781C5E9-01ED-4C9C-A543-84D692C57DC2}"/>
              </a:ext>
            </a:extLst>
          </p:cNvPr>
          <p:cNvPicPr>
            <a:picLocks noChangeAspect="1"/>
          </p:cNvPicPr>
          <p:nvPr/>
        </p:nvPicPr>
        <p:blipFill rotWithShape="1">
          <a:blip r:embed="rId5">
            <a:extLst>
              <a:ext uri="{28A0092B-C50C-407E-A947-70E740481C1C}">
                <a14:useLocalDpi xmlns:a14="http://schemas.microsoft.com/office/drawing/2010/main" val="0"/>
              </a:ext>
            </a:extLst>
          </a:blip>
          <a:srcRect r="11940"/>
          <a:stretch/>
        </p:blipFill>
        <p:spPr>
          <a:xfrm>
            <a:off x="1000490" y="1805391"/>
            <a:ext cx="1677549" cy="1905000"/>
          </a:xfrm>
          <a:prstGeom prst="rect">
            <a:avLst/>
          </a:prstGeom>
        </p:spPr>
      </p:pic>
      <p:pic>
        <p:nvPicPr>
          <p:cNvPr id="14" name="Picture 13" descr="A person wearing glasses&#10;&#10;Description automatically generated with low confidence">
            <a:extLst>
              <a:ext uri="{FF2B5EF4-FFF2-40B4-BE49-F238E27FC236}">
                <a16:creationId xmlns:a16="http://schemas.microsoft.com/office/drawing/2014/main" id="{3CD3B3E5-FC9B-484D-9BD5-52A5933CC0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2356" y="1805391"/>
            <a:ext cx="1583318" cy="1905000"/>
          </a:xfrm>
          <a:prstGeom prst="rect">
            <a:avLst/>
          </a:prstGeom>
        </p:spPr>
      </p:pic>
      <p:pic>
        <p:nvPicPr>
          <p:cNvPr id="16" name="Picture 15" descr="A person with his arms crossed&#10;&#10;Description automatically generated with medium confidence">
            <a:extLst>
              <a:ext uri="{FF2B5EF4-FFF2-40B4-BE49-F238E27FC236}">
                <a16:creationId xmlns:a16="http://schemas.microsoft.com/office/drawing/2014/main" id="{9D9A2168-7BF2-48F9-9E57-627F0C953D43}"/>
              </a:ext>
            </a:extLst>
          </p:cNvPr>
          <p:cNvPicPr>
            <a:picLocks noChangeAspect="1"/>
          </p:cNvPicPr>
          <p:nvPr/>
        </p:nvPicPr>
        <p:blipFill rotWithShape="1">
          <a:blip r:embed="rId7">
            <a:extLst>
              <a:ext uri="{28A0092B-C50C-407E-A947-70E740481C1C}">
                <a14:useLocalDpi xmlns:a14="http://schemas.microsoft.com/office/drawing/2010/main" val="0"/>
              </a:ext>
            </a:extLst>
          </a:blip>
          <a:srcRect t="12373" r="6010"/>
          <a:stretch/>
        </p:blipFill>
        <p:spPr>
          <a:xfrm>
            <a:off x="9139553" y="1805391"/>
            <a:ext cx="1362213" cy="1905000"/>
          </a:xfrm>
          <a:prstGeom prst="rect">
            <a:avLst/>
          </a:prstGeom>
        </p:spPr>
      </p:pic>
      <p:pic>
        <p:nvPicPr>
          <p:cNvPr id="17" name="Picture 16" descr="A person in a red dress&#10;&#10;Description automatically generated with medium confidence">
            <a:extLst>
              <a:ext uri="{FF2B5EF4-FFF2-40B4-BE49-F238E27FC236}">
                <a16:creationId xmlns:a16="http://schemas.microsoft.com/office/drawing/2014/main" id="{7A6B8C31-F76D-4EC4-B5FE-8E38EDA3DE9F}"/>
              </a:ext>
            </a:extLst>
          </p:cNvPr>
          <p:cNvPicPr>
            <a:picLocks noChangeAspect="1"/>
          </p:cNvPicPr>
          <p:nvPr/>
        </p:nvPicPr>
        <p:blipFill rotWithShape="1">
          <a:blip r:embed="rId8">
            <a:extLst>
              <a:ext uri="{28A0092B-C50C-407E-A947-70E740481C1C}">
                <a14:useLocalDpi xmlns:a14="http://schemas.microsoft.com/office/drawing/2010/main" val="0"/>
              </a:ext>
            </a:extLst>
          </a:blip>
          <a:srcRect t="9679" r="1784"/>
          <a:stretch/>
        </p:blipFill>
        <p:spPr>
          <a:xfrm>
            <a:off x="6385221" y="1805391"/>
            <a:ext cx="1362213" cy="1905000"/>
          </a:xfrm>
          <a:prstGeom prst="rect">
            <a:avLst/>
          </a:prstGeom>
        </p:spPr>
      </p:pic>
    </p:spTree>
    <p:extLst>
      <p:ext uri="{BB962C8B-B14F-4D97-AF65-F5344CB8AC3E}">
        <p14:creationId xmlns:p14="http://schemas.microsoft.com/office/powerpoint/2010/main" val="37427969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868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FE8F9-6E56-4704-B6B7-F656347E68DA}"/>
              </a:ext>
            </a:extLst>
          </p:cNvPr>
          <p:cNvSpPr>
            <a:spLocks noGrp="1"/>
          </p:cNvSpPr>
          <p:nvPr>
            <p:ph type="title"/>
          </p:nvPr>
        </p:nvSpPr>
        <p:spPr>
          <a:xfrm>
            <a:off x="838200" y="374004"/>
            <a:ext cx="10515600" cy="362586"/>
          </a:xfrm>
        </p:spPr>
        <p:txBody>
          <a:bodyPr/>
          <a:lstStyle/>
          <a:p>
            <a:r>
              <a:rPr lang="en-GB" dirty="0">
                <a:solidFill>
                  <a:srgbClr val="33AAB7"/>
                </a:solidFill>
              </a:rPr>
              <a:t>OVERVIEW</a:t>
            </a:r>
          </a:p>
        </p:txBody>
      </p:sp>
      <p:sp>
        <p:nvSpPr>
          <p:cNvPr id="3" name="Text Placeholder 2">
            <a:extLst>
              <a:ext uri="{FF2B5EF4-FFF2-40B4-BE49-F238E27FC236}">
                <a16:creationId xmlns:a16="http://schemas.microsoft.com/office/drawing/2014/main" id="{03E7CF2E-87C7-46AB-9546-24C9D78A40DE}"/>
              </a:ext>
            </a:extLst>
          </p:cNvPr>
          <p:cNvSpPr>
            <a:spLocks noGrp="1"/>
          </p:cNvSpPr>
          <p:nvPr>
            <p:ph type="body" sz="half" idx="2"/>
          </p:nvPr>
        </p:nvSpPr>
        <p:spPr>
          <a:xfrm>
            <a:off x="838200" y="2761095"/>
            <a:ext cx="10515599" cy="4964723"/>
          </a:xfrm>
        </p:spPr>
        <p:txBody>
          <a:bodyPr>
            <a:normAutofit/>
          </a:bodyPr>
          <a:lstStyle/>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Welcome to our PRODUCT CATALOGUE !</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This interactive</a:t>
            </a:r>
            <a:r>
              <a:rPr lang="en-GB" dirty="0">
                <a:effectLst/>
                <a:latin typeface="Calibri" panose="020F050202020403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product collection will provide you product information at the touch of the click.</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It will provide </a:t>
            </a:r>
            <a:r>
              <a:rPr lang="en-GB" dirty="0">
                <a:ea typeface="Calibri" panose="020F0502020204030204" pitchFamily="34" charset="0"/>
                <a:cs typeface="Times New Roman" panose="02020603050405020304" pitchFamily="18" charset="0"/>
              </a:rPr>
              <a:t>you </a:t>
            </a:r>
            <a:r>
              <a:rPr lang="en-GB" dirty="0">
                <a:effectLst/>
                <a:latin typeface="Open Sans" panose="020B0606030504020204" pitchFamily="34" charset="0"/>
                <a:ea typeface="Calibri" panose="020F0502020204030204" pitchFamily="34" charset="0"/>
                <a:cs typeface="Times New Roman" panose="02020603050405020304" pitchFamily="18" charset="0"/>
              </a:rPr>
              <a:t>benefit insights, which you as our partner have from cooperation with us.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We are delivering exceptional experience for shoppers at physical retail (point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t>
            </a:r>
            <a:r>
              <a:rPr lang="en-GB" sz="1400" dirty="0">
                <a:solidFill>
                  <a:schemeClr val="tx1">
                    <a:lumMod val="50000"/>
                    <a:lumOff val="50000"/>
                  </a:schemeClr>
                </a:solidFill>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of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sale); products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per your request or special needs.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For more detailed product information, please contact our support team (your dedicated account manager) or contact us at  </a:t>
            </a:r>
            <a:r>
              <a:rPr lang="en-GB"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Premium POS solutions for retail from concept to store (bgreklam.com)</a:t>
            </a:r>
            <a:r>
              <a:rPr lang="en-GB"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a:t>
            </a:r>
            <a:r>
              <a:rPr lang="en-GB"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  </a:t>
            </a:r>
            <a:endParaRPr lang="en-GB"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579680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4533311" y="3272018"/>
            <a:ext cx="2829431" cy="523220"/>
          </a:xfrm>
          <a:prstGeom prst="rect">
            <a:avLst/>
          </a:prstGeom>
          <a:noFill/>
        </p:spPr>
        <p:txBody>
          <a:bodyPr wrap="square" rtlCol="0">
            <a:spAutoFit/>
          </a:bodyPr>
          <a:lstStyle/>
          <a:p>
            <a:pPr algn="ctr"/>
            <a:r>
              <a:rPr lang="en-GB" sz="2800" b="1" spc="300" dirty="0">
                <a:solidFill>
                  <a:schemeClr val="bg1"/>
                </a:solidFill>
                <a:latin typeface="Open Sans "/>
                <a:ea typeface="Palatino" pitchFamily="2" charset="77"/>
                <a:cs typeface="Verdana" panose="020B0604030504040204" pitchFamily="34" charset="0"/>
              </a:rPr>
              <a:t>ABOUT US</a:t>
            </a:r>
            <a:endParaRPr lang="en-RS" sz="2800" b="1" spc="300" dirty="0">
              <a:solidFill>
                <a:schemeClr val="bg1"/>
              </a:solidFill>
              <a:latin typeface="Open Sans "/>
              <a:ea typeface="Palatino" pitchFamily="2" charset="77"/>
              <a:cs typeface="Verdana" panose="020B0604030504040204" pitchFamily="34" charset="0"/>
            </a:endParaRP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4373534" y="2786493"/>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7202965" y="2786493"/>
            <a:ext cx="319554" cy="1643426"/>
          </a:xfrm>
          <a:prstGeom prst="rect">
            <a:avLst/>
          </a:prstGeom>
        </p:spPr>
      </p:pic>
    </p:spTree>
    <p:extLst>
      <p:ext uri="{BB962C8B-B14F-4D97-AF65-F5344CB8AC3E}">
        <p14:creationId xmlns:p14="http://schemas.microsoft.com/office/powerpoint/2010/main" val="3418667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9821B-6153-4F97-A21A-0781675569B0}"/>
              </a:ext>
            </a:extLst>
          </p:cNvPr>
          <p:cNvSpPr>
            <a:spLocks noGrp="1"/>
          </p:cNvSpPr>
          <p:nvPr>
            <p:ph type="title"/>
          </p:nvPr>
        </p:nvSpPr>
        <p:spPr/>
        <p:txBody>
          <a:bodyPr/>
          <a:lstStyle/>
          <a:p>
            <a:r>
              <a:rPr lang="en-GB" dirty="0">
                <a:solidFill>
                  <a:srgbClr val="33AAB7"/>
                </a:solidFill>
              </a:rPr>
              <a:t>BG REKLAM – ABOUT US</a:t>
            </a:r>
          </a:p>
        </p:txBody>
      </p:sp>
      <p:sp>
        <p:nvSpPr>
          <p:cNvPr id="3" name="Text Placeholder 2">
            <a:extLst>
              <a:ext uri="{FF2B5EF4-FFF2-40B4-BE49-F238E27FC236}">
                <a16:creationId xmlns:a16="http://schemas.microsoft.com/office/drawing/2014/main" id="{0231CE43-718F-4EE6-8841-99DBA3BCBFE0}"/>
              </a:ext>
            </a:extLst>
          </p:cNvPr>
          <p:cNvSpPr>
            <a:spLocks noGrp="1"/>
          </p:cNvSpPr>
          <p:nvPr>
            <p:ph type="body" sz="half" idx="2"/>
          </p:nvPr>
        </p:nvSpPr>
        <p:spPr>
          <a:xfrm>
            <a:off x="838201" y="3133144"/>
            <a:ext cx="10515599" cy="4964723"/>
          </a:xfrm>
        </p:spPr>
        <p:txBody>
          <a:bodyPr/>
          <a:lstStyle/>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We are professionals in production of premium POSM solutions. </a:t>
            </a:r>
          </a:p>
          <a:p>
            <a:pPr algn="just">
              <a:lnSpc>
                <a:spcPct val="150000"/>
              </a:lnSpc>
              <a:spcAft>
                <a:spcPts val="800"/>
              </a:spcAft>
            </a:pPr>
            <a:r>
              <a:rPr lang="en-GB" b="1" dirty="0">
                <a:effectLst/>
                <a:latin typeface="Open Sans" panose="020B0606030504020204" pitchFamily="34" charset="0"/>
                <a:ea typeface="Calibri" panose="020F0502020204030204" pitchFamily="34" charset="0"/>
                <a:cs typeface="Times New Roman" panose="02020603050405020304" pitchFamily="18" charset="0"/>
              </a:rPr>
              <a:t>BG </a:t>
            </a:r>
            <a:r>
              <a:rPr lang="en-GB" b="1" dirty="0" err="1">
                <a:effectLst/>
                <a:latin typeface="Open Sans" panose="020B0606030504020204" pitchFamily="34" charset="0"/>
                <a:ea typeface="Calibri" panose="020F0502020204030204" pitchFamily="34" charset="0"/>
                <a:cs typeface="Times New Roman" panose="02020603050405020304" pitchFamily="18" charset="0"/>
              </a:rPr>
              <a:t>Reklam</a:t>
            </a:r>
            <a:r>
              <a:rPr lang="en-GB" b="1" dirty="0">
                <a:effectLst/>
                <a:latin typeface="Open Sans" panose="020B060603050402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creates </a:t>
            </a:r>
            <a:r>
              <a:rPr lang="en-GB" b="1" dirty="0">
                <a:effectLst/>
                <a:latin typeface="Open Sans" panose="020B0606030504020204" pitchFamily="34" charset="0"/>
                <a:ea typeface="Calibri" panose="020F0502020204030204" pitchFamily="34" charset="0"/>
                <a:cs typeface="Times New Roman" panose="02020603050405020304" pitchFamily="18" charset="0"/>
              </a:rPr>
              <a:t>outstanding</a:t>
            </a:r>
            <a:r>
              <a:rPr lang="en-GB" dirty="0">
                <a:effectLst/>
                <a:latin typeface="Open Sans" panose="020B0606030504020204" pitchFamily="34" charset="0"/>
                <a:ea typeface="Calibri" panose="020F0502020204030204" pitchFamily="34" charset="0"/>
                <a:cs typeface="Times New Roman" panose="02020603050405020304" pitchFamily="18" charset="0"/>
              </a:rPr>
              <a:t> various </a:t>
            </a:r>
            <a:r>
              <a:rPr lang="en-GB" b="1" dirty="0">
                <a:effectLst/>
                <a:latin typeface="Open Sans" panose="020B0606030504020204" pitchFamily="34" charset="0"/>
                <a:ea typeface="Calibri" panose="020F0502020204030204" pitchFamily="34" charset="0"/>
                <a:cs typeface="Times New Roman" panose="02020603050405020304" pitchFamily="18" charset="0"/>
              </a:rPr>
              <a:t>POSM </a:t>
            </a:r>
            <a:r>
              <a:rPr lang="en-GB" dirty="0">
                <a:effectLst/>
                <a:latin typeface="Open Sans" panose="020B0606030504020204" pitchFamily="34" charset="0"/>
                <a:ea typeface="Calibri" panose="020F0502020204030204" pitchFamily="34" charset="0"/>
                <a:cs typeface="Times New Roman" panose="02020603050405020304" pitchFamily="18" charset="0"/>
              </a:rPr>
              <a:t>that support in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store activation and drive sales at the point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of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sale of our clients for </a:t>
            </a:r>
            <a:r>
              <a:rPr lang="en-GB" b="1" dirty="0">
                <a:effectLst/>
                <a:latin typeface="Open Sans" panose="020B0606030504020204" pitchFamily="34" charset="0"/>
                <a:ea typeface="Calibri" panose="020F0502020204030204" pitchFamily="34" charset="0"/>
                <a:cs typeface="Times New Roman" panose="02020603050405020304" pitchFamily="18" charset="0"/>
              </a:rPr>
              <a:t>more than 20 years. </a:t>
            </a:r>
          </a:p>
          <a:p>
            <a:pPr algn="just">
              <a:lnSpc>
                <a:spcPct val="150000"/>
              </a:lnSpc>
              <a:spcAft>
                <a:spcPts val="800"/>
              </a:spcAft>
            </a:pPr>
            <a:r>
              <a:rPr lang="en-GB" dirty="0">
                <a:ea typeface="Calibri" panose="020F0502020204030204" pitchFamily="34" charset="0"/>
                <a:cs typeface="Times New Roman" panose="02020603050405020304" pitchFamily="18" charset="0"/>
              </a:rPr>
              <a:t>We </a:t>
            </a:r>
            <a:r>
              <a:rPr lang="en-GB" dirty="0">
                <a:effectLst/>
                <a:latin typeface="Open Sans" panose="020B0606030504020204" pitchFamily="34" charset="0"/>
                <a:ea typeface="Calibri" panose="020F0502020204030204" pitchFamily="34" charset="0"/>
                <a:cs typeface="Times New Roman" panose="02020603050405020304" pitchFamily="18" charset="0"/>
              </a:rPr>
              <a:t>are specialised in all areas, from </a:t>
            </a:r>
            <a:r>
              <a:rPr lang="en-GB" b="1" dirty="0">
                <a:effectLst/>
                <a:latin typeface="Open Sans" panose="020B0606030504020204" pitchFamily="34" charset="0"/>
                <a:ea typeface="Calibri" panose="020F0502020204030204" pitchFamily="34" charset="0"/>
                <a:cs typeface="Times New Roman" panose="02020603050405020304" pitchFamily="18" charset="0"/>
              </a:rPr>
              <a:t>Design &amp; Concept Solutions</a:t>
            </a:r>
            <a:r>
              <a:rPr lang="en-GB" dirty="0">
                <a:effectLst/>
                <a:latin typeface="Open Sans" panose="020B0606030504020204" pitchFamily="34" charset="0"/>
                <a:ea typeface="Calibri" panose="020F0502020204030204" pitchFamily="34" charset="0"/>
                <a:cs typeface="Times New Roman" panose="02020603050405020304" pitchFamily="18" charset="0"/>
              </a:rPr>
              <a:t>, </a:t>
            </a:r>
            <a:r>
              <a:rPr lang="en-GB" b="1" dirty="0">
                <a:effectLst/>
                <a:latin typeface="Open Sans" panose="020B0606030504020204" pitchFamily="34" charset="0"/>
                <a:ea typeface="Calibri" panose="020F0502020204030204" pitchFamily="34" charset="0"/>
                <a:cs typeface="Times New Roman" panose="02020603050405020304" pitchFamily="18" charset="0"/>
              </a:rPr>
              <a:t>Innovations</a:t>
            </a:r>
            <a:r>
              <a:rPr lang="en-GB" dirty="0">
                <a:effectLst/>
                <a:latin typeface="Open Sans" panose="020B0606030504020204" pitchFamily="34" charset="0"/>
                <a:ea typeface="Calibri" panose="020F0502020204030204" pitchFamily="34" charset="0"/>
                <a:cs typeface="Times New Roman" panose="02020603050405020304" pitchFamily="18" charset="0"/>
              </a:rPr>
              <a:t>,  through </a:t>
            </a:r>
            <a:r>
              <a:rPr lang="en-GB" b="1" dirty="0">
                <a:effectLst/>
                <a:latin typeface="Open Sans" panose="020B0606030504020204" pitchFamily="34" charset="0"/>
                <a:ea typeface="Calibri" panose="020F0502020204030204" pitchFamily="34" charset="0"/>
                <a:cs typeface="Times New Roman" panose="02020603050405020304" pitchFamily="18" charset="0"/>
              </a:rPr>
              <a:t>Engineering</a:t>
            </a:r>
            <a:r>
              <a:rPr lang="en-GB" dirty="0">
                <a:effectLst/>
                <a:latin typeface="Open Sans" panose="020B0606030504020204" pitchFamily="34" charset="0"/>
                <a:ea typeface="Calibri" panose="020F0502020204030204" pitchFamily="34" charset="0"/>
                <a:cs typeface="Times New Roman" panose="02020603050405020304" pitchFamily="18" charset="0"/>
              </a:rPr>
              <a:t>,  to </a:t>
            </a:r>
            <a:r>
              <a:rPr lang="en-GB" b="1" dirty="0">
                <a:effectLst/>
                <a:latin typeface="Open Sans" panose="020B0606030504020204" pitchFamily="34" charset="0"/>
                <a:ea typeface="Calibri" panose="020F0502020204030204" pitchFamily="34" charset="0"/>
                <a:cs typeface="Times New Roman" panose="02020603050405020304" pitchFamily="18" charset="0"/>
              </a:rPr>
              <a:t>Development &amp; Production </a:t>
            </a:r>
            <a:r>
              <a:rPr lang="en-GB" dirty="0">
                <a:effectLst/>
                <a:latin typeface="Open Sans" panose="020B0606030504020204" pitchFamily="34" charset="0"/>
                <a:ea typeface="Calibri" panose="020F0502020204030204" pitchFamily="34" charset="0"/>
                <a:cs typeface="Times New Roman" panose="02020603050405020304" pitchFamily="18" charset="0"/>
              </a:rPr>
              <a:t>of tailored POSM solutions. </a:t>
            </a:r>
            <a:r>
              <a:rPr lang="en-GB" b="1" dirty="0">
                <a:effectLst/>
                <a:latin typeface="Open Sans" panose="020B0606030504020204" pitchFamily="34" charset="0"/>
                <a:ea typeface="Calibri" panose="020F0502020204030204" pitchFamily="34" charset="0"/>
                <a:cs typeface="Times New Roman" panose="02020603050405020304" pitchFamily="18" charset="0"/>
              </a:rPr>
              <a:t>We are completing the entire process under one roof</a:t>
            </a:r>
            <a:r>
              <a:rPr lang="en-GB" dirty="0">
                <a:effectLst/>
                <a:latin typeface="Open Sans" panose="020B0606030504020204" pitchFamily="34" charset="0"/>
                <a:ea typeface="Calibri" panose="020F0502020204030204" pitchFamily="34" charset="0"/>
                <a:cs typeface="Times New Roman" panose="02020603050405020304" pitchFamily="18" charset="0"/>
              </a:rPr>
              <a:t>.</a:t>
            </a:r>
            <a:r>
              <a:rPr lang="en-GB" b="1" dirty="0">
                <a:effectLst/>
                <a:latin typeface="Open Sans" panose="020B0606030504020204" pitchFamily="34" charset="0"/>
                <a:ea typeface="Calibri" panose="020F0502020204030204" pitchFamily="34" charset="0"/>
                <a:cs typeface="Times New Roman" panose="02020603050405020304" pitchFamily="18" charset="0"/>
              </a:rPr>
              <a:t> </a:t>
            </a:r>
            <a:endParaRPr lang="en-GB"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Our partner companies on local markets provide </a:t>
            </a:r>
            <a:r>
              <a:rPr lang="en-GB" b="1" dirty="0">
                <a:effectLst/>
                <a:latin typeface="Open Sans" panose="020B0606030504020204" pitchFamily="34" charset="0"/>
                <a:ea typeface="Calibri" panose="020F0502020204030204" pitchFamily="34" charset="0"/>
                <a:cs typeface="Times New Roman" panose="02020603050405020304" pitchFamily="18" charset="0"/>
              </a:rPr>
              <a:t>excellent Installation </a:t>
            </a:r>
            <a:r>
              <a:rPr lang="en-GB" dirty="0">
                <a:effectLst/>
                <a:latin typeface="Open Sans" panose="020B0606030504020204" pitchFamily="34" charset="0"/>
                <a:ea typeface="Calibri" panose="020F0502020204030204" pitchFamily="34" charset="0"/>
                <a:cs typeface="Times New Roman" panose="02020603050405020304" pitchFamily="18" charset="0"/>
              </a:rPr>
              <a:t>and </a:t>
            </a:r>
            <a:r>
              <a:rPr lang="en-GB" b="1" dirty="0">
                <a:effectLst/>
                <a:latin typeface="Open Sans" panose="020B0606030504020204" pitchFamily="34" charset="0"/>
                <a:ea typeface="Calibri" panose="020F0502020204030204" pitchFamily="34" charset="0"/>
                <a:cs typeface="Times New Roman" panose="02020603050405020304" pitchFamily="18" charset="0"/>
              </a:rPr>
              <a:t>Maintenance services</a:t>
            </a:r>
            <a:r>
              <a:rPr lang="en-GB" dirty="0">
                <a:effectLst/>
                <a:latin typeface="Open Sans" panose="020B0606030504020204" pitchFamily="34" charset="0"/>
                <a:ea typeface="Calibri" panose="020F0502020204030204" pitchFamily="34" charset="0"/>
                <a:cs typeface="Times New Roman" panose="02020603050405020304" pitchFamily="18" charset="0"/>
              </a:rPr>
              <a:t>.</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438374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BG reklam Finalni video" descr="A high angle view of a building&#10;&#10;Description automatically generated with medium confidence">
            <a:hlinkClick r:id="" action="ppaction://media"/>
            <a:extLst>
              <a:ext uri="{FF2B5EF4-FFF2-40B4-BE49-F238E27FC236}">
                <a16:creationId xmlns:a16="http://schemas.microsoft.com/office/drawing/2014/main" id="{A0C96758-DADD-429F-90A1-D45722EC76E5}"/>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6507" r="12155" b="2"/>
          <a:stretch/>
        </p:blipFill>
        <p:spPr bwMode="auto">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16.jpeg" descr="A group of people posing for a photo in front of a building&#10;&#10;Description automatically generated">
            <a:extLst>
              <a:ext uri="{FF2B5EF4-FFF2-40B4-BE49-F238E27FC236}">
                <a16:creationId xmlns:a16="http://schemas.microsoft.com/office/drawing/2014/main" id="{12D1DA24-35F3-454F-8988-03791722C624}"/>
              </a:ext>
            </a:extLst>
          </p:cNvPr>
          <p:cNvPicPr/>
          <p:nvPr/>
        </p:nvPicPr>
        <p:blipFill rotWithShape="1">
          <a:blip r:embed="rId3" cstate="print"/>
          <a:srcRect t="24839" r="1" b="1"/>
          <a:stretch/>
        </p:blipFill>
        <p:spPr>
          <a:xfrm>
            <a:off x="541538" y="10"/>
            <a:ext cx="8613155" cy="6863475"/>
          </a:xfrm>
          <a:custGeom>
            <a:avLst/>
            <a:gdLst/>
            <a:ahLst/>
            <a:cxnLst/>
            <a:rect l="l" t="t" r="r" b="b"/>
            <a:pathLst>
              <a:path w="9154693" h="6863485">
                <a:moveTo>
                  <a:pt x="0" y="0"/>
                </a:moveTo>
                <a:lnTo>
                  <a:pt x="5976000" y="0"/>
                </a:lnTo>
                <a:lnTo>
                  <a:pt x="9154693" y="6863485"/>
                </a:lnTo>
                <a:lnTo>
                  <a:pt x="0" y="6863485"/>
                </a:lnTo>
                <a:lnTo>
                  <a:pt x="0" y="0"/>
                </a:lnTo>
                <a:close/>
              </a:path>
            </a:pathLst>
          </a:custGeom>
        </p:spPr>
      </p:pic>
      <p:pic>
        <p:nvPicPr>
          <p:cNvPr id="5" name="Picture 16" descr="A house surrounded by trees&#10;&#10;Description automatically generated with low confidence">
            <a:extLst>
              <a:ext uri="{FF2B5EF4-FFF2-40B4-BE49-F238E27FC236}">
                <a16:creationId xmlns:a16="http://schemas.microsoft.com/office/drawing/2014/main" id="{D97A47F0-6430-4280-9280-32C356FEDF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3595" b="-1"/>
          <a:stretch/>
        </p:blipFill>
        <p:spPr bwMode="auto">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0193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17.jpeg" descr="A picture containing text, indoor, worktable, several&#10;&#10;Description automatically generated">
            <a:extLst>
              <a:ext uri="{FF2B5EF4-FFF2-40B4-BE49-F238E27FC236}">
                <a16:creationId xmlns:a16="http://schemas.microsoft.com/office/drawing/2014/main" id="{404AF631-06F9-4E83-A5EC-0B618162607B}"/>
              </a:ext>
            </a:extLst>
          </p:cNvPr>
          <p:cNvPicPr/>
          <p:nvPr/>
        </p:nvPicPr>
        <p:blipFill rotWithShape="1">
          <a:blip r:embed="rId2" cstate="print"/>
          <a:srcRect t="18358" r="2" b="6753"/>
          <a:stretch/>
        </p:blipFill>
        <p:spPr>
          <a:xfrm>
            <a:off x="541538" y="10"/>
            <a:ext cx="8600206"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5" name="image18.jpeg" descr="A picture containing person, person, indoor&#10;&#10;Description automatically generated">
            <a:extLst>
              <a:ext uri="{FF2B5EF4-FFF2-40B4-BE49-F238E27FC236}">
                <a16:creationId xmlns:a16="http://schemas.microsoft.com/office/drawing/2014/main" id="{7CAB2955-5A2F-492D-8D53-0FFEDA7CDB69}"/>
              </a:ext>
            </a:extLst>
          </p:cNvPr>
          <p:cNvPicPr/>
          <p:nvPr/>
        </p:nvPicPr>
        <p:blipFill rotWithShape="1">
          <a:blip r:embed="rId3" cstate="print"/>
          <a:srcRect l="4526" r="1823" b="-3"/>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988708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8D9D1-72AE-4F2F-A284-82BEB586E5BC}"/>
              </a:ext>
            </a:extLst>
          </p:cNvPr>
          <p:cNvSpPr>
            <a:spLocks noGrp="1"/>
          </p:cNvSpPr>
          <p:nvPr>
            <p:ph type="title"/>
          </p:nvPr>
        </p:nvSpPr>
        <p:spPr>
          <a:xfrm>
            <a:off x="838200" y="365126"/>
            <a:ext cx="3276153" cy="362586"/>
          </a:xfrm>
        </p:spPr>
        <p:txBody>
          <a:bodyPr/>
          <a:lstStyle/>
          <a:p>
            <a:r>
              <a:rPr lang="en-GB">
                <a:solidFill>
                  <a:srgbClr val="33AAB7"/>
                </a:solidFill>
              </a:rPr>
              <a:t>OUR OFFICES</a:t>
            </a:r>
            <a:endParaRPr lang="en-GB" dirty="0">
              <a:solidFill>
                <a:srgbClr val="33AAB7"/>
              </a:solidFill>
            </a:endParaRPr>
          </a:p>
        </p:txBody>
      </p:sp>
      <p:sp>
        <p:nvSpPr>
          <p:cNvPr id="3" name="Text Placeholder 2">
            <a:extLst>
              <a:ext uri="{FF2B5EF4-FFF2-40B4-BE49-F238E27FC236}">
                <a16:creationId xmlns:a16="http://schemas.microsoft.com/office/drawing/2014/main" id="{A4D3705F-428B-47C0-B6F2-F3FD9226553C}"/>
              </a:ext>
            </a:extLst>
          </p:cNvPr>
          <p:cNvSpPr>
            <a:spLocks noGrp="1"/>
          </p:cNvSpPr>
          <p:nvPr>
            <p:ph type="body" sz="half" idx="2"/>
          </p:nvPr>
        </p:nvSpPr>
        <p:spPr>
          <a:xfrm>
            <a:off x="838201" y="1296140"/>
            <a:ext cx="5029839" cy="5477522"/>
          </a:xfrm>
        </p:spPr>
        <p:txBody>
          <a:bodyPr>
            <a:normAutofit fontScale="47500" lnSpcReduction="20000"/>
          </a:bodyPr>
          <a:lstStyle/>
          <a:p>
            <a:pPr algn="just">
              <a:lnSpc>
                <a:spcPct val="107000"/>
              </a:lnSpc>
              <a:spcAft>
                <a:spcPts val="800"/>
              </a:spcAft>
            </a:pPr>
            <a:r>
              <a:rPr lang="en-GB" sz="2900" b="1"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BG REKLAM (Headquarters)</a:t>
            </a:r>
            <a:endParaRPr lang="en-GB" sz="2900" u="sng"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600"/>
              </a:spcBef>
              <a:spcAft>
                <a:spcPts val="6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29. </a:t>
            </a:r>
            <a:r>
              <a:rPr lang="en-GB" sz="2500" dirty="0" err="1">
                <a:effectLst/>
                <a:latin typeface="Open Sans" panose="020B0606030504020204" pitchFamily="34" charset="0"/>
                <a:ea typeface="Calibri" panose="020F0502020204030204" pitchFamily="34" charset="0"/>
                <a:cs typeface="Times New Roman" panose="02020603050405020304" pitchFamily="18" charset="0"/>
              </a:rPr>
              <a:t>Novembra</a:t>
            </a:r>
            <a:r>
              <a:rPr lang="en-GB" sz="2500" dirty="0">
                <a:effectLst/>
                <a:latin typeface="Open Sans" panose="020B0606030504020204" pitchFamily="34" charset="0"/>
                <a:ea typeface="Calibri" panose="020F0502020204030204" pitchFamily="34" charset="0"/>
                <a:cs typeface="Times New Roman" panose="02020603050405020304" pitchFamily="18" charset="0"/>
              </a:rPr>
              <a:t> 1M 11460 Belgrade, Serbia</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600"/>
              </a:spcBef>
              <a:spcAft>
                <a:spcPts val="6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+38111 785 64 64</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600"/>
              </a:spcBef>
              <a:spcAft>
                <a:spcPts val="6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+381 60 68 69 110</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70000"/>
              </a:lnSpc>
              <a:spcBef>
                <a:spcPts val="600"/>
              </a:spcBef>
              <a:spcAft>
                <a:spcPts val="600"/>
              </a:spcAft>
            </a:pPr>
            <a:r>
              <a:rPr lang="en-GB" sz="3500" b="1" dirty="0">
                <a:effectLst/>
                <a:latin typeface="Open Sans" panose="020B0606030504020204" pitchFamily="34" charset="0"/>
                <a:ea typeface="Calibri" panose="020F0502020204030204" pitchFamily="34" charset="0"/>
                <a:cs typeface="Times New Roman" panose="02020603050405020304" pitchFamily="18" charset="0"/>
              </a:rPr>
              <a:t> </a:t>
            </a:r>
            <a:endParaRPr lang="en-GB" sz="3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900" b="1"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BG REKLAM GmbH</a:t>
            </a:r>
            <a:endParaRPr lang="en-GB" sz="2900" u="sng"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500" dirty="0" err="1">
                <a:ea typeface="Calibri" panose="020F0502020204030204" pitchFamily="34" charset="0"/>
                <a:cs typeface="Times New Roman" panose="02020603050405020304" pitchFamily="18" charset="0"/>
              </a:rPr>
              <a:t>LeverkusenstraBe</a:t>
            </a:r>
            <a:r>
              <a:rPr lang="en-GB" sz="2500" dirty="0">
                <a:ea typeface="Calibri" panose="020F0502020204030204" pitchFamily="34" charset="0"/>
                <a:cs typeface="Times New Roman" panose="02020603050405020304" pitchFamily="18" charset="0"/>
              </a:rPr>
              <a:t> 3 </a:t>
            </a:r>
          </a:p>
          <a:p>
            <a:pPr algn="just">
              <a:lnSpc>
                <a:spcPct val="107000"/>
              </a:lnSpc>
              <a:spcAft>
                <a:spcPts val="8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22761 Hamburg, Germany</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500" dirty="0">
                <a:ea typeface="Calibri" panose="020F0502020204030204" pitchFamily="34" charset="0"/>
                <a:cs typeface="Times New Roman" panose="02020603050405020304" pitchFamily="18" charset="0"/>
              </a:rPr>
              <a:t>+ 49 40 8541 3003 </a:t>
            </a:r>
          </a:p>
          <a:p>
            <a:pPr algn="just">
              <a:lnSpc>
                <a:spcPct val="107000"/>
              </a:lnSpc>
              <a:spcAft>
                <a:spcPts val="800"/>
              </a:spcAft>
            </a:pPr>
            <a:r>
              <a:rPr lang="en-GB" sz="3000" b="1" dirty="0">
                <a:effectLst/>
                <a:latin typeface="Open Sans" panose="020B0606030504020204" pitchFamily="34" charset="0"/>
                <a:ea typeface="Calibri" panose="020F0502020204030204" pitchFamily="34" charset="0"/>
                <a:cs typeface="Times New Roman" panose="02020603050405020304" pitchFamily="18" charset="0"/>
              </a:rPr>
              <a:t> </a:t>
            </a:r>
            <a:endParaRPr lang="en-GB" sz="3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900" b="1" u="sng" dirty="0">
                <a:solidFill>
                  <a:srgbClr val="33AAB7"/>
                </a:solidFill>
                <a:effectLst/>
              </a:rPr>
              <a:t>BG REKLAM UK Ltd</a:t>
            </a:r>
            <a:endParaRPr lang="en-GB" sz="2900" u="sng" dirty="0">
              <a:solidFill>
                <a:srgbClr val="33AAB7"/>
              </a:solidFill>
              <a:effectLst/>
            </a:endParaRPr>
          </a:p>
          <a:p>
            <a:pPr algn="just">
              <a:lnSpc>
                <a:spcPct val="120000"/>
              </a:lnSpc>
              <a:spcBef>
                <a:spcPts val="600"/>
              </a:spcBef>
              <a:spcAft>
                <a:spcPts val="6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1st Floor, Artist House 35 Little Russell Street London, </a:t>
            </a:r>
            <a:r>
              <a:rPr lang="en-GB" sz="2500" dirty="0" err="1">
                <a:effectLst/>
                <a:latin typeface="Open Sans" panose="020B0606030504020204" pitchFamily="34" charset="0"/>
                <a:ea typeface="Calibri" panose="020F0502020204030204" pitchFamily="34" charset="0"/>
                <a:cs typeface="Times New Roman" panose="02020603050405020304" pitchFamily="18" charset="0"/>
              </a:rPr>
              <a:t>WClA</a:t>
            </a:r>
            <a:r>
              <a:rPr lang="en-GB" sz="2500" dirty="0">
                <a:effectLst/>
                <a:latin typeface="Open Sans" panose="020B0606030504020204" pitchFamily="34" charset="0"/>
                <a:ea typeface="Calibri" panose="020F0502020204030204" pitchFamily="34" charset="0"/>
                <a:cs typeface="Times New Roman" panose="02020603050405020304" pitchFamily="18" charset="0"/>
              </a:rPr>
              <a:t> 2НН, UK</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600"/>
              </a:spcBef>
              <a:spcAft>
                <a:spcPts val="6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+44 20 3290 6345</a:t>
            </a:r>
          </a:p>
          <a:p>
            <a:endParaRPr lang="en-GB" dirty="0"/>
          </a:p>
        </p:txBody>
      </p:sp>
      <p:pic>
        <p:nvPicPr>
          <p:cNvPr id="7" name="Picture 6" descr="A picture containing text, flock&#10;&#10;Description automatically generated">
            <a:extLst>
              <a:ext uri="{FF2B5EF4-FFF2-40B4-BE49-F238E27FC236}">
                <a16:creationId xmlns:a16="http://schemas.microsoft.com/office/drawing/2014/main" id="{5923F9B2-1F84-4F12-B144-A8B6D0D033CD}"/>
              </a:ext>
            </a:extLst>
          </p:cNvPr>
          <p:cNvPicPr/>
          <p:nvPr/>
        </p:nvPicPr>
        <p:blipFill>
          <a:blip r:embed="rId2">
            <a:extLst>
              <a:ext uri="{28A0092B-C50C-407E-A947-70E740481C1C}">
                <a14:useLocalDpi xmlns:a14="http://schemas.microsoft.com/office/drawing/2010/main" val="0"/>
              </a:ext>
            </a:extLst>
          </a:blip>
          <a:stretch>
            <a:fillRect/>
          </a:stretch>
        </p:blipFill>
        <p:spPr>
          <a:xfrm>
            <a:off x="6452101" y="1110752"/>
            <a:ext cx="5731510" cy="5727065"/>
          </a:xfrm>
          <a:prstGeom prst="rect">
            <a:avLst/>
          </a:prstGeom>
          <a:effectLst>
            <a:outerShdw blurRad="50800" dist="38100" dir="2700000" algn="tl" rotWithShape="0">
              <a:prstClr val="black">
                <a:alpha val="40000"/>
              </a:prstClr>
            </a:outerShdw>
          </a:effectLst>
        </p:spPr>
      </p:pic>
      <p:grpSp>
        <p:nvGrpSpPr>
          <p:cNvPr id="9" name="Group 8">
            <a:extLst>
              <a:ext uri="{FF2B5EF4-FFF2-40B4-BE49-F238E27FC236}">
                <a16:creationId xmlns:a16="http://schemas.microsoft.com/office/drawing/2014/main" id="{A846C973-6F25-4094-AD89-9A33F37F3B6E}"/>
              </a:ext>
            </a:extLst>
          </p:cNvPr>
          <p:cNvGrpSpPr/>
          <p:nvPr/>
        </p:nvGrpSpPr>
        <p:grpSpPr>
          <a:xfrm>
            <a:off x="6706101" y="3051947"/>
            <a:ext cx="637539" cy="1216025"/>
            <a:chOff x="447206" y="2598508"/>
            <a:chExt cx="1035844" cy="635794"/>
          </a:xfrm>
        </p:grpSpPr>
        <p:cxnSp>
          <p:nvCxnSpPr>
            <p:cNvPr id="17" name="Straight Connector 16">
              <a:extLst>
                <a:ext uri="{FF2B5EF4-FFF2-40B4-BE49-F238E27FC236}">
                  <a16:creationId xmlns:a16="http://schemas.microsoft.com/office/drawing/2014/main" id="{177807AD-E503-4700-A7D8-B9B3F2096C2F}"/>
                </a:ext>
              </a:extLst>
            </p:cNvPr>
            <p:cNvCxnSpPr/>
            <p:nvPr/>
          </p:nvCxnSpPr>
          <p:spPr>
            <a:xfrm flipH="1" flipV="1">
              <a:off x="1166343" y="2598508"/>
              <a:ext cx="316707" cy="63579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EB2D7BF-B701-4A75-9C6C-0157C07E6FC7}"/>
                </a:ext>
              </a:extLst>
            </p:cNvPr>
            <p:cNvCxnSpPr/>
            <p:nvPr/>
          </p:nvCxnSpPr>
          <p:spPr>
            <a:xfrm>
              <a:off x="447206" y="2598508"/>
              <a:ext cx="719137"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E4C35BF0-BCD3-4218-B365-9D53A5F7DD16}"/>
              </a:ext>
            </a:extLst>
          </p:cNvPr>
          <p:cNvGrpSpPr/>
          <p:nvPr/>
        </p:nvGrpSpPr>
        <p:grpSpPr>
          <a:xfrm>
            <a:off x="7436988" y="2632212"/>
            <a:ext cx="930911" cy="1442085"/>
            <a:chOff x="1366218" y="2159989"/>
            <a:chExt cx="1035844" cy="635794"/>
          </a:xfrm>
        </p:grpSpPr>
        <p:cxnSp>
          <p:nvCxnSpPr>
            <p:cNvPr id="15" name="Straight Connector 14">
              <a:extLst>
                <a:ext uri="{FF2B5EF4-FFF2-40B4-BE49-F238E27FC236}">
                  <a16:creationId xmlns:a16="http://schemas.microsoft.com/office/drawing/2014/main" id="{E8B0E27A-1AA5-4038-9C29-7E2B5C0621C2}"/>
                </a:ext>
              </a:extLst>
            </p:cNvPr>
            <p:cNvCxnSpPr/>
            <p:nvPr/>
          </p:nvCxnSpPr>
          <p:spPr>
            <a:xfrm flipH="1" flipV="1">
              <a:off x="2085355" y="2159989"/>
              <a:ext cx="316707" cy="635794"/>
            </a:xfrm>
            <a:prstGeom prst="line">
              <a:avLst/>
            </a:prstGeom>
            <a:ln w="3175">
              <a:solidFill>
                <a:schemeClr val="tx1"/>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B03FB5E5-BA64-4CB8-968D-335350CC79F1}"/>
                </a:ext>
              </a:extLst>
            </p:cNvPr>
            <p:cNvCxnSpPr/>
            <p:nvPr/>
          </p:nvCxnSpPr>
          <p:spPr>
            <a:xfrm>
              <a:off x="1366218" y="2159989"/>
              <a:ext cx="719137" cy="0"/>
            </a:xfrm>
            <a:prstGeom prst="line">
              <a:avLst/>
            </a:prstGeom>
            <a:ln w="3175">
              <a:solidFill>
                <a:schemeClr val="tx1"/>
              </a:solidFill>
            </a:ln>
          </p:spPr>
          <p:style>
            <a:lnRef idx="1">
              <a:schemeClr val="dk1"/>
            </a:lnRef>
            <a:fillRef idx="0">
              <a:schemeClr val="dk1"/>
            </a:fillRef>
            <a:effectRef idx="0">
              <a:schemeClr val="dk1"/>
            </a:effectRef>
            <a:fontRef idx="minor">
              <a:schemeClr val="tx1"/>
            </a:fontRef>
          </p:style>
        </p:cxnSp>
      </p:grpSp>
      <p:grpSp>
        <p:nvGrpSpPr>
          <p:cNvPr id="12" name="Group 11">
            <a:extLst>
              <a:ext uri="{FF2B5EF4-FFF2-40B4-BE49-F238E27FC236}">
                <a16:creationId xmlns:a16="http://schemas.microsoft.com/office/drawing/2014/main" id="{4D09F1A6-DC1F-4690-84AF-6E5E949EEE91}"/>
              </a:ext>
            </a:extLst>
          </p:cNvPr>
          <p:cNvGrpSpPr/>
          <p:nvPr/>
        </p:nvGrpSpPr>
        <p:grpSpPr>
          <a:xfrm rot="10800000" flipV="1">
            <a:off x="9186403" y="3845697"/>
            <a:ext cx="848997" cy="1306195"/>
            <a:chOff x="3296657" y="3573328"/>
            <a:chExt cx="1193705" cy="635794"/>
          </a:xfrm>
        </p:grpSpPr>
        <p:cxnSp>
          <p:nvCxnSpPr>
            <p:cNvPr id="13" name="Straight Connector 12">
              <a:extLst>
                <a:ext uri="{FF2B5EF4-FFF2-40B4-BE49-F238E27FC236}">
                  <a16:creationId xmlns:a16="http://schemas.microsoft.com/office/drawing/2014/main" id="{F815A824-807B-4E77-8BAB-2AAEBD477088}"/>
                </a:ext>
              </a:extLst>
            </p:cNvPr>
            <p:cNvCxnSpPr/>
            <p:nvPr/>
          </p:nvCxnSpPr>
          <p:spPr>
            <a:xfrm flipH="1" flipV="1">
              <a:off x="4173655" y="3573328"/>
              <a:ext cx="316707" cy="63579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5771C40-FA95-4E9B-9733-B3E86CC4A09D}"/>
                </a:ext>
              </a:extLst>
            </p:cNvPr>
            <p:cNvCxnSpPr/>
            <p:nvPr/>
          </p:nvCxnSpPr>
          <p:spPr>
            <a:xfrm flipV="1">
              <a:off x="3296657" y="3573328"/>
              <a:ext cx="87699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Content Placeholder 2">
            <a:extLst>
              <a:ext uri="{FF2B5EF4-FFF2-40B4-BE49-F238E27FC236}">
                <a16:creationId xmlns:a16="http://schemas.microsoft.com/office/drawing/2014/main" id="{1389DD17-78D1-4629-82E7-3B29D2CA80F0}"/>
              </a:ext>
            </a:extLst>
          </p:cNvPr>
          <p:cNvSpPr txBox="1">
            <a:spLocks/>
          </p:cNvSpPr>
          <p:nvPr/>
        </p:nvSpPr>
        <p:spPr>
          <a:xfrm>
            <a:off x="6607675" y="2834248"/>
            <a:ext cx="735965" cy="309245"/>
          </a:xfrm>
          <a:prstGeom prst="rect">
            <a:avLst/>
          </a:prstGeom>
        </p:spPr>
        <p:txBody>
          <a:bodyPr>
            <a:noAutofit/>
          </a:bodyPr>
          <a:lstStyle/>
          <a:p>
            <a:pPr>
              <a:lnSpc>
                <a:spcPct val="107000"/>
              </a:lnSpc>
              <a:spcAft>
                <a:spcPts val="800"/>
              </a:spcAft>
            </a:pPr>
            <a:r>
              <a:rPr lang="sr-Latn-RS" sz="1100" kern="1200" dirty="0">
                <a:effectLst/>
                <a:latin typeface="Calibri" panose="020F0502020204030204" pitchFamily="34" charset="0"/>
                <a:ea typeface="Calibri" panose="020F0502020204030204" pitchFamily="34" charset="0"/>
                <a:cs typeface="Times New Roman" panose="02020603050405020304" pitchFamily="18" charset="0"/>
              </a:rPr>
              <a:t>London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Content Placeholder 2">
            <a:extLst>
              <a:ext uri="{FF2B5EF4-FFF2-40B4-BE49-F238E27FC236}">
                <a16:creationId xmlns:a16="http://schemas.microsoft.com/office/drawing/2014/main" id="{1389DD17-78D1-4629-82E7-3B29D2CA80F0}"/>
              </a:ext>
            </a:extLst>
          </p:cNvPr>
          <p:cNvSpPr txBox="1">
            <a:spLocks/>
          </p:cNvSpPr>
          <p:nvPr/>
        </p:nvSpPr>
        <p:spPr>
          <a:xfrm>
            <a:off x="7392148" y="2402586"/>
            <a:ext cx="735965" cy="309245"/>
          </a:xfrm>
          <a:prstGeom prst="rect">
            <a:avLst/>
          </a:prstGeom>
        </p:spPr>
        <p:txBody>
          <a:bodyPr>
            <a:noAutofit/>
          </a:bodyPr>
          <a:lstStyle/>
          <a:p>
            <a:pPr>
              <a:lnSpc>
                <a:spcPct val="107000"/>
              </a:lnSpc>
              <a:spcAft>
                <a:spcPts val="800"/>
              </a:spcAft>
            </a:pPr>
            <a:r>
              <a:rPr lang="sr-Latn-R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Hamburg</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Content Placeholder 2">
            <a:extLst>
              <a:ext uri="{FF2B5EF4-FFF2-40B4-BE49-F238E27FC236}">
                <a16:creationId xmlns:a16="http://schemas.microsoft.com/office/drawing/2014/main" id="{1389DD17-78D1-4629-82E7-3B29D2CA80F0}"/>
              </a:ext>
            </a:extLst>
          </p:cNvPr>
          <p:cNvSpPr txBox="1">
            <a:spLocks/>
          </p:cNvSpPr>
          <p:nvPr/>
        </p:nvSpPr>
        <p:spPr>
          <a:xfrm>
            <a:off x="9341724" y="3611220"/>
            <a:ext cx="735965" cy="309245"/>
          </a:xfrm>
          <a:prstGeom prst="rect">
            <a:avLst/>
          </a:prstGeom>
        </p:spPr>
        <p:txBody>
          <a:bodyPr>
            <a:noAutofit/>
          </a:bodyPr>
          <a:lstStyle/>
          <a:p>
            <a:pPr>
              <a:lnSpc>
                <a:spcPct val="107000"/>
              </a:lnSpc>
              <a:spcAft>
                <a:spcPts val="800"/>
              </a:spcAft>
            </a:pPr>
            <a:r>
              <a:rPr lang="sr-Latn-R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Belgrade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5">
            <a:extLst>
              <a:ext uri="{FF2B5EF4-FFF2-40B4-BE49-F238E27FC236}">
                <a16:creationId xmlns:a16="http://schemas.microsoft.com/office/drawing/2014/main" id="{C6DEB494-14A1-486B-A3A8-2684F8369739}"/>
              </a:ext>
            </a:extLst>
          </p:cNvPr>
          <p:cNvSpPr txBox="1"/>
          <p:nvPr/>
        </p:nvSpPr>
        <p:spPr>
          <a:xfrm>
            <a:off x="7196767" y="1198300"/>
            <a:ext cx="800219"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BG REKLAM </a:t>
            </a:r>
            <a:br>
              <a:rPr kumimoji="0" lang="de-DE" sz="8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de-DE" sz="800" b="1" i="0" u="sng"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SERBIA (HQ)</a:t>
            </a:r>
          </a:p>
        </p:txBody>
      </p:sp>
      <p:sp>
        <p:nvSpPr>
          <p:cNvPr id="24" name="TextBox 6">
            <a:extLst>
              <a:ext uri="{FF2B5EF4-FFF2-40B4-BE49-F238E27FC236}">
                <a16:creationId xmlns:a16="http://schemas.microsoft.com/office/drawing/2014/main" id="{77EB53A8-A434-48B0-B193-058DDFD3A5CA}"/>
              </a:ext>
            </a:extLst>
          </p:cNvPr>
          <p:cNvSpPr txBox="1"/>
          <p:nvPr/>
        </p:nvSpPr>
        <p:spPr>
          <a:xfrm>
            <a:off x="7274395" y="465323"/>
            <a:ext cx="505268"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20</a:t>
            </a:r>
            <a:r>
              <a:rPr lang="en-GB" sz="11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0</a:t>
            </a:r>
            <a:r>
              <a:rPr kumimoji="0" lang="sr-Latn-R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1</a:t>
            </a:r>
            <a:endParaRPr kumimoji="0" lang="de-DE"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7">
            <a:extLst>
              <a:ext uri="{FF2B5EF4-FFF2-40B4-BE49-F238E27FC236}">
                <a16:creationId xmlns:a16="http://schemas.microsoft.com/office/drawing/2014/main" id="{10FE650A-4269-43DF-AABC-CFF371BB6B93}"/>
              </a:ext>
            </a:extLst>
          </p:cNvPr>
          <p:cNvSpPr txBox="1"/>
          <p:nvPr/>
        </p:nvSpPr>
        <p:spPr>
          <a:xfrm>
            <a:off x="9237020" y="1198300"/>
            <a:ext cx="1111202"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BG REKLAM </a:t>
            </a:r>
            <a:b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br>
            <a:r>
              <a:rPr lang="de-DE" sz="800" b="1" u="sng"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UNITED KINGDOM</a:t>
            </a:r>
          </a:p>
        </p:txBody>
      </p:sp>
      <p:sp>
        <p:nvSpPr>
          <p:cNvPr id="26" name="TextBox 8">
            <a:extLst>
              <a:ext uri="{FF2B5EF4-FFF2-40B4-BE49-F238E27FC236}">
                <a16:creationId xmlns:a16="http://schemas.microsoft.com/office/drawing/2014/main" id="{2A22E316-61CC-4753-A36E-1B9D7BE4D91E}"/>
              </a:ext>
            </a:extLst>
          </p:cNvPr>
          <p:cNvSpPr txBox="1"/>
          <p:nvPr/>
        </p:nvSpPr>
        <p:spPr>
          <a:xfrm>
            <a:off x="10909065" y="1198300"/>
            <a:ext cx="800219"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BG REKLAM </a:t>
            </a:r>
            <a:b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br>
            <a:r>
              <a:rPr lang="de-DE" sz="800" b="1" u="sng"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GERMANY</a:t>
            </a:r>
          </a:p>
        </p:txBody>
      </p:sp>
      <p:sp>
        <p:nvSpPr>
          <p:cNvPr id="27" name="Rectangle 26">
            <a:extLst>
              <a:ext uri="{FF2B5EF4-FFF2-40B4-BE49-F238E27FC236}">
                <a16:creationId xmlns:a16="http://schemas.microsoft.com/office/drawing/2014/main" id="{131CD8FD-C48C-45BE-9F7D-0D363F70D624}"/>
              </a:ext>
            </a:extLst>
          </p:cNvPr>
          <p:cNvSpPr/>
          <p:nvPr/>
        </p:nvSpPr>
        <p:spPr>
          <a:xfrm>
            <a:off x="6452101" y="802330"/>
            <a:ext cx="5733042" cy="239636"/>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BE279081-41F2-43B4-A4E1-1511C5390DD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95691" y="710730"/>
            <a:ext cx="490192" cy="489567"/>
          </a:xfrm>
          <a:prstGeom prst="rect">
            <a:avLst/>
          </a:prstGeom>
        </p:spPr>
      </p:pic>
      <p:pic>
        <p:nvPicPr>
          <p:cNvPr id="29" name="Picture 28">
            <a:extLst>
              <a:ext uri="{FF2B5EF4-FFF2-40B4-BE49-F238E27FC236}">
                <a16:creationId xmlns:a16="http://schemas.microsoft.com/office/drawing/2014/main" id="{B1F0B077-5D5E-4122-B2C9-42440B2BA92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491433" y="710730"/>
            <a:ext cx="490192" cy="489567"/>
          </a:xfrm>
          <a:prstGeom prst="rect">
            <a:avLst/>
          </a:prstGeom>
        </p:spPr>
      </p:pic>
      <p:pic>
        <p:nvPicPr>
          <p:cNvPr id="30" name="Picture 29">
            <a:extLst>
              <a:ext uri="{FF2B5EF4-FFF2-40B4-BE49-F238E27FC236}">
                <a16:creationId xmlns:a16="http://schemas.microsoft.com/office/drawing/2014/main" id="{28EFBB84-B4F8-484F-BE11-C086E8F5B42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007987" y="710730"/>
            <a:ext cx="490192" cy="489567"/>
          </a:xfrm>
          <a:prstGeom prst="rect">
            <a:avLst/>
          </a:prstGeom>
        </p:spPr>
      </p:pic>
      <p:sp>
        <p:nvSpPr>
          <p:cNvPr id="31" name="TextBox 13">
            <a:extLst>
              <a:ext uri="{FF2B5EF4-FFF2-40B4-BE49-F238E27FC236}">
                <a16:creationId xmlns:a16="http://schemas.microsoft.com/office/drawing/2014/main" id="{E6873891-D8FB-444D-8C17-CD02F4F22F2F}"/>
              </a:ext>
            </a:extLst>
          </p:cNvPr>
          <p:cNvSpPr txBox="1"/>
          <p:nvPr/>
        </p:nvSpPr>
        <p:spPr>
          <a:xfrm>
            <a:off x="9470893" y="463675"/>
            <a:ext cx="505268"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2017</a:t>
            </a:r>
            <a:endParaRPr kumimoji="0" lang="de-DE"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14">
            <a:extLst>
              <a:ext uri="{FF2B5EF4-FFF2-40B4-BE49-F238E27FC236}">
                <a16:creationId xmlns:a16="http://schemas.microsoft.com/office/drawing/2014/main" id="{5548895A-C6B6-4D48-B33E-048670605AD9}"/>
              </a:ext>
            </a:extLst>
          </p:cNvPr>
          <p:cNvSpPr txBox="1"/>
          <p:nvPr/>
        </p:nvSpPr>
        <p:spPr>
          <a:xfrm>
            <a:off x="10966308" y="463675"/>
            <a:ext cx="505268"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2018</a:t>
            </a:r>
            <a:endParaRPr kumimoji="0" lang="de-DE"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897576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883</TotalTime>
  <Words>2068</Words>
  <Application>Microsoft Office PowerPoint</Application>
  <PresentationFormat>Widescreen</PresentationFormat>
  <Paragraphs>362</Paragraphs>
  <Slides>37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Calibri Light</vt:lpstr>
      <vt:lpstr>Open Sans</vt:lpstr>
      <vt:lpstr>Open Sans </vt:lpstr>
      <vt:lpstr>Office Theme</vt:lpstr>
      <vt:lpstr>PowerPoint Presentation</vt:lpstr>
      <vt:lpstr>TABLE OF CONTENTS</vt:lpstr>
      <vt:lpstr>PowerPoint Presentation</vt:lpstr>
      <vt:lpstr>OVERVIEW</vt:lpstr>
      <vt:lpstr>PowerPoint Presentation</vt:lpstr>
      <vt:lpstr>BG REKLAM – ABOUT US</vt:lpstr>
      <vt:lpstr>PowerPoint Presentation</vt:lpstr>
      <vt:lpstr>PowerPoint Presentation</vt:lpstr>
      <vt:lpstr>OUR OFFICES</vt:lpstr>
      <vt:lpstr>PowerPoint Presentation</vt:lpstr>
      <vt:lpstr>BENEFITS OF WORKING WITH US</vt:lpstr>
      <vt:lpstr>WE ARE PARTNERS</vt:lpstr>
      <vt:lpstr>BAT &amp; BG REKLAM</vt:lpstr>
      <vt:lpstr>PowerPoint Presentation</vt:lpstr>
      <vt:lpstr>OUR PROMISES</vt:lpstr>
      <vt:lpstr> BETTER TOMORROW THROUGH SUSTAINABILITY COMMITMENT  </vt:lpstr>
      <vt:lpstr>ENVIRONMENATLLY RESPONSIBLE BEHAVIOUR</vt:lpstr>
      <vt:lpstr>WE ARE USING LATEST TECHNOLOGY IN PRODUCTION PROCESS</vt:lpstr>
      <vt:lpstr>PowerPoint Presentation</vt:lpstr>
      <vt:lpstr>CERTIFICATIONS</vt:lpstr>
      <vt:lpstr>PowerPoint Presentation</vt:lpstr>
      <vt:lpstr>PROJECTS – POSM SOLUTIONS</vt:lpstr>
      <vt:lpstr>VYPE BACKWALL TASTING UNIT (vertical screen)</vt:lpstr>
      <vt:lpstr>VYPE BACKWALL TASTING UNIT (horizontal screen)</vt:lpstr>
      <vt:lpstr>VR STORE</vt:lpstr>
      <vt:lpstr>PROJECTS – POSM SOLUTIONS</vt:lpstr>
      <vt:lpstr>PROJECTS – POSM SOLUTIONS</vt:lpstr>
      <vt:lpstr>PROJECTS – POSM SOLUTIONS</vt:lpstr>
      <vt:lpstr>VYPE VITRINE</vt:lpstr>
      <vt:lpstr>PROJECTS – POSM SOLUTIONS</vt:lpstr>
      <vt:lpstr>PROJECTS – POSM SOLUTIONS</vt:lpstr>
      <vt:lpstr>PROJECTS – POSM SOLUTIONS</vt:lpstr>
      <vt:lpstr>PROJECTS – POSM SOLUTIONS</vt:lpstr>
      <vt:lpstr>PowerPoint Presentation</vt:lpstr>
      <vt:lpstr>CONTACT US – TELL US ABOUT YOUR PROJECT</vt:lpstr>
      <vt:lpstr>CONTACT US – TELL US ABOUT YOUR PROJECT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 Kalezic</dc:creator>
  <cp:lastModifiedBy>Ana Kalezic</cp:lastModifiedBy>
  <cp:revision>51</cp:revision>
  <dcterms:created xsi:type="dcterms:W3CDTF">2021-07-15T09:11:55Z</dcterms:created>
  <dcterms:modified xsi:type="dcterms:W3CDTF">2021-11-22T15:30:50Z</dcterms:modified>
</cp:coreProperties>
</file>