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454" r:id="rId2"/>
    <p:sldId id="459" r:id="rId3"/>
    <p:sldId id="463" r:id="rId4"/>
    <p:sldId id="464" r:id="rId5"/>
    <p:sldId id="465" r:id="rId6"/>
    <p:sldId id="466" r:id="rId7"/>
    <p:sldId id="467" r:id="rId8"/>
    <p:sldId id="468" r:id="rId9"/>
    <p:sldId id="470" r:id="rId10"/>
    <p:sldId id="469" r:id="rId11"/>
    <p:sldId id="471" r:id="rId12"/>
    <p:sldId id="472" r:id="rId13"/>
    <p:sldId id="473" r:id="rId14"/>
    <p:sldId id="474" r:id="rId15"/>
    <p:sldId id="475" r:id="rId16"/>
    <p:sldId id="476" r:id="rId17"/>
    <p:sldId id="477" r:id="rId18"/>
    <p:sldId id="478" r:id="rId19"/>
    <p:sldId id="479" r:id="rId20"/>
    <p:sldId id="480" r:id="rId21"/>
    <p:sldId id="481" r:id="rId22"/>
    <p:sldId id="482" r:id="rId23"/>
    <p:sldId id="483" r:id="rId24"/>
    <p:sldId id="484" r:id="rId25"/>
    <p:sldId id="485" r:id="rId26"/>
    <p:sldId id="487" r:id="rId27"/>
    <p:sldId id="486" r:id="rId28"/>
    <p:sldId id="490" r:id="rId29"/>
    <p:sldId id="491" r:id="rId30"/>
    <p:sldId id="489" r:id="rId31"/>
    <p:sldId id="492" r:id="rId32"/>
    <p:sldId id="493" r:id="rId33"/>
    <p:sldId id="494" r:id="rId34"/>
    <p:sldId id="495" r:id="rId35"/>
    <p:sldId id="496" r:id="rId36"/>
    <p:sldId id="497" r:id="rId37"/>
    <p:sldId id="498" r:id="rId38"/>
    <p:sldId id="499" r:id="rId39"/>
    <p:sldId id="500" r:id="rId40"/>
    <p:sldId id="501" r:id="rId41"/>
    <p:sldId id="502" r:id="rId42"/>
    <p:sldId id="503" r:id="rId43"/>
    <p:sldId id="504" r:id="rId44"/>
    <p:sldId id="505" r:id="rId45"/>
    <p:sldId id="506" r:id="rId46"/>
    <p:sldId id="507" r:id="rId47"/>
    <p:sldId id="508" r:id="rId48"/>
    <p:sldId id="509" r:id="rId49"/>
    <p:sldId id="510" r:id="rId50"/>
    <p:sldId id="512" r:id="rId51"/>
    <p:sldId id="511" r:id="rId52"/>
    <p:sldId id="458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65"/>
    <p:restoredTop sz="94674"/>
  </p:normalViewPr>
  <p:slideViewPr>
    <p:cSldViewPr snapToGrid="0">
      <p:cViewPr varScale="1">
        <p:scale>
          <a:sx n="108" d="100"/>
          <a:sy n="108" d="100"/>
        </p:scale>
        <p:origin x="84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88AEB4-EEE9-416B-A7CD-AD03E8DBA77F}" type="datetimeFigureOut">
              <a:rPr lang="en-GB" smtClean="0"/>
              <a:t>23/08/2021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6B6FA4-B660-40BB-90CB-D400BC68B6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62463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>
            <a:extLst>
              <a:ext uri="{FF2B5EF4-FFF2-40B4-BE49-F238E27FC236}">
                <a16:creationId xmlns:a16="http://schemas.microsoft.com/office/drawing/2014/main" id="{D381311E-0672-0042-B027-BF2ECCACEB8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5672"/>
            <a:ext cx="1633538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34A35A4-D520-7B41-A831-5724DB4CD17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3AA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r-Latn-ME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A5232CB-891B-DB49-BD8D-8335D9A8226C}"/>
              </a:ext>
            </a:extLst>
          </p:cNvPr>
          <p:cNvGrpSpPr/>
          <p:nvPr userDrawn="1"/>
        </p:nvGrpSpPr>
        <p:grpSpPr>
          <a:xfrm>
            <a:off x="4480051" y="2786493"/>
            <a:ext cx="2973687" cy="1643426"/>
            <a:chOff x="5161969" y="2688804"/>
            <a:chExt cx="1880177" cy="103909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2B3E33A-54F6-374E-A742-118A7A97A1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61969" y="2688804"/>
              <a:ext cx="202045" cy="1039091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A286272-1D77-964B-A78B-83668666CB26}"/>
                </a:ext>
              </a:extLst>
            </p:cNvPr>
            <p:cNvSpPr txBox="1"/>
            <p:nvPr/>
          </p:nvSpPr>
          <p:spPr>
            <a:xfrm>
              <a:off x="5207573" y="2766603"/>
              <a:ext cx="1788968" cy="8756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RS" sz="2800" b="1" spc="300" dirty="0">
                  <a:solidFill>
                    <a:schemeClr val="bg1"/>
                  </a:solidFill>
                  <a:latin typeface="Open Sans "/>
                  <a:ea typeface="Palatino" pitchFamily="2" charset="77"/>
                  <a:cs typeface="Verdana" panose="020B0604030504040204" pitchFamily="34" charset="0"/>
                </a:rPr>
                <a:t>PREMIUM</a:t>
              </a:r>
            </a:p>
            <a:p>
              <a:pPr algn="ctr"/>
              <a:r>
                <a:rPr lang="en-RS" sz="2800" spc="300" dirty="0">
                  <a:solidFill>
                    <a:schemeClr val="bg1"/>
                  </a:solidFill>
                  <a:latin typeface="Open Sans "/>
                  <a:ea typeface="Palatino" pitchFamily="2" charset="77"/>
                  <a:cs typeface="Verdana" panose="020B0604030504040204" pitchFamily="34" charset="0"/>
                </a:rPr>
                <a:t>POS</a:t>
              </a:r>
            </a:p>
            <a:p>
              <a:pPr algn="ctr"/>
              <a:r>
                <a:rPr lang="en-RS" sz="2800" b="1" spc="300" dirty="0">
                  <a:solidFill>
                    <a:schemeClr val="bg1"/>
                  </a:solidFill>
                  <a:latin typeface="Open Sans "/>
                  <a:ea typeface="Palatino" pitchFamily="2" charset="77"/>
                  <a:cs typeface="Verdana" panose="020B0604030504040204" pitchFamily="34" charset="0"/>
                </a:rPr>
                <a:t>INDUSTRY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D5F96DC-0FAF-F34B-B14C-0836687DB1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6840101" y="2688804"/>
              <a:ext cx="202045" cy="1039091"/>
            </a:xfrm>
            <a:prstGeom prst="rect">
              <a:avLst/>
            </a:prstGeom>
          </p:spPr>
        </p:pic>
      </p:grpSp>
      <p:pic>
        <p:nvPicPr>
          <p:cNvPr id="18" name="Picture 5">
            <a:extLst>
              <a:ext uri="{FF2B5EF4-FFF2-40B4-BE49-F238E27FC236}">
                <a16:creationId xmlns:a16="http://schemas.microsoft.com/office/drawing/2014/main" id="{6B736D69-480D-D74F-AB4D-E8393C3E84D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5672"/>
            <a:ext cx="1633538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3721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9BF71F7-381B-AD47-91B9-D9075F2D2BD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3AA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r-Latn-ME" dirty="0"/>
          </a:p>
        </p:txBody>
      </p:sp>
    </p:spTree>
    <p:extLst>
      <p:ext uri="{BB962C8B-B14F-4D97-AF65-F5344CB8AC3E}">
        <p14:creationId xmlns:p14="http://schemas.microsoft.com/office/powerpoint/2010/main" val="3095204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B10A273-75DA-EF40-BD0F-FF41FFBCBA65}"/>
              </a:ext>
            </a:extLst>
          </p:cNvPr>
          <p:cNvSpPr/>
          <p:nvPr userDrawn="1"/>
        </p:nvSpPr>
        <p:spPr>
          <a:xfrm rot="5400000">
            <a:off x="11338772" y="-115660"/>
            <a:ext cx="505010" cy="1201445"/>
          </a:xfrm>
          <a:prstGeom prst="rect">
            <a:avLst/>
          </a:prstGeom>
          <a:solidFill>
            <a:srgbClr val="33AA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r-Latn-ME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3D4B7C1-E54F-944D-9593-8C7C46A7EA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067223" cy="362586"/>
          </a:xfrm>
        </p:spPr>
        <p:txBody>
          <a:bodyPr>
            <a:noAutofit/>
          </a:bodyPr>
          <a:lstStyle>
            <a:lvl1pPr>
              <a:defRPr sz="2800" b="1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673F947-62D2-174F-A73C-7B2806448D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1330568"/>
            <a:ext cx="10152354" cy="496472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F6E8054-289B-5643-8DAF-BBD1916750B9}"/>
              </a:ext>
            </a:extLst>
          </p:cNvPr>
          <p:cNvSpPr/>
          <p:nvPr userDrawn="1"/>
        </p:nvSpPr>
        <p:spPr>
          <a:xfrm>
            <a:off x="0" y="0"/>
            <a:ext cx="546397" cy="6858000"/>
          </a:xfrm>
          <a:prstGeom prst="rect">
            <a:avLst/>
          </a:prstGeom>
          <a:solidFill>
            <a:srgbClr val="33AA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r-Latn-ME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BD4E21-5D00-244F-AA0F-285173465E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2104" y="265572"/>
            <a:ext cx="385070" cy="438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258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00BA822A-2FB6-2245-88E1-236CF1A2F170}"/>
              </a:ext>
            </a:extLst>
          </p:cNvPr>
          <p:cNvSpPr/>
          <p:nvPr userDrawn="1"/>
        </p:nvSpPr>
        <p:spPr>
          <a:xfrm>
            <a:off x="0" y="0"/>
            <a:ext cx="546397" cy="6858000"/>
          </a:xfrm>
          <a:prstGeom prst="rect">
            <a:avLst/>
          </a:prstGeom>
          <a:solidFill>
            <a:srgbClr val="33AA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r-Latn-ME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FE86C51-100C-9743-A1B2-3E33CE8071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85829" y="271606"/>
            <a:ext cx="352893" cy="417056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23D4B7C1-E54F-944D-9593-8C7C46A7EA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362586"/>
          </a:xfrm>
        </p:spPr>
        <p:txBody>
          <a:bodyPr>
            <a:noAutofit/>
          </a:bodyPr>
          <a:lstStyle>
            <a:lvl1pPr>
              <a:defRPr sz="2800" b="1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673F947-62D2-174F-A73C-7B2806448D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199" y="1330568"/>
            <a:ext cx="10515599" cy="496472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C002A3-4AB2-FC4F-A9D6-0FE1713CFD3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1" y="6295291"/>
            <a:ext cx="465734" cy="530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423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30316E-FD3F-4F9F-AFCE-B618C5BB3B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641432" y="1330568"/>
            <a:ext cx="5149515" cy="4964723"/>
          </a:xfrm>
        </p:spPr>
        <p:txBody>
          <a:bodyPr/>
          <a:lstStyle>
            <a:lvl1pPr marL="0" indent="0">
              <a:buNone/>
              <a:defRPr sz="3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0B6E141-16E8-FC43-9015-9B0616C52D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362586"/>
          </a:xfrm>
        </p:spPr>
        <p:txBody>
          <a:bodyPr>
            <a:noAutofit/>
          </a:bodyPr>
          <a:lstStyle>
            <a:lvl1pPr>
              <a:defRPr sz="2800" b="1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039A60CD-0139-1D46-99EA-E2A5BF6C9E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1330568"/>
            <a:ext cx="5257800" cy="496472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942873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30316E-FD3F-4F9F-AFCE-B618C5BB3B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641432" y="1330568"/>
            <a:ext cx="5149515" cy="4964723"/>
          </a:xfrm>
        </p:spPr>
        <p:txBody>
          <a:bodyPr/>
          <a:lstStyle>
            <a:lvl1pPr marL="0" indent="0">
              <a:buNone/>
              <a:defRPr sz="3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34DA9CB-D65F-1A47-90E3-2644ABEBEA35}"/>
              </a:ext>
            </a:extLst>
          </p:cNvPr>
          <p:cNvSpPr/>
          <p:nvPr userDrawn="1"/>
        </p:nvSpPr>
        <p:spPr>
          <a:xfrm rot="5400000">
            <a:off x="11338772" y="-115660"/>
            <a:ext cx="505010" cy="1201445"/>
          </a:xfrm>
          <a:prstGeom prst="rect">
            <a:avLst/>
          </a:prstGeom>
          <a:solidFill>
            <a:srgbClr val="33AA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r-Latn-ME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0B6E141-16E8-FC43-9015-9B0616C52D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362586"/>
          </a:xfrm>
        </p:spPr>
        <p:txBody>
          <a:bodyPr>
            <a:noAutofit/>
          </a:bodyPr>
          <a:lstStyle>
            <a:lvl1pPr>
              <a:defRPr sz="2800" b="1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039A60CD-0139-1D46-99EA-E2A5BF6C9E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1330568"/>
            <a:ext cx="5257800" cy="496472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16E615-323E-3149-BDB3-CABDE1A713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2104" y="265572"/>
            <a:ext cx="385070" cy="438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9828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CAA87F4-8B98-6543-9FCD-ACD13C3DBDA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3AA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r-Latn-M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1506C2-46E2-404A-A0A1-718135E628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9161" y="2786493"/>
            <a:ext cx="319554" cy="16434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B5838CC-7947-254B-99BF-4B61372B4764}"/>
              </a:ext>
            </a:extLst>
          </p:cNvPr>
          <p:cNvSpPr txBox="1"/>
          <p:nvPr/>
        </p:nvSpPr>
        <p:spPr>
          <a:xfrm>
            <a:off x="4670099" y="3152489"/>
            <a:ext cx="2829432" cy="954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RS" sz="2800" b="1" spc="300" dirty="0">
                <a:solidFill>
                  <a:schemeClr val="bg1"/>
                </a:solidFill>
                <a:latin typeface="Open Sans "/>
                <a:ea typeface="Palatino" pitchFamily="2" charset="77"/>
                <a:cs typeface="Verdana" panose="020B0604030504040204" pitchFamily="34" charset="0"/>
              </a:rPr>
              <a:t>THANK</a:t>
            </a:r>
          </a:p>
          <a:p>
            <a:pPr algn="ctr"/>
            <a:r>
              <a:rPr lang="en-RS" sz="2800" b="1" spc="300" dirty="0">
                <a:solidFill>
                  <a:schemeClr val="bg1"/>
                </a:solidFill>
                <a:latin typeface="Open Sans "/>
                <a:ea typeface="Palatino" pitchFamily="2" charset="77"/>
                <a:cs typeface="Verdana" panose="020B0604030504040204" pitchFamily="34" charset="0"/>
              </a:rPr>
              <a:t>YOU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D91C37B-4295-EA4B-86EE-9258B03A79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7263285" y="2786493"/>
            <a:ext cx="319554" cy="16434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F54D288-E3E9-D749-9D6B-F7C4C7DA52D7}"/>
              </a:ext>
            </a:extLst>
          </p:cNvPr>
          <p:cNvSpPr txBox="1"/>
          <p:nvPr userDrawn="1"/>
        </p:nvSpPr>
        <p:spPr>
          <a:xfrm>
            <a:off x="5108028" y="6203205"/>
            <a:ext cx="19759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RS" sz="1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www.bgreklam.com</a:t>
            </a:r>
          </a:p>
        </p:txBody>
      </p:sp>
    </p:spTree>
    <p:extLst>
      <p:ext uri="{BB962C8B-B14F-4D97-AF65-F5344CB8AC3E}">
        <p14:creationId xmlns:p14="http://schemas.microsoft.com/office/powerpoint/2010/main" val="37354487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7992830-467A-47C8-8A1C-BE96E724F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151469-854D-41BE-989E-E26E3631C0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2343D-EFDC-4390-814F-79B142BF6D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1A8E10-3269-4272-98C6-54BF70F8EA01}" type="datetimeFigureOut">
              <a:rPr lang="en-GB" smtClean="0"/>
              <a:t>23/08/2021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E47750-CCEB-4E86-9322-F22E1EBABA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91882A-8986-435A-A04F-3939DF63CB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DB54B8-17AC-4CCA-8F7D-C19C91B8E1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0258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8" r:id="rId4"/>
    <p:sldLayoutId id="2147483657" r:id="rId5"/>
    <p:sldLayoutId id="2147483659" r:id="rId6"/>
    <p:sldLayoutId id="214748365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1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7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04954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57802BD-A16E-4086-8250-458D5BF1FBEE}"/>
              </a:ext>
            </a:extLst>
          </p:cNvPr>
          <p:cNvSpPr txBox="1">
            <a:spLocks/>
          </p:cNvSpPr>
          <p:nvPr/>
        </p:nvSpPr>
        <p:spPr>
          <a:xfrm>
            <a:off x="506027" y="14003"/>
            <a:ext cx="3984794" cy="13410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Cash trays</a:t>
            </a:r>
            <a:br>
              <a:rPr lang="en-US" sz="3600" dirty="0"/>
            </a:br>
            <a:endParaRPr lang="en-GB" sz="3200" dirty="0">
              <a:solidFill>
                <a:schemeClr val="bg1">
                  <a:lumMod val="50000"/>
                </a:schemeClr>
              </a:solidFill>
              <a:latin typeface="Centrale Sans Regular" panose="02000000000000000000" pitchFamily="50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4103E8-1529-459A-956C-83D4192DE9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59" y="1876425"/>
            <a:ext cx="3248451" cy="3543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A00A22-188A-4C5A-B2DE-3B67E27A07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403" y="1857375"/>
            <a:ext cx="3717821" cy="36476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9A742A-7C40-4C79-88D9-EB3FC0145A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4414" y="1835019"/>
            <a:ext cx="3855585" cy="367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6060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82756A4-4342-4A8F-9ABF-948E0D436D82}"/>
              </a:ext>
            </a:extLst>
          </p:cNvPr>
          <p:cNvSpPr txBox="1">
            <a:spLocks/>
          </p:cNvSpPr>
          <p:nvPr/>
        </p:nvSpPr>
        <p:spPr>
          <a:xfrm>
            <a:off x="528917" y="14003"/>
            <a:ext cx="4437529" cy="13410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2900" dirty="0" err="1">
                <a:solidFill>
                  <a:schemeClr val="bg1">
                    <a:lumMod val="50000"/>
                  </a:schemeClr>
                </a:solidFill>
              </a:rPr>
              <a:t>Modulex</a:t>
            </a:r>
            <a:r>
              <a:rPr lang="en-US" sz="2900" dirty="0">
                <a:solidFill>
                  <a:schemeClr val="bg1">
                    <a:lumMod val="50000"/>
                  </a:schemeClr>
                </a:solidFill>
              </a:rPr>
              <a:t> Unit for kiosk</a:t>
            </a:r>
            <a:br>
              <a:rPr lang="en-US" sz="3600" dirty="0"/>
            </a:br>
            <a:endParaRPr lang="en-GB" sz="3200" dirty="0">
              <a:solidFill>
                <a:schemeClr val="bg1">
                  <a:lumMod val="50000"/>
                </a:schemeClr>
              </a:solidFill>
              <a:latin typeface="Centrale Sans Regular" panose="02000000000000000000" pitchFamily="50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DA1B5F-4A04-4D75-8B56-CE40995490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795" y="1086940"/>
            <a:ext cx="9972932" cy="468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3776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91E5CC5-0AC1-4C16-AD9F-48367F9AC555}"/>
              </a:ext>
            </a:extLst>
          </p:cNvPr>
          <p:cNvSpPr txBox="1">
            <a:spLocks/>
          </p:cNvSpPr>
          <p:nvPr/>
        </p:nvSpPr>
        <p:spPr>
          <a:xfrm>
            <a:off x="618565" y="14003"/>
            <a:ext cx="4410634" cy="13410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2900" dirty="0" err="1">
                <a:solidFill>
                  <a:schemeClr val="bg1">
                    <a:lumMod val="50000"/>
                  </a:schemeClr>
                </a:solidFill>
              </a:rPr>
              <a:t>Modulex</a:t>
            </a:r>
            <a:r>
              <a:rPr lang="en-US" sz="2900" dirty="0">
                <a:solidFill>
                  <a:schemeClr val="bg1">
                    <a:lumMod val="50000"/>
                  </a:schemeClr>
                </a:solidFill>
              </a:rPr>
              <a:t> Unit for kiosk</a:t>
            </a:r>
            <a:br>
              <a:rPr lang="en-US" sz="3600" dirty="0"/>
            </a:br>
            <a:endParaRPr lang="en-GB" sz="3200" dirty="0">
              <a:solidFill>
                <a:schemeClr val="bg1">
                  <a:lumMod val="50000"/>
                </a:schemeClr>
              </a:solidFill>
              <a:latin typeface="Centrale Sans Regular" panose="02000000000000000000" pitchFamily="50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AA835E5F-8998-4A0E-9D44-01AA97033D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2991" y="1556790"/>
            <a:ext cx="5594211" cy="36629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F8D3EF79-3D1C-4911-A6E8-521E9E3198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5" t="24642" r="37705" b="24613"/>
          <a:stretch/>
        </p:blipFill>
        <p:spPr bwMode="auto">
          <a:xfrm>
            <a:off x="6406372" y="1556790"/>
            <a:ext cx="4926741" cy="3662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32300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8A76354-745C-437E-A201-E33D2B427343}"/>
              </a:ext>
            </a:extLst>
          </p:cNvPr>
          <p:cNvSpPr txBox="1">
            <a:spLocks/>
          </p:cNvSpPr>
          <p:nvPr/>
        </p:nvSpPr>
        <p:spPr>
          <a:xfrm>
            <a:off x="564775" y="14003"/>
            <a:ext cx="3926045" cy="13410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000" dirty="0">
                <a:solidFill>
                  <a:schemeClr val="bg1">
                    <a:lumMod val="50000"/>
                  </a:schemeClr>
                </a:solidFill>
              </a:rPr>
              <a:t>BG </a:t>
            </a:r>
            <a:r>
              <a:rPr lang="en-US" sz="3000" dirty="0" err="1">
                <a:solidFill>
                  <a:schemeClr val="bg1">
                    <a:lumMod val="50000"/>
                  </a:schemeClr>
                </a:solidFill>
              </a:rPr>
              <a:t>reklam</a:t>
            </a:r>
            <a:r>
              <a:rPr lang="en-US" sz="3000" dirty="0">
                <a:solidFill>
                  <a:schemeClr val="bg1">
                    <a:lumMod val="50000"/>
                  </a:schemeClr>
                </a:solidFill>
              </a:rPr>
              <a:t> for PMI</a:t>
            </a:r>
            <a:br>
              <a:rPr lang="en-US" sz="3600" dirty="0"/>
            </a:br>
            <a:endParaRPr lang="en-GB" sz="3200" dirty="0">
              <a:solidFill>
                <a:schemeClr val="bg1">
                  <a:lumMod val="50000"/>
                </a:schemeClr>
              </a:solidFill>
              <a:latin typeface="Centrale Sans Regular" panose="02000000000000000000" pitchFamily="50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085C9E79-9FCF-4013-888B-BF190FD072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5260" y="1433228"/>
            <a:ext cx="6027767" cy="4475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83255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7D60884-F487-47ED-9D76-37C98D71A53C}"/>
              </a:ext>
            </a:extLst>
          </p:cNvPr>
          <p:cNvSpPr txBox="1">
            <a:spLocks/>
          </p:cNvSpPr>
          <p:nvPr/>
        </p:nvSpPr>
        <p:spPr>
          <a:xfrm>
            <a:off x="510987" y="14003"/>
            <a:ext cx="3979833" cy="13410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600" dirty="0">
                <a:solidFill>
                  <a:schemeClr val="bg1">
                    <a:lumMod val="50000"/>
                  </a:schemeClr>
                </a:solidFill>
                <a:latin typeface="CentraleSans Light" panose="02000000000000000000" pitchFamily="50" charset="0"/>
              </a:rPr>
              <a:t>BG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reklam</a:t>
            </a:r>
            <a:r>
              <a:rPr lang="en-US" sz="3600" dirty="0">
                <a:solidFill>
                  <a:schemeClr val="bg1">
                    <a:lumMod val="50000"/>
                  </a:schemeClr>
                </a:solidFill>
                <a:latin typeface="CentraleSans Light" panose="02000000000000000000" pitchFamily="50" charset="0"/>
              </a:rPr>
              <a:t> for PMI</a:t>
            </a:r>
            <a:br>
              <a:rPr lang="en-US" sz="3600" dirty="0"/>
            </a:br>
            <a:endParaRPr lang="en-GB" sz="3200" dirty="0">
              <a:solidFill>
                <a:schemeClr val="bg1">
                  <a:lumMod val="50000"/>
                </a:schemeClr>
              </a:solidFill>
              <a:latin typeface="Centrale Sans Regular" panose="02000000000000000000" pitchFamily="50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F9848F-5237-4108-AFBE-967137187D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336" y="1355074"/>
            <a:ext cx="8229807" cy="4601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5498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5856FB7-AA98-4650-AEA2-36B3880EADBB}"/>
              </a:ext>
            </a:extLst>
          </p:cNvPr>
          <p:cNvSpPr txBox="1">
            <a:spLocks/>
          </p:cNvSpPr>
          <p:nvPr/>
        </p:nvSpPr>
        <p:spPr>
          <a:xfrm>
            <a:off x="600635" y="14003"/>
            <a:ext cx="3890186" cy="13410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BG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reklam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for PMI</a:t>
            </a:r>
            <a:br>
              <a:rPr lang="en-US" sz="3600" dirty="0"/>
            </a:br>
            <a:endParaRPr lang="en-GB" sz="3200" dirty="0">
              <a:solidFill>
                <a:schemeClr val="bg1">
                  <a:lumMod val="50000"/>
                </a:schemeClr>
              </a:solidFill>
              <a:latin typeface="Centrale Sans Regular" panose="02000000000000000000" pitchFamily="50" charset="0"/>
            </a:endParaRPr>
          </a:p>
        </p:txBody>
      </p:sp>
      <p:pic>
        <p:nvPicPr>
          <p:cNvPr id="5" name="Picture 2" descr="\\dserver\User Files\My docs\jelena.buljin\PMI\RFQ_Package EVO\EVO 15.10\1 a.jpg">
            <a:extLst>
              <a:ext uri="{FF2B5EF4-FFF2-40B4-BE49-F238E27FC236}">
                <a16:creationId xmlns:a16="http://schemas.microsoft.com/office/drawing/2014/main" id="{8118A6B5-0421-4E34-9435-B63905B9B6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34" y="1496074"/>
            <a:ext cx="6520816" cy="4609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\\dserver\User Files\My docs\jelena.buljin\PMI\RFQ_Package EVO\EVO 15.10\1.jpg">
            <a:extLst>
              <a:ext uri="{FF2B5EF4-FFF2-40B4-BE49-F238E27FC236}">
                <a16:creationId xmlns:a16="http://schemas.microsoft.com/office/drawing/2014/main" id="{01CB03AF-357F-434D-B7D2-DEFBE4CB5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865" y="2962275"/>
            <a:ext cx="4220855" cy="3143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22766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E444069-FB38-479A-A59F-31981EC5E5B7}"/>
              </a:ext>
            </a:extLst>
          </p:cNvPr>
          <p:cNvSpPr txBox="1">
            <a:spLocks/>
          </p:cNvSpPr>
          <p:nvPr/>
        </p:nvSpPr>
        <p:spPr>
          <a:xfrm>
            <a:off x="559293" y="14003"/>
            <a:ext cx="3931528" cy="13410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000" dirty="0">
                <a:solidFill>
                  <a:schemeClr val="bg1">
                    <a:lumMod val="50000"/>
                  </a:schemeClr>
                </a:solidFill>
              </a:rPr>
              <a:t>Basic Modular Unit</a:t>
            </a:r>
            <a:br>
              <a:rPr lang="en-US" sz="3600" dirty="0"/>
            </a:br>
            <a:endParaRPr lang="en-GB" sz="3200" dirty="0">
              <a:solidFill>
                <a:schemeClr val="bg1">
                  <a:lumMod val="50000"/>
                </a:schemeClr>
              </a:solidFill>
              <a:latin typeface="Centrale Sans Regular" panose="02000000000000000000" pitchFamily="50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EA14C5-80CF-47DE-8E17-478879540F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078" y="1800225"/>
            <a:ext cx="9948947" cy="353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1390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CA9E0F0-0FBC-4B76-B69C-5F6D61510FE1}"/>
              </a:ext>
            </a:extLst>
          </p:cNvPr>
          <p:cNvSpPr txBox="1">
            <a:spLocks/>
          </p:cNvSpPr>
          <p:nvPr/>
        </p:nvSpPr>
        <p:spPr>
          <a:xfrm>
            <a:off x="577049" y="14003"/>
            <a:ext cx="3913772" cy="13410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000" dirty="0">
                <a:solidFill>
                  <a:schemeClr val="bg1">
                    <a:lumMod val="50000"/>
                  </a:schemeClr>
                </a:solidFill>
              </a:rPr>
              <a:t>Basic Modular Unit</a:t>
            </a:r>
            <a:br>
              <a:rPr lang="en-US" sz="3600" dirty="0"/>
            </a:br>
            <a:endParaRPr lang="en-GB" sz="3200" dirty="0">
              <a:solidFill>
                <a:schemeClr val="bg1">
                  <a:lumMod val="50000"/>
                </a:schemeClr>
              </a:solidFill>
              <a:latin typeface="Centrale Sans Regular" panose="02000000000000000000" pitchFamily="50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9D8B31-A42E-4CD2-8158-9E6FBE567B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655" y="1685925"/>
            <a:ext cx="9903345" cy="37147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1C34EA-B182-455D-A757-F7B5F46A84E5}"/>
              </a:ext>
            </a:extLst>
          </p:cNvPr>
          <p:cNvSpPr txBox="1"/>
          <p:nvPr/>
        </p:nvSpPr>
        <p:spPr>
          <a:xfrm>
            <a:off x="8580578" y="1039594"/>
            <a:ext cx="28678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74 €/per module without light with pushers and dividers</a:t>
            </a:r>
          </a:p>
        </p:txBody>
      </p:sp>
    </p:spTree>
    <p:extLst>
      <p:ext uri="{BB962C8B-B14F-4D97-AF65-F5344CB8AC3E}">
        <p14:creationId xmlns:p14="http://schemas.microsoft.com/office/powerpoint/2010/main" val="18729296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B34400C-F4D8-4DFA-B60C-3F95BC39FA11}"/>
              </a:ext>
            </a:extLst>
          </p:cNvPr>
          <p:cNvSpPr txBox="1">
            <a:spLocks/>
          </p:cNvSpPr>
          <p:nvPr/>
        </p:nvSpPr>
        <p:spPr>
          <a:xfrm>
            <a:off x="630315" y="14003"/>
            <a:ext cx="3860506" cy="13410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000" dirty="0">
                <a:solidFill>
                  <a:schemeClr val="bg1">
                    <a:lumMod val="50000"/>
                  </a:schemeClr>
                </a:solidFill>
              </a:rPr>
              <a:t>Basic Modular Unit</a:t>
            </a:r>
            <a:br>
              <a:rPr lang="en-US" sz="3600" dirty="0"/>
            </a:br>
            <a:endParaRPr lang="en-GB" sz="3200" dirty="0">
              <a:solidFill>
                <a:schemeClr val="bg1">
                  <a:lumMod val="50000"/>
                </a:schemeClr>
              </a:solidFill>
              <a:latin typeface="Centrale Sans Regular" panose="02000000000000000000" pitchFamily="50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A5829C-2409-44BD-BAB1-8BF3DDC02B7A}"/>
              </a:ext>
            </a:extLst>
          </p:cNvPr>
          <p:cNvSpPr txBox="1"/>
          <p:nvPr/>
        </p:nvSpPr>
        <p:spPr>
          <a:xfrm>
            <a:off x="3174125" y="5716369"/>
            <a:ext cx="28288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74 €/per module without light with pushers and dividers</a:t>
            </a:r>
          </a:p>
        </p:txBody>
      </p:sp>
      <p:pic>
        <p:nvPicPr>
          <p:cNvPr id="6" name="Picture 2" descr="C:\Users\jelena.buljin\Desktop\Tender Budget polica\Budget\Budget\untitled.171.jpg">
            <a:extLst>
              <a:ext uri="{FF2B5EF4-FFF2-40B4-BE49-F238E27FC236}">
                <a16:creationId xmlns:a16="http://schemas.microsoft.com/office/drawing/2014/main" id="{A5DFC78C-D790-4986-8D80-B4EC9BCB95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15" y="1335790"/>
            <a:ext cx="5516758" cy="3114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jelena.buljin\Desktop\Tender Budget polica\Budget\Budget\Slika 1.jpg">
            <a:extLst>
              <a:ext uri="{FF2B5EF4-FFF2-40B4-BE49-F238E27FC236}">
                <a16:creationId xmlns:a16="http://schemas.microsoft.com/office/drawing/2014/main" id="{2272160E-F1F0-4643-936A-8B967A54B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353" y="3393830"/>
            <a:ext cx="5495824" cy="3103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E4A7D91-8790-4553-B3B3-0D6DD81223F7}"/>
              </a:ext>
            </a:extLst>
          </p:cNvPr>
          <p:cNvSpPr txBox="1"/>
          <p:nvPr/>
        </p:nvSpPr>
        <p:spPr>
          <a:xfrm>
            <a:off x="6848974" y="1426872"/>
            <a:ext cx="26268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With pushers and dividers with LED light</a:t>
            </a:r>
          </a:p>
          <a:p>
            <a:r>
              <a:rPr lang="sr-Latn-RS" dirty="0"/>
              <a:t>123,96 €/per module with topper</a:t>
            </a:r>
          </a:p>
        </p:txBody>
      </p:sp>
    </p:spTree>
    <p:extLst>
      <p:ext uri="{BB962C8B-B14F-4D97-AF65-F5344CB8AC3E}">
        <p14:creationId xmlns:p14="http://schemas.microsoft.com/office/powerpoint/2010/main" val="8143424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C:\Users\jelena.buljin\Desktop\Dark market primeri\333.jpg">
            <a:extLst>
              <a:ext uri="{FF2B5EF4-FFF2-40B4-BE49-F238E27FC236}">
                <a16:creationId xmlns:a16="http://schemas.microsoft.com/office/drawing/2014/main" id="{2D04B81B-DB62-4814-8DFC-3A355F6F90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0359" y="314599"/>
            <a:ext cx="5426764" cy="2754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jelena.buljin\Desktop\Dark market primeri\111.jpg">
            <a:extLst>
              <a:ext uri="{FF2B5EF4-FFF2-40B4-BE49-F238E27FC236}">
                <a16:creationId xmlns:a16="http://schemas.microsoft.com/office/drawing/2014/main" id="{75F3156B-67F8-414A-9230-8445EE4658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0359" y="3697879"/>
            <a:ext cx="5426764" cy="2754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799448F2-0E5B-42DA-B2D1-11A14E947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280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E8A7552-20E1-4F34-ADAB-C1DB6634D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C:\Users\jelena.buljin\Desktop\Dark market primeri\222.jpg">
            <a:extLst>
              <a:ext uri="{FF2B5EF4-FFF2-40B4-BE49-F238E27FC236}">
                <a16:creationId xmlns:a16="http://schemas.microsoft.com/office/drawing/2014/main" id="{A28026CA-435D-4F7A-87FF-F11C6AE31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08034" y="1979654"/>
            <a:ext cx="5426764" cy="2754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7059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F9A4DB78-63F7-46D4-8AE4-479DA748EDCD}"/>
              </a:ext>
            </a:extLst>
          </p:cNvPr>
          <p:cNvSpPr txBox="1">
            <a:spLocks/>
          </p:cNvSpPr>
          <p:nvPr/>
        </p:nvSpPr>
        <p:spPr>
          <a:xfrm>
            <a:off x="569843" y="59206"/>
            <a:ext cx="3982422" cy="13179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2600" dirty="0">
                <a:solidFill>
                  <a:schemeClr val="bg1">
                    <a:lumMod val="50000"/>
                  </a:schemeClr>
                </a:solidFill>
                <a:latin typeface="CentraleSans Light" panose="02000000000000000000" pitchFamily="50" charset="0"/>
              </a:rPr>
              <a:t>PMI COU </a:t>
            </a:r>
            <a:r>
              <a:rPr lang="en-US" sz="2600" dirty="0" err="1">
                <a:solidFill>
                  <a:schemeClr val="bg1">
                    <a:lumMod val="50000"/>
                  </a:schemeClr>
                </a:solidFill>
              </a:rPr>
              <a:t>rebrending</a:t>
            </a:r>
            <a:br>
              <a:rPr lang="en-US" sz="3600" dirty="0"/>
            </a:br>
            <a:endParaRPr lang="en-GB" sz="3200" dirty="0">
              <a:solidFill>
                <a:schemeClr val="bg1">
                  <a:lumMod val="50000"/>
                </a:schemeClr>
              </a:solidFill>
              <a:latin typeface="Centrale Sans Regular" panose="02000000000000000000" pitchFamily="50" charset="0"/>
            </a:endParaRP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876560AB-760F-498B-A636-7403F932F0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740" y="886043"/>
            <a:ext cx="9683064" cy="5333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79124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8342A6-2533-44E3-ADF4-B2801FB34D5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F242ED2B-E36F-41A9-ABCB-5E9F35D4C2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05" y="1279828"/>
            <a:ext cx="4817969" cy="5212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604392DC-F07F-482B-9ED8-55C4EAC679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244" y="1279828"/>
            <a:ext cx="6051769" cy="5212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91294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8953F25C-004E-4322-93A2-9843A1DA40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247" y="1888488"/>
            <a:ext cx="4908050" cy="4217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FC4D3E73-1110-4E14-BD41-D58CD3FF7E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655" y="1888488"/>
            <a:ext cx="5794063" cy="4217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51632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7832307-0F34-43B4-A496-D462F81CDE65}"/>
              </a:ext>
            </a:extLst>
          </p:cNvPr>
          <p:cNvSpPr txBox="1">
            <a:spLocks/>
          </p:cNvSpPr>
          <p:nvPr/>
        </p:nvSpPr>
        <p:spPr>
          <a:xfrm>
            <a:off x="510987" y="14003"/>
            <a:ext cx="3979833" cy="13410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000" dirty="0">
                <a:solidFill>
                  <a:schemeClr val="bg1">
                    <a:lumMod val="50000"/>
                  </a:schemeClr>
                </a:solidFill>
              </a:rPr>
              <a:t>E-cigarettes display</a:t>
            </a:r>
            <a:br>
              <a:rPr lang="en-US" sz="3600" dirty="0"/>
            </a:br>
            <a:endParaRPr lang="en-GB" sz="3200" dirty="0">
              <a:solidFill>
                <a:schemeClr val="bg1">
                  <a:lumMod val="50000"/>
                </a:schemeClr>
              </a:solidFill>
              <a:latin typeface="Centrale Sans Regular" panose="02000000000000000000" pitchFamily="50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6AB309-D689-499C-A105-5B80516DB2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4" b="2303"/>
          <a:stretch/>
        </p:blipFill>
        <p:spPr>
          <a:xfrm>
            <a:off x="3190875" y="1355074"/>
            <a:ext cx="5810250" cy="5195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4068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B69B87D-0053-4920-9BCF-4B97E9571FA2}"/>
              </a:ext>
            </a:extLst>
          </p:cNvPr>
          <p:cNvSpPr txBox="1">
            <a:spLocks/>
          </p:cNvSpPr>
          <p:nvPr/>
        </p:nvSpPr>
        <p:spPr>
          <a:xfrm>
            <a:off x="484093" y="14003"/>
            <a:ext cx="4006727" cy="13410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000" dirty="0">
                <a:solidFill>
                  <a:schemeClr val="bg1">
                    <a:lumMod val="50000"/>
                  </a:schemeClr>
                </a:solidFill>
              </a:rPr>
              <a:t>E-cigarettes display</a:t>
            </a:r>
            <a:br>
              <a:rPr lang="en-US" sz="3600" dirty="0"/>
            </a:br>
            <a:endParaRPr lang="en-GB" sz="3200" dirty="0">
              <a:solidFill>
                <a:schemeClr val="bg1">
                  <a:lumMod val="50000"/>
                </a:schemeClr>
              </a:solidFill>
              <a:latin typeface="Centrale Sans Regular" panose="02000000000000000000" pitchFamily="50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2EB42C-9C49-40C8-873A-B3A93938D9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991" y="1003109"/>
            <a:ext cx="9648360" cy="5536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4567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6C67541-A0E4-4CBF-991C-E892CB602609}"/>
              </a:ext>
            </a:extLst>
          </p:cNvPr>
          <p:cNvSpPr txBox="1">
            <a:spLocks/>
          </p:cNvSpPr>
          <p:nvPr/>
        </p:nvSpPr>
        <p:spPr>
          <a:xfrm>
            <a:off x="827474" y="233811"/>
            <a:ext cx="5618150" cy="13410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2900" dirty="0">
                <a:solidFill>
                  <a:schemeClr val="bg1">
                    <a:lumMod val="50000"/>
                  </a:schemeClr>
                </a:solidFill>
              </a:rPr>
              <a:t>E-cigarettes display VON ERL. </a:t>
            </a:r>
            <a:br>
              <a:rPr lang="en-US" sz="3600" dirty="0"/>
            </a:br>
            <a:endParaRPr lang="en-GB" sz="3200" dirty="0">
              <a:solidFill>
                <a:schemeClr val="bg1">
                  <a:lumMod val="50000"/>
                </a:schemeClr>
              </a:solidFill>
              <a:latin typeface="Centrale Sans Regular" panose="02000000000000000000" pitchFamily="50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76E160-C205-44A5-8A9E-76F58B24C8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06" y="1604116"/>
            <a:ext cx="3574297" cy="42711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ED2B9F-05F6-4BDC-8CC4-23A564ABDA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230" y="1604116"/>
            <a:ext cx="3525061" cy="42711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818A85-5AFC-4BF3-AC7B-44F8168CF4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858" y="1539672"/>
            <a:ext cx="3581141" cy="433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8618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052BB-DD67-4B9E-88DD-3D6E97B05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Clooney 1 HES</a:t>
            </a:r>
            <a:endParaRPr lang="de-DE" dirty="0"/>
          </a:p>
        </p:txBody>
      </p:sp>
      <p:pic>
        <p:nvPicPr>
          <p:cNvPr id="4" name="Picture 3" descr="A picture containing text, refrigerator&#10;&#10;Description automatically generated">
            <a:extLst>
              <a:ext uri="{FF2B5EF4-FFF2-40B4-BE49-F238E27FC236}">
                <a16:creationId xmlns:a16="http://schemas.microsoft.com/office/drawing/2014/main" id="{C1E3E7E6-72DC-42B4-90D6-F84E51B337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504" y="454090"/>
            <a:ext cx="7293747" cy="6403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7575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802AD-B999-4551-8709-3C3EA56DD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Clooney 2</a:t>
            </a:r>
            <a:endParaRPr lang="de-DE" dirty="0"/>
          </a:p>
        </p:txBody>
      </p:sp>
      <p:pic>
        <p:nvPicPr>
          <p:cNvPr id="4" name="Picture 3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D203E13D-A532-44E7-BCB7-FCA2933FDE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545"/>
          <a:stretch/>
        </p:blipFill>
        <p:spPr>
          <a:xfrm>
            <a:off x="-630455" y="213329"/>
            <a:ext cx="6144016" cy="7055764"/>
          </a:xfrm>
          <a:prstGeom prst="rect">
            <a:avLst/>
          </a:prstGeom>
        </p:spPr>
      </p:pic>
      <p:pic>
        <p:nvPicPr>
          <p:cNvPr id="5" name="Picture 4" descr="A picture containing indoor, appliance&#10;&#10;Description automatically generated">
            <a:extLst>
              <a:ext uri="{FF2B5EF4-FFF2-40B4-BE49-F238E27FC236}">
                <a16:creationId xmlns:a16="http://schemas.microsoft.com/office/drawing/2014/main" id="{BC81B880-F3F6-4F4E-8D9A-602B2584F2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476" y="546419"/>
            <a:ext cx="2960966" cy="2599728"/>
          </a:xfrm>
          <a:prstGeom prst="rect">
            <a:avLst/>
          </a:prstGeom>
        </p:spPr>
      </p:pic>
      <p:pic>
        <p:nvPicPr>
          <p:cNvPr id="6" name="Picture 5" descr="A picture containing indoor, white&#10;&#10;Description automatically generated">
            <a:extLst>
              <a:ext uri="{FF2B5EF4-FFF2-40B4-BE49-F238E27FC236}">
                <a16:creationId xmlns:a16="http://schemas.microsoft.com/office/drawing/2014/main" id="{FCCDD13F-D6D4-47DD-A5BD-984385CEDE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476" y="3327440"/>
            <a:ext cx="3279310" cy="2879234"/>
          </a:xfrm>
          <a:prstGeom prst="rect">
            <a:avLst/>
          </a:prstGeom>
        </p:spPr>
      </p:pic>
      <p:pic>
        <p:nvPicPr>
          <p:cNvPr id="7" name="Picture 6" descr="A picture containing white, indoor&#10;&#10;Description automatically generated">
            <a:extLst>
              <a:ext uri="{FF2B5EF4-FFF2-40B4-BE49-F238E27FC236}">
                <a16:creationId xmlns:a16="http://schemas.microsoft.com/office/drawing/2014/main" id="{C905BA2F-EEF6-451E-ACC1-3D24B847C2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2083" y="455772"/>
            <a:ext cx="3064209" cy="26903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B0AF5E8-D3D8-474A-8B42-FEB74978AE5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2083" y="3327440"/>
            <a:ext cx="3474419" cy="305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5658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C206CCA-17BF-4147-B9E6-56C0952F3EE6}"/>
              </a:ext>
            </a:extLst>
          </p:cNvPr>
          <p:cNvSpPr txBox="1"/>
          <p:nvPr/>
        </p:nvSpPr>
        <p:spPr>
          <a:xfrm>
            <a:off x="856695" y="370069"/>
            <a:ext cx="77805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JET Lockable On Counter Display with Storage</a:t>
            </a:r>
            <a:endParaRPr lang="sr-Latn-ME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BCF1643-D8E3-4450-9C11-B40E72D67D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918" y="3512755"/>
            <a:ext cx="6096132" cy="31290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5DAA88-39CC-4A5C-9B63-C29F0CAE0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797" y="911268"/>
            <a:ext cx="4823820" cy="2875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7242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DBB8EDB-2388-4CE7-8FB3-CE4977A7AF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116" y="703629"/>
            <a:ext cx="6681257" cy="59609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ECB13FB-FA57-46DE-B6AC-E10A81150EED}"/>
              </a:ext>
            </a:extLst>
          </p:cNvPr>
          <p:cNvSpPr txBox="1"/>
          <p:nvPr/>
        </p:nvSpPr>
        <p:spPr>
          <a:xfrm>
            <a:off x="843379" y="334297"/>
            <a:ext cx="36617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Tang Screen Module</a:t>
            </a:r>
            <a:endParaRPr lang="sr-Latn-ME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0010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54DB59C-0FA6-4753-BD1D-FAC8D208A9A8}"/>
              </a:ext>
            </a:extLst>
          </p:cNvPr>
          <p:cNvSpPr txBox="1"/>
          <p:nvPr/>
        </p:nvSpPr>
        <p:spPr>
          <a:xfrm>
            <a:off x="852258" y="325467"/>
            <a:ext cx="69600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Cash Tray </a:t>
            </a:r>
            <a:r>
              <a:rPr lang="en-US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mit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Mulde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+ Cash Tray</a:t>
            </a:r>
            <a:endParaRPr lang="sr-Latn-ME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59461C7-1B9D-47BE-9CC8-844325AB27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860" y="962319"/>
            <a:ext cx="5797717" cy="32426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A32D8B9-B4FA-4C56-8BC5-0096BEDE9E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11" t="38187" r="538" b="11409"/>
          <a:stretch/>
        </p:blipFill>
        <p:spPr>
          <a:xfrm>
            <a:off x="6489577" y="3507640"/>
            <a:ext cx="5702423" cy="32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0505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6ED3819-C02F-43F6-99D9-30BA8AEB8D1B}"/>
              </a:ext>
            </a:extLst>
          </p:cNvPr>
          <p:cNvSpPr txBox="1">
            <a:spLocks/>
          </p:cNvSpPr>
          <p:nvPr/>
        </p:nvSpPr>
        <p:spPr>
          <a:xfrm>
            <a:off x="490329" y="59206"/>
            <a:ext cx="4061935" cy="13179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000" dirty="0">
                <a:solidFill>
                  <a:schemeClr val="bg1">
                    <a:lumMod val="50000"/>
                  </a:schemeClr>
                </a:solidFill>
              </a:rPr>
              <a:t>PMI COU </a:t>
            </a:r>
            <a:r>
              <a:rPr lang="en-US" sz="3000" dirty="0" err="1">
                <a:solidFill>
                  <a:schemeClr val="bg1">
                    <a:lumMod val="50000"/>
                  </a:schemeClr>
                </a:solidFill>
              </a:rPr>
              <a:t>rebrending</a:t>
            </a:r>
            <a:br>
              <a:rPr lang="en-US" sz="3600" dirty="0"/>
            </a:br>
            <a:endParaRPr lang="en-GB" sz="3200" dirty="0">
              <a:solidFill>
                <a:schemeClr val="bg1">
                  <a:lumMod val="50000"/>
                </a:schemeClr>
              </a:solidFill>
              <a:latin typeface="Centrale Sans Regular" panose="02000000000000000000" pitchFamily="50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8B0977-765D-4735-A456-A8DD90A531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6" r="7481"/>
          <a:stretch/>
        </p:blipFill>
        <p:spPr>
          <a:xfrm rot="16200000">
            <a:off x="347490" y="2101953"/>
            <a:ext cx="4664864" cy="32151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6503CE-062E-4887-854F-14FC26DE4F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183" y="1377108"/>
            <a:ext cx="6829867" cy="4664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790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7664DC-FEAC-4A62-9296-3BF963113A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80" y="967665"/>
            <a:ext cx="6022077" cy="34499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B05F8A-B723-4CED-8250-25BB31F495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557" y="3429000"/>
            <a:ext cx="5143290" cy="313740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2162607-638A-4D3D-89C7-FB0FC37ADF2B}"/>
              </a:ext>
            </a:extLst>
          </p:cNvPr>
          <p:cNvSpPr txBox="1"/>
          <p:nvPr/>
        </p:nvSpPr>
        <p:spPr>
          <a:xfrm>
            <a:off x="763480" y="334297"/>
            <a:ext cx="33878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Shelf Highlighter</a:t>
            </a:r>
            <a:endParaRPr lang="sr-Latn-ME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007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D9290F1-1ADA-4A7A-8848-17E98F19A976}"/>
              </a:ext>
            </a:extLst>
          </p:cNvPr>
          <p:cNvSpPr txBox="1"/>
          <p:nvPr/>
        </p:nvSpPr>
        <p:spPr>
          <a:xfrm>
            <a:off x="811104" y="360930"/>
            <a:ext cx="30321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GLO Quattro</a:t>
            </a:r>
            <a:endParaRPr lang="sr-Latn-ME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1D35B77-19EF-4D49-AECA-83778C120F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985" y="1029808"/>
            <a:ext cx="6325781" cy="5556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8878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FC9F1EC-4F96-4C4C-956B-4E279CB32E3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0" t="942" r="2657" b="942"/>
          <a:stretch/>
        </p:blipFill>
        <p:spPr>
          <a:xfrm>
            <a:off x="7885652" y="4211271"/>
            <a:ext cx="3605754" cy="24160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ABBB28-0984-4784-B626-EFC9AF3B7D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203" y="1111846"/>
            <a:ext cx="6376292" cy="38895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858F6FC-46BA-4F49-8BC4-1C5175AC10FE}"/>
              </a:ext>
            </a:extLst>
          </p:cNvPr>
          <p:cNvSpPr txBox="1"/>
          <p:nvPr/>
        </p:nvSpPr>
        <p:spPr>
          <a:xfrm>
            <a:off x="745724" y="288359"/>
            <a:ext cx="24257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Presenterbox</a:t>
            </a:r>
            <a:endParaRPr lang="sr-Latn-ME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9685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lendar&#10;&#10;Description automatically generated">
            <a:extLst>
              <a:ext uri="{FF2B5EF4-FFF2-40B4-BE49-F238E27FC236}">
                <a16:creationId xmlns:a16="http://schemas.microsoft.com/office/drawing/2014/main" id="{01C57010-D2ED-455F-832B-0D1942A9F9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7"/>
          <a:stretch/>
        </p:blipFill>
        <p:spPr>
          <a:xfrm>
            <a:off x="745724" y="868450"/>
            <a:ext cx="5554468" cy="57425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2BD4E80-29EF-4E6D-9042-42405985B2E7}"/>
              </a:ext>
            </a:extLst>
          </p:cNvPr>
          <p:cNvSpPr txBox="1"/>
          <p:nvPr/>
        </p:nvSpPr>
        <p:spPr>
          <a:xfrm>
            <a:off x="745724" y="334297"/>
            <a:ext cx="3676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Rocky &amp; Rocky NEO</a:t>
            </a:r>
            <a:endParaRPr lang="sr-Latn-ME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Picture 8" descr="Calendar&#10;&#10;Description automatically generated">
            <a:extLst>
              <a:ext uri="{FF2B5EF4-FFF2-40B4-BE49-F238E27FC236}">
                <a16:creationId xmlns:a16="http://schemas.microsoft.com/office/drawing/2014/main" id="{E88080C3-00D4-4B49-8FFC-A109B657CB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37"/>
          <a:stretch/>
        </p:blipFill>
        <p:spPr>
          <a:xfrm>
            <a:off x="6797094" y="868450"/>
            <a:ext cx="5282737" cy="5742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0245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72DEB-0492-44BD-B069-D0FB3A39D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FSU Adonis - NEW</a:t>
            </a:r>
            <a:br>
              <a:rPr lang="sr-Latn-ME" dirty="0">
                <a:latin typeface="Centrale Sans Regular" panose="02000000000000000000" pitchFamily="50" charset="-18"/>
              </a:rPr>
            </a:br>
            <a:endParaRPr lang="de-DE" dirty="0"/>
          </a:p>
        </p:txBody>
      </p:sp>
      <p:pic>
        <p:nvPicPr>
          <p:cNvPr id="4" name="Picture 3" descr="Engineering drawing&#10;&#10;Description automatically generated with medium confidence">
            <a:extLst>
              <a:ext uri="{FF2B5EF4-FFF2-40B4-BE49-F238E27FC236}">
                <a16:creationId xmlns:a16="http://schemas.microsoft.com/office/drawing/2014/main" id="{E5B46D47-3D4F-4255-9662-F1826391CB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067" y="589833"/>
            <a:ext cx="4445805" cy="5903041"/>
          </a:xfrm>
          <a:prstGeom prst="rect">
            <a:avLst/>
          </a:prstGeom>
        </p:spPr>
      </p:pic>
      <p:pic>
        <p:nvPicPr>
          <p:cNvPr id="5" name="Picture 4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0D62F5A5-C263-4572-B32E-9A008C1090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247" y="514183"/>
            <a:ext cx="4777770" cy="6343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9482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4C27E8A2-7EDB-4674-82F1-73E5284398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27" y="5392398"/>
            <a:ext cx="1049138" cy="112984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CA44C352-F087-47D7-AC7A-F04AD8FAC794}"/>
              </a:ext>
            </a:extLst>
          </p:cNvPr>
          <p:cNvSpPr txBox="1"/>
          <p:nvPr/>
        </p:nvSpPr>
        <p:spPr>
          <a:xfrm>
            <a:off x="11736862" y="6457890"/>
            <a:ext cx="5232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CentraleSans Medium" pitchFamily="50" charset="0"/>
              </a:rPr>
              <a:t>02</a:t>
            </a:r>
            <a:endParaRPr lang="sr-Latn-ME" sz="2000" dirty="0">
              <a:solidFill>
                <a:schemeClr val="bg1">
                  <a:lumMod val="50000"/>
                </a:schemeClr>
              </a:solidFill>
              <a:latin typeface="CentraleSans Medium" pitchFamily="50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B168A7A-819A-4920-8B57-73903A1924E9}"/>
              </a:ext>
            </a:extLst>
          </p:cNvPr>
          <p:cNvSpPr txBox="1"/>
          <p:nvPr/>
        </p:nvSpPr>
        <p:spPr>
          <a:xfrm>
            <a:off x="7488049" y="1562551"/>
            <a:ext cx="35834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de-DE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Basiselement – </a:t>
            </a:r>
            <a:r>
              <a:rPr lang="de-DE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Neo</a:t>
            </a:r>
            <a:r>
              <a:rPr lang="de-DE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„Treppe“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30" name="Rectangle 8">
            <a:extLst>
              <a:ext uri="{FF2B5EF4-FFF2-40B4-BE49-F238E27FC236}">
                <a16:creationId xmlns:a16="http://schemas.microsoft.com/office/drawing/2014/main" id="{C8E69E07-D360-40D3-A9FA-1F6255EE2A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66260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" name="Rectangle 9">
            <a:extLst>
              <a:ext uri="{FF2B5EF4-FFF2-40B4-BE49-F238E27FC236}">
                <a16:creationId xmlns:a16="http://schemas.microsoft.com/office/drawing/2014/main" id="{675FE8E4-0DED-4344-917A-627286AB9F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03670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2" name="Rectangle 10">
            <a:extLst>
              <a:ext uri="{FF2B5EF4-FFF2-40B4-BE49-F238E27FC236}">
                <a16:creationId xmlns:a16="http://schemas.microsoft.com/office/drawing/2014/main" id="{2B961B3A-A6C9-4EF4-B6CE-8AE7C7CF88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027670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3" name="Rectangle 11">
            <a:extLst>
              <a:ext uri="{FF2B5EF4-FFF2-40B4-BE49-F238E27FC236}">
                <a16:creationId xmlns:a16="http://schemas.microsoft.com/office/drawing/2014/main" id="{86E7022B-8A0C-4229-AE5E-F6F562E9E3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551670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4" name="Rectangle 9">
            <a:extLst>
              <a:ext uri="{FF2B5EF4-FFF2-40B4-BE49-F238E27FC236}">
                <a16:creationId xmlns:a16="http://schemas.microsoft.com/office/drawing/2014/main" id="{E8A1E637-9005-48EB-AF0A-AFBFE8EDBB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131450" y="2045970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5" name="Rectangle 10">
            <a:extLst>
              <a:ext uri="{FF2B5EF4-FFF2-40B4-BE49-F238E27FC236}">
                <a16:creationId xmlns:a16="http://schemas.microsoft.com/office/drawing/2014/main" id="{7D5E0382-0055-4DF3-A1F5-6729EAC0D9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131450" y="3569970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6" name="Rectangle 11">
            <a:extLst>
              <a:ext uri="{FF2B5EF4-FFF2-40B4-BE49-F238E27FC236}">
                <a16:creationId xmlns:a16="http://schemas.microsoft.com/office/drawing/2014/main" id="{F0F76F95-6639-4BCD-929D-81EB0C2849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131450" y="5093970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7" name="Picture 3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49FC276-E595-4643-8599-0DB9621F9C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604" y="311150"/>
            <a:ext cx="6114446" cy="3117848"/>
          </a:xfrm>
          <a:prstGeom prst="rect">
            <a:avLst/>
          </a:prstGeom>
        </p:spPr>
      </p:pic>
      <p:pic>
        <p:nvPicPr>
          <p:cNvPr id="38" name="Picture 37" descr="A picture containing text, container, box&#10;&#10;Description automatically generated">
            <a:extLst>
              <a:ext uri="{FF2B5EF4-FFF2-40B4-BE49-F238E27FC236}">
                <a16:creationId xmlns:a16="http://schemas.microsoft.com/office/drawing/2014/main" id="{F3C1EB48-AE72-4EC0-B58D-D2B339F309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604" y="3429000"/>
            <a:ext cx="6114446" cy="3117848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DAC28360-50F4-4087-912D-417742F9417C}"/>
              </a:ext>
            </a:extLst>
          </p:cNvPr>
          <p:cNvSpPr txBox="1"/>
          <p:nvPr/>
        </p:nvSpPr>
        <p:spPr>
          <a:xfrm>
            <a:off x="7488050" y="4931057"/>
            <a:ext cx="35834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de-DE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Basiselement – Device Slot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5C65DE4-86C4-4CE1-A492-46F4BE06E57C}"/>
              </a:ext>
            </a:extLst>
          </p:cNvPr>
          <p:cNvSpPr txBox="1"/>
          <p:nvPr/>
        </p:nvSpPr>
        <p:spPr>
          <a:xfrm>
            <a:off x="3171038" y="2827091"/>
            <a:ext cx="13925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110mm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D90ECA1-523C-4C45-A607-4E79F303A6EC}"/>
              </a:ext>
            </a:extLst>
          </p:cNvPr>
          <p:cNvSpPr txBox="1"/>
          <p:nvPr/>
        </p:nvSpPr>
        <p:spPr>
          <a:xfrm>
            <a:off x="3281493" y="5957318"/>
            <a:ext cx="13925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158mm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145ACD6E-F20E-4153-98C2-E374B8448B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9876" y="2449585"/>
            <a:ext cx="1752248" cy="579004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CCA96F87-CC40-4A4E-B4BE-3077A90F9B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3676" y="2449585"/>
            <a:ext cx="1815736" cy="57900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48192D0B-E5A9-43F1-B16A-5309F0FF29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10965" y="2446049"/>
            <a:ext cx="1907432" cy="582539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3CCF8055-1B4B-4C21-97ED-C29B7A435D41}"/>
              </a:ext>
            </a:extLst>
          </p:cNvPr>
          <p:cNvSpPr txBox="1"/>
          <p:nvPr/>
        </p:nvSpPr>
        <p:spPr>
          <a:xfrm>
            <a:off x="5772132" y="3028588"/>
            <a:ext cx="48547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de-DE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Possibility</a:t>
            </a:r>
            <a:r>
              <a:rPr lang="de-DE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to</a:t>
            </a:r>
            <a:r>
              <a:rPr lang="de-DE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use</a:t>
            </a:r>
            <a:r>
              <a:rPr lang="de-DE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various</a:t>
            </a:r>
            <a:r>
              <a:rPr lang="de-DE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printed front </a:t>
            </a:r>
            <a:r>
              <a:rPr lang="de-DE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communication</a:t>
            </a:r>
            <a:r>
              <a:rPr lang="de-DE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for</a:t>
            </a:r>
            <a:r>
              <a:rPr lang="de-DE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navigating</a:t>
            </a:r>
            <a:r>
              <a:rPr lang="de-DE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between</a:t>
            </a:r>
            <a:r>
              <a:rPr lang="de-DE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tastes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76DA364-B584-454F-9035-2759CE7790A0}"/>
              </a:ext>
            </a:extLst>
          </p:cNvPr>
          <p:cNvSpPr txBox="1"/>
          <p:nvPr/>
        </p:nvSpPr>
        <p:spPr>
          <a:xfrm>
            <a:off x="842682" y="334297"/>
            <a:ext cx="37045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Glo ARAL Highlighter</a:t>
            </a:r>
            <a:endParaRPr lang="sr-Latn-ME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8855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0AF76912-6F27-4375-83AD-F79869A490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27" y="5392398"/>
            <a:ext cx="1049138" cy="1129841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E2545996-47EA-44DA-8BB6-01BCA2A0422D}"/>
              </a:ext>
            </a:extLst>
          </p:cNvPr>
          <p:cNvSpPr txBox="1"/>
          <p:nvPr/>
        </p:nvSpPr>
        <p:spPr>
          <a:xfrm>
            <a:off x="11736862" y="6457890"/>
            <a:ext cx="5232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CentraleSans Medium" pitchFamily="50" charset="0"/>
              </a:rPr>
              <a:t>02</a:t>
            </a:r>
            <a:endParaRPr lang="sr-Latn-ME" sz="2000" dirty="0">
              <a:solidFill>
                <a:schemeClr val="bg1">
                  <a:lumMod val="50000"/>
                </a:schemeClr>
              </a:solidFill>
              <a:latin typeface="CentraleSans Medium" pitchFamily="50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AFE130A-AE3E-4F36-A330-8D8EC4381428}"/>
              </a:ext>
            </a:extLst>
          </p:cNvPr>
          <p:cNvSpPr txBox="1"/>
          <p:nvPr/>
        </p:nvSpPr>
        <p:spPr>
          <a:xfrm>
            <a:off x="8998210" y="1235134"/>
            <a:ext cx="17480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de-DE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Docking in </a:t>
            </a:r>
            <a:r>
              <a:rPr lang="de-DE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Shelf</a:t>
            </a:r>
            <a:r>
              <a:rPr lang="de-DE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52" name="Rectangle 8">
            <a:extLst>
              <a:ext uri="{FF2B5EF4-FFF2-40B4-BE49-F238E27FC236}">
                <a16:creationId xmlns:a16="http://schemas.microsoft.com/office/drawing/2014/main" id="{0A17ACAF-912D-4CA0-8C4D-2EFBB92DCE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66260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3" name="Rectangle 9">
            <a:extLst>
              <a:ext uri="{FF2B5EF4-FFF2-40B4-BE49-F238E27FC236}">
                <a16:creationId xmlns:a16="http://schemas.microsoft.com/office/drawing/2014/main" id="{5365807A-8CD7-4C77-B633-B3F042DB47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03670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4" name="Rectangle 10">
            <a:extLst>
              <a:ext uri="{FF2B5EF4-FFF2-40B4-BE49-F238E27FC236}">
                <a16:creationId xmlns:a16="http://schemas.microsoft.com/office/drawing/2014/main" id="{430ACD36-0C19-4ADD-832F-5BDD0D2409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027670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5" name="Rectangle 11">
            <a:extLst>
              <a:ext uri="{FF2B5EF4-FFF2-40B4-BE49-F238E27FC236}">
                <a16:creationId xmlns:a16="http://schemas.microsoft.com/office/drawing/2014/main" id="{028459B3-037D-40B0-A11C-0CB9C27237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551670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6" name="Rectangle 9">
            <a:extLst>
              <a:ext uri="{FF2B5EF4-FFF2-40B4-BE49-F238E27FC236}">
                <a16:creationId xmlns:a16="http://schemas.microsoft.com/office/drawing/2014/main" id="{05DDA5AC-3735-485B-89B3-19C781B80B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131450" y="2045970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7" name="Rectangle 10">
            <a:extLst>
              <a:ext uri="{FF2B5EF4-FFF2-40B4-BE49-F238E27FC236}">
                <a16:creationId xmlns:a16="http://schemas.microsoft.com/office/drawing/2014/main" id="{84C3D13A-B015-4A93-B53D-06BD82BF6F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131450" y="3569970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8" name="Rectangle 11">
            <a:extLst>
              <a:ext uri="{FF2B5EF4-FFF2-40B4-BE49-F238E27FC236}">
                <a16:creationId xmlns:a16="http://schemas.microsoft.com/office/drawing/2014/main" id="{2B326C6A-B517-44BA-872B-DF7DAE0303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131450" y="5093970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59" name="Picture 58" descr="A picture containing text, indoor, several&#10;&#10;Description automatically generated">
            <a:extLst>
              <a:ext uri="{FF2B5EF4-FFF2-40B4-BE49-F238E27FC236}">
                <a16:creationId xmlns:a16="http://schemas.microsoft.com/office/drawing/2014/main" id="{A369AE6B-9123-420F-B5A9-CCBA3C6B52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303" y="2723573"/>
            <a:ext cx="7599042" cy="3874865"/>
          </a:xfrm>
          <a:prstGeom prst="rect">
            <a:avLst/>
          </a:prstGeom>
        </p:spPr>
      </p:pic>
      <p:pic>
        <p:nvPicPr>
          <p:cNvPr id="60" name="Picture 59" descr="A picture containing text&#10;&#10;Description automatically generated">
            <a:extLst>
              <a:ext uri="{FF2B5EF4-FFF2-40B4-BE49-F238E27FC236}">
                <a16:creationId xmlns:a16="http://schemas.microsoft.com/office/drawing/2014/main" id="{CDAD049D-2098-43E6-969E-E507B0639A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665" y="161449"/>
            <a:ext cx="4875173" cy="2485924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C3E06E55-3B84-4779-955F-47A2786C8913}"/>
              </a:ext>
            </a:extLst>
          </p:cNvPr>
          <p:cNvSpPr txBox="1"/>
          <p:nvPr/>
        </p:nvSpPr>
        <p:spPr>
          <a:xfrm>
            <a:off x="8998210" y="4407571"/>
            <a:ext cx="28693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de-DE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600mm Layout </a:t>
            </a:r>
            <a:r>
              <a:rPr lang="de-DE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with</a:t>
            </a:r>
            <a:r>
              <a:rPr lang="de-DE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device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17850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A676F9-3E63-4F70-AB84-29B79CEF1FE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ACAA9A-EF79-47A2-B0E8-B17EA6C1E0D4}"/>
              </a:ext>
            </a:extLst>
          </p:cNvPr>
          <p:cNvSpPr txBox="1"/>
          <p:nvPr/>
        </p:nvSpPr>
        <p:spPr>
          <a:xfrm>
            <a:off x="719091" y="334296"/>
            <a:ext cx="54420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Small On Counter Tasting Unit</a:t>
            </a:r>
            <a:endParaRPr lang="sr-Latn-ME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F9511C-58DD-4691-8A06-1ECB60ADDC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197" y="932477"/>
            <a:ext cx="5595855" cy="573575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5F33EEC-53C0-4CCE-B4CC-AA0D7B33BDB4}"/>
              </a:ext>
            </a:extLst>
          </p:cNvPr>
          <p:cNvSpPr txBox="1"/>
          <p:nvPr/>
        </p:nvSpPr>
        <p:spPr>
          <a:xfrm>
            <a:off x="2006353" y="1612841"/>
            <a:ext cx="2775813" cy="4911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200"/>
              </a:spcBef>
              <a:spcAft>
                <a:spcPts val="200"/>
              </a:spcAft>
            </a:pPr>
            <a:r>
              <a:rPr lang="en-US" sz="1200" dirty="0">
                <a:latin typeface="Centrale Sans Regular" panose="02000000000000000000" pitchFamily="50" charset="-18"/>
              </a:rPr>
              <a:t>Illuminated Header</a:t>
            </a:r>
            <a:endParaRPr lang="sr-Latn-ME" sz="1200" dirty="0">
              <a:latin typeface="Centrale Sans Regular" panose="02000000000000000000" pitchFamily="50" charset="-18"/>
            </a:endParaRPr>
          </a:p>
          <a:p>
            <a:endParaRPr lang="sr-Latn-ME" sz="1200" dirty="0">
              <a:latin typeface="Centrale Sans Regular" panose="02000000000000000000" pitchFamily="50" charset="-18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5A965BD-A3A0-4115-810B-CF442E367125}"/>
              </a:ext>
            </a:extLst>
          </p:cNvPr>
          <p:cNvCxnSpPr>
            <a:cxnSpLocks/>
          </p:cNvCxnSpPr>
          <p:nvPr/>
        </p:nvCxnSpPr>
        <p:spPr>
          <a:xfrm>
            <a:off x="4770306" y="1758899"/>
            <a:ext cx="2775813" cy="0"/>
          </a:xfrm>
          <a:prstGeom prst="line">
            <a:avLst/>
          </a:prstGeom>
          <a:ln w="12700">
            <a:solidFill>
              <a:srgbClr val="31A6C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9113A4E-CE57-459E-BEEC-5C0732B56A7F}"/>
              </a:ext>
            </a:extLst>
          </p:cNvPr>
          <p:cNvSpPr txBox="1"/>
          <p:nvPr/>
        </p:nvSpPr>
        <p:spPr>
          <a:xfrm>
            <a:off x="2033971" y="2471865"/>
            <a:ext cx="2775813" cy="4911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200"/>
              </a:spcBef>
              <a:spcAft>
                <a:spcPts val="200"/>
              </a:spcAft>
            </a:pPr>
            <a:r>
              <a:rPr lang="en-US" sz="1200" dirty="0">
                <a:latin typeface="Centrale Sans Regular" panose="02000000000000000000" pitchFamily="50" charset="-18"/>
              </a:rPr>
              <a:t>Insert visual</a:t>
            </a:r>
            <a:endParaRPr lang="sr-Latn-ME" sz="1200" dirty="0">
              <a:latin typeface="Centrale Sans Regular" panose="02000000000000000000" pitchFamily="50" charset="-18"/>
            </a:endParaRPr>
          </a:p>
          <a:p>
            <a:endParaRPr lang="sr-Latn-ME" sz="1200" dirty="0">
              <a:latin typeface="Centrale Sans Regular" panose="02000000000000000000" pitchFamily="50" charset="-18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453216F-BF82-4B36-B685-8E137101C215}"/>
              </a:ext>
            </a:extLst>
          </p:cNvPr>
          <p:cNvCxnSpPr>
            <a:cxnSpLocks/>
          </p:cNvCxnSpPr>
          <p:nvPr/>
        </p:nvCxnSpPr>
        <p:spPr>
          <a:xfrm>
            <a:off x="4797924" y="2617923"/>
            <a:ext cx="2775813" cy="0"/>
          </a:xfrm>
          <a:prstGeom prst="line">
            <a:avLst/>
          </a:prstGeom>
          <a:ln w="12700">
            <a:solidFill>
              <a:srgbClr val="31A6C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DA2CEFA-EF07-4919-8A7E-B82AADCC8B01}"/>
              </a:ext>
            </a:extLst>
          </p:cNvPr>
          <p:cNvSpPr txBox="1"/>
          <p:nvPr/>
        </p:nvSpPr>
        <p:spPr>
          <a:xfrm>
            <a:off x="2006353" y="3282942"/>
            <a:ext cx="2775813" cy="4911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200"/>
              </a:spcBef>
              <a:spcAft>
                <a:spcPts val="200"/>
              </a:spcAft>
            </a:pPr>
            <a:r>
              <a:rPr lang="en-US" sz="1200" dirty="0">
                <a:latin typeface="Centrale Sans Regular" panose="02000000000000000000" pitchFamily="50" charset="-18"/>
              </a:rPr>
              <a:t>Tempered glass doors (lockable)</a:t>
            </a:r>
            <a:endParaRPr lang="sr-Latn-ME" sz="1200" dirty="0">
              <a:latin typeface="Centrale Sans Regular" panose="02000000000000000000" pitchFamily="50" charset="-18"/>
            </a:endParaRPr>
          </a:p>
          <a:p>
            <a:endParaRPr lang="sr-Latn-ME" sz="1200" dirty="0">
              <a:latin typeface="Centrale Sans Regular" panose="02000000000000000000" pitchFamily="50" charset="-18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B64DC7F-673E-45A2-8FCA-06B963133F92}"/>
              </a:ext>
            </a:extLst>
          </p:cNvPr>
          <p:cNvCxnSpPr>
            <a:cxnSpLocks/>
          </p:cNvCxnSpPr>
          <p:nvPr/>
        </p:nvCxnSpPr>
        <p:spPr>
          <a:xfrm>
            <a:off x="4770306" y="3429000"/>
            <a:ext cx="2775813" cy="0"/>
          </a:xfrm>
          <a:prstGeom prst="line">
            <a:avLst/>
          </a:prstGeom>
          <a:ln w="12700">
            <a:solidFill>
              <a:srgbClr val="31A6C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4AA724F5-E80C-4561-9826-86995AA4271B}"/>
              </a:ext>
            </a:extLst>
          </p:cNvPr>
          <p:cNvSpPr txBox="1"/>
          <p:nvPr/>
        </p:nvSpPr>
        <p:spPr>
          <a:xfrm>
            <a:off x="2006353" y="4695632"/>
            <a:ext cx="2775813" cy="4911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200"/>
              </a:spcBef>
              <a:spcAft>
                <a:spcPts val="200"/>
              </a:spcAft>
            </a:pPr>
            <a:r>
              <a:rPr lang="en-US" sz="1200" dirty="0">
                <a:latin typeface="Centrale Sans Regular" panose="02000000000000000000" pitchFamily="50" charset="-18"/>
              </a:rPr>
              <a:t>Tempered glass doors (lockable)</a:t>
            </a:r>
            <a:endParaRPr lang="sr-Latn-ME" sz="1200" dirty="0">
              <a:latin typeface="Centrale Sans Regular" panose="02000000000000000000" pitchFamily="50" charset="-18"/>
            </a:endParaRPr>
          </a:p>
          <a:p>
            <a:endParaRPr lang="sr-Latn-ME" sz="1200" dirty="0">
              <a:latin typeface="Centrale Sans Regular" panose="02000000000000000000" pitchFamily="50" charset="-18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4785372-95D9-4DE1-B9C1-11391F0A8A44}"/>
              </a:ext>
            </a:extLst>
          </p:cNvPr>
          <p:cNvCxnSpPr>
            <a:cxnSpLocks/>
          </p:cNvCxnSpPr>
          <p:nvPr/>
        </p:nvCxnSpPr>
        <p:spPr>
          <a:xfrm>
            <a:off x="4783345" y="4841690"/>
            <a:ext cx="1858995" cy="0"/>
          </a:xfrm>
          <a:prstGeom prst="line">
            <a:avLst/>
          </a:prstGeom>
          <a:ln w="12700">
            <a:solidFill>
              <a:srgbClr val="31A6C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67487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10357BB-AB17-4717-9909-EA4884CE39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767" y="950579"/>
            <a:ext cx="7013981" cy="55731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4CC28E4-60F3-452C-93D6-C48A54BC08FA}"/>
              </a:ext>
            </a:extLst>
          </p:cNvPr>
          <p:cNvSpPr txBox="1"/>
          <p:nvPr/>
        </p:nvSpPr>
        <p:spPr>
          <a:xfrm>
            <a:off x="772358" y="334297"/>
            <a:ext cx="3868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ME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Modular variations</a:t>
            </a:r>
          </a:p>
        </p:txBody>
      </p:sp>
    </p:spTree>
    <p:extLst>
      <p:ext uri="{BB962C8B-B14F-4D97-AF65-F5344CB8AC3E}">
        <p14:creationId xmlns:p14="http://schemas.microsoft.com/office/powerpoint/2010/main" val="26020931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82D9142-E941-4C9F-8731-BFEA04484F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779" y="334297"/>
            <a:ext cx="6009314" cy="61284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9F662CD-C6B4-4180-9CC8-133D04F0A33D}"/>
              </a:ext>
            </a:extLst>
          </p:cNvPr>
          <p:cNvSpPr txBox="1"/>
          <p:nvPr/>
        </p:nvSpPr>
        <p:spPr>
          <a:xfrm>
            <a:off x="683582" y="334297"/>
            <a:ext cx="39572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ME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Modular variations</a:t>
            </a:r>
          </a:p>
        </p:txBody>
      </p:sp>
    </p:spTree>
    <p:extLst>
      <p:ext uri="{BB962C8B-B14F-4D97-AF65-F5344CB8AC3E}">
        <p14:creationId xmlns:p14="http://schemas.microsoft.com/office/powerpoint/2010/main" val="33723983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218B194-8483-4F17-BBFB-FA6D45C492F0}"/>
              </a:ext>
            </a:extLst>
          </p:cNvPr>
          <p:cNvSpPr txBox="1">
            <a:spLocks/>
          </p:cNvSpPr>
          <p:nvPr/>
        </p:nvSpPr>
        <p:spPr>
          <a:xfrm>
            <a:off x="530087" y="59206"/>
            <a:ext cx="4022178" cy="13179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600" dirty="0">
                <a:solidFill>
                  <a:schemeClr val="bg1">
                    <a:lumMod val="50000"/>
                  </a:schemeClr>
                </a:solidFill>
                <a:latin typeface="CentraleSans Light" panose="02000000000000000000" pitchFamily="50" charset="0"/>
              </a:rPr>
              <a:t>PMI COU </a:t>
            </a:r>
            <a:r>
              <a:rPr lang="en-US" sz="3600" dirty="0" err="1">
                <a:solidFill>
                  <a:schemeClr val="bg1">
                    <a:lumMod val="50000"/>
                  </a:schemeClr>
                </a:solidFill>
                <a:latin typeface="CentraleSans Light" panose="02000000000000000000" pitchFamily="50" charset="0"/>
              </a:rPr>
              <a:t>rebrending</a:t>
            </a:r>
            <a:br>
              <a:rPr lang="en-US" sz="3600" dirty="0"/>
            </a:br>
            <a:endParaRPr lang="en-GB" sz="3200" dirty="0">
              <a:solidFill>
                <a:schemeClr val="bg1">
                  <a:lumMod val="50000"/>
                </a:schemeClr>
              </a:solidFill>
              <a:latin typeface="Centrale Sans Regular" panose="02000000000000000000" pitchFamily="50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BE8F6A-8542-41A0-A47F-D3A616ACDF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599" y="1377108"/>
            <a:ext cx="9654489" cy="4728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0847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6D21B2B-F0AB-45F1-AD98-247BFA69E0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686" y="703629"/>
            <a:ext cx="6641535" cy="48011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541358-EF95-44B9-8965-74F3AB5A17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021" y="902323"/>
            <a:ext cx="3562788" cy="47039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33D9B6-5342-4546-94C7-DAE0C48DEF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509" y="1682012"/>
            <a:ext cx="3028123" cy="378515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204A411-BD3D-414F-8F5A-3AE913F3C53A}"/>
              </a:ext>
            </a:extLst>
          </p:cNvPr>
          <p:cNvSpPr txBox="1"/>
          <p:nvPr/>
        </p:nvSpPr>
        <p:spPr>
          <a:xfrm>
            <a:off x="870012" y="334297"/>
            <a:ext cx="44122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Glo-Round Counter Unit</a:t>
            </a:r>
            <a:endParaRPr lang="sr-Latn-ME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267E48-80CB-4F8F-86E9-67BCD86B1329}"/>
              </a:ext>
            </a:extLst>
          </p:cNvPr>
          <p:cNvSpPr txBox="1"/>
          <p:nvPr/>
        </p:nvSpPr>
        <p:spPr>
          <a:xfrm>
            <a:off x="2671332" y="5175070"/>
            <a:ext cx="209513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sr-Latn-ME" sz="1200" dirty="0">
                <a:latin typeface="Centrale Sans Regular" panose="02000000000000000000" pitchFamily="50" charset="-18"/>
              </a:rPr>
              <a:t>Premium BGR Industry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endParaRPr lang="sr-Latn-ME" sz="1200" dirty="0">
              <a:latin typeface="Centrale Sans Regular" panose="02000000000000000000" pitchFamily="50" charset="-18"/>
            </a:endParaRPr>
          </a:p>
          <a:p>
            <a:endParaRPr lang="sr-Latn-ME" sz="1200" dirty="0">
              <a:latin typeface="Centrale Sans Regular" panose="02000000000000000000" pitchFamily="50" charset="-1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AFACA1-30BE-4E85-86EC-E2D38095B6D4}"/>
              </a:ext>
            </a:extLst>
          </p:cNvPr>
          <p:cNvSpPr txBox="1"/>
          <p:nvPr/>
        </p:nvSpPr>
        <p:spPr>
          <a:xfrm>
            <a:off x="5510167" y="5175068"/>
            <a:ext cx="209513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sr-Latn-ME" sz="1200" dirty="0">
                <a:latin typeface="Centrale Sans Regular" panose="02000000000000000000" pitchFamily="50" charset="-18"/>
              </a:rPr>
              <a:t>Premium BGR Industry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endParaRPr lang="sr-Latn-ME" sz="1200" dirty="0">
              <a:latin typeface="Centrale Sans Regular" panose="02000000000000000000" pitchFamily="50" charset="-18"/>
            </a:endParaRPr>
          </a:p>
          <a:p>
            <a:endParaRPr lang="sr-Latn-ME" sz="1200" dirty="0">
              <a:latin typeface="Centrale Sans Regular" panose="02000000000000000000" pitchFamily="50" charset="-1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383D12-239A-44D0-84F2-5E8650DDFF5A}"/>
              </a:ext>
            </a:extLst>
          </p:cNvPr>
          <p:cNvSpPr txBox="1"/>
          <p:nvPr/>
        </p:nvSpPr>
        <p:spPr>
          <a:xfrm>
            <a:off x="8976474" y="5175069"/>
            <a:ext cx="209513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sr-Latn-ME" sz="1200" dirty="0">
                <a:latin typeface="Centrale Sans Regular" panose="02000000000000000000" pitchFamily="50" charset="-18"/>
              </a:rPr>
              <a:t>Premium BGR Industry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endParaRPr lang="sr-Latn-ME" sz="1200" dirty="0">
              <a:latin typeface="Centrale Sans Regular" panose="02000000000000000000" pitchFamily="50" charset="-18"/>
            </a:endParaRPr>
          </a:p>
          <a:p>
            <a:endParaRPr lang="sr-Latn-ME" sz="1200" dirty="0">
              <a:latin typeface="Centrale Sans Regular" panose="02000000000000000000" pitchFamily="50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80252481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46B5C82-DE4B-401D-9D5B-83BF32BA10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330" y="259453"/>
            <a:ext cx="5946610" cy="64390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F00F3D-CF53-4274-A498-2DFE103D13DF}"/>
              </a:ext>
            </a:extLst>
          </p:cNvPr>
          <p:cNvSpPr txBox="1"/>
          <p:nvPr/>
        </p:nvSpPr>
        <p:spPr>
          <a:xfrm>
            <a:off x="612560" y="334297"/>
            <a:ext cx="59466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Vype Vitrine FREE STANDING UNIT</a:t>
            </a:r>
            <a:endParaRPr lang="sr-Latn-ME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417088-3353-4DEA-A3E6-E7517DA8FEDB}"/>
              </a:ext>
            </a:extLst>
          </p:cNvPr>
          <p:cNvSpPr txBox="1"/>
          <p:nvPr/>
        </p:nvSpPr>
        <p:spPr>
          <a:xfrm>
            <a:off x="2182589" y="1022592"/>
            <a:ext cx="2736335" cy="487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200"/>
              </a:spcBef>
              <a:spcAft>
                <a:spcPts val="200"/>
              </a:spcAft>
            </a:pPr>
            <a:r>
              <a:rPr lang="en-US" sz="1200" dirty="0">
                <a:latin typeface="Centrale Sans Regular" panose="02000000000000000000" pitchFamily="50" charset="-18"/>
              </a:rPr>
              <a:t>Tempered glass top</a:t>
            </a:r>
            <a:endParaRPr lang="sr-Latn-ME" sz="1200" dirty="0">
              <a:latin typeface="Centrale Sans Regular" panose="02000000000000000000" pitchFamily="50" charset="-18"/>
            </a:endParaRPr>
          </a:p>
          <a:p>
            <a:endParaRPr lang="sr-Latn-ME" sz="1200" dirty="0">
              <a:latin typeface="Centrale Sans Regular" panose="02000000000000000000" pitchFamily="50" charset="-18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96CB151-5CB4-4173-941E-1C610CDC7E77}"/>
              </a:ext>
            </a:extLst>
          </p:cNvPr>
          <p:cNvCxnSpPr>
            <a:cxnSpLocks/>
          </p:cNvCxnSpPr>
          <p:nvPr/>
        </p:nvCxnSpPr>
        <p:spPr>
          <a:xfrm>
            <a:off x="4946542" y="1168650"/>
            <a:ext cx="2736335" cy="0"/>
          </a:xfrm>
          <a:prstGeom prst="line">
            <a:avLst/>
          </a:prstGeom>
          <a:ln w="12700">
            <a:solidFill>
              <a:srgbClr val="31A6C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D89B085E-0AE8-476B-B914-BCE017501EB0}"/>
              </a:ext>
            </a:extLst>
          </p:cNvPr>
          <p:cNvSpPr txBox="1"/>
          <p:nvPr/>
        </p:nvSpPr>
        <p:spPr>
          <a:xfrm>
            <a:off x="2285393" y="1823599"/>
            <a:ext cx="2736335" cy="487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200"/>
              </a:spcBef>
              <a:spcAft>
                <a:spcPts val="200"/>
              </a:spcAft>
            </a:pPr>
            <a:r>
              <a:rPr lang="en-US" sz="1200" dirty="0">
                <a:latin typeface="Centrale Sans Regular" panose="02000000000000000000" pitchFamily="50" charset="-18"/>
              </a:rPr>
              <a:t>Extendible drawer with guide rails</a:t>
            </a:r>
            <a:endParaRPr lang="sr-Latn-ME" sz="1200" dirty="0">
              <a:latin typeface="Centrale Sans Regular" panose="02000000000000000000" pitchFamily="50" charset="-18"/>
            </a:endParaRPr>
          </a:p>
          <a:p>
            <a:endParaRPr lang="sr-Latn-ME" sz="1200" dirty="0">
              <a:latin typeface="Centrale Sans Regular" panose="02000000000000000000" pitchFamily="50" charset="-18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4BCD4D4-7188-4075-B3B4-015C3DE67721}"/>
              </a:ext>
            </a:extLst>
          </p:cNvPr>
          <p:cNvCxnSpPr>
            <a:cxnSpLocks/>
          </p:cNvCxnSpPr>
          <p:nvPr/>
        </p:nvCxnSpPr>
        <p:spPr>
          <a:xfrm>
            <a:off x="5049346" y="1969657"/>
            <a:ext cx="2736335" cy="0"/>
          </a:xfrm>
          <a:prstGeom prst="line">
            <a:avLst/>
          </a:prstGeom>
          <a:ln w="12700">
            <a:solidFill>
              <a:srgbClr val="31A6C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AE22308-1C2A-47DD-A6D1-A1CC9C58C361}"/>
              </a:ext>
            </a:extLst>
          </p:cNvPr>
          <p:cNvSpPr txBox="1"/>
          <p:nvPr/>
        </p:nvSpPr>
        <p:spPr>
          <a:xfrm>
            <a:off x="2268075" y="2949936"/>
            <a:ext cx="2736335" cy="487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200"/>
              </a:spcBef>
              <a:spcAft>
                <a:spcPts val="200"/>
              </a:spcAft>
            </a:pPr>
            <a:r>
              <a:rPr lang="en-US" sz="1200" dirty="0">
                <a:latin typeface="Centrale Sans Regular" panose="02000000000000000000" pitchFamily="50" charset="-18"/>
              </a:rPr>
              <a:t>Tempered glass doors (lockable)</a:t>
            </a:r>
            <a:endParaRPr lang="sr-Latn-ME" sz="1200" dirty="0">
              <a:latin typeface="Centrale Sans Regular" panose="02000000000000000000" pitchFamily="50" charset="-18"/>
            </a:endParaRPr>
          </a:p>
          <a:p>
            <a:endParaRPr lang="sr-Latn-ME" sz="1200" dirty="0">
              <a:latin typeface="Centrale Sans Regular" panose="02000000000000000000" pitchFamily="50" charset="-18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9BC3EA5-ECB8-4F94-831C-298B204005EE}"/>
              </a:ext>
            </a:extLst>
          </p:cNvPr>
          <p:cNvCxnSpPr>
            <a:cxnSpLocks/>
          </p:cNvCxnSpPr>
          <p:nvPr/>
        </p:nvCxnSpPr>
        <p:spPr>
          <a:xfrm>
            <a:off x="5032028" y="3095994"/>
            <a:ext cx="2736335" cy="0"/>
          </a:xfrm>
          <a:prstGeom prst="line">
            <a:avLst/>
          </a:prstGeom>
          <a:ln w="12700">
            <a:solidFill>
              <a:srgbClr val="31A6C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68F8B983-EBBB-4685-8E1E-3B496E43B05A}"/>
              </a:ext>
            </a:extLst>
          </p:cNvPr>
          <p:cNvSpPr txBox="1"/>
          <p:nvPr/>
        </p:nvSpPr>
        <p:spPr>
          <a:xfrm>
            <a:off x="2233571" y="3667421"/>
            <a:ext cx="2736335" cy="487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200"/>
              </a:spcBef>
              <a:spcAft>
                <a:spcPts val="200"/>
              </a:spcAft>
            </a:pPr>
            <a:r>
              <a:rPr lang="en-US" sz="1200" dirty="0">
                <a:latin typeface="Centrale Sans Regular" panose="02000000000000000000" pitchFamily="50" charset="-18"/>
              </a:rPr>
              <a:t>Illuminated logo </a:t>
            </a:r>
            <a:endParaRPr lang="sr-Latn-ME" sz="1200" dirty="0">
              <a:latin typeface="Centrale Sans Regular" panose="02000000000000000000" pitchFamily="50" charset="-18"/>
            </a:endParaRPr>
          </a:p>
          <a:p>
            <a:endParaRPr lang="sr-Latn-ME" sz="1200" dirty="0">
              <a:latin typeface="Centrale Sans Regular" panose="02000000000000000000" pitchFamily="50" charset="-18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4C3C09D-E8A5-4DC4-A0EE-DB5A6FA64B8F}"/>
              </a:ext>
            </a:extLst>
          </p:cNvPr>
          <p:cNvCxnSpPr>
            <a:cxnSpLocks/>
          </p:cNvCxnSpPr>
          <p:nvPr/>
        </p:nvCxnSpPr>
        <p:spPr>
          <a:xfrm>
            <a:off x="4997524" y="3813479"/>
            <a:ext cx="2736335" cy="0"/>
          </a:xfrm>
          <a:prstGeom prst="line">
            <a:avLst/>
          </a:prstGeom>
          <a:ln w="12700">
            <a:solidFill>
              <a:srgbClr val="31A6C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9C97B38D-9A35-4899-A710-FF7E33C79C2E}"/>
              </a:ext>
            </a:extLst>
          </p:cNvPr>
          <p:cNvSpPr txBox="1"/>
          <p:nvPr/>
        </p:nvSpPr>
        <p:spPr>
          <a:xfrm>
            <a:off x="2221993" y="1398285"/>
            <a:ext cx="2736335" cy="487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200"/>
              </a:spcBef>
              <a:spcAft>
                <a:spcPts val="200"/>
              </a:spcAft>
            </a:pPr>
            <a:r>
              <a:rPr lang="en-US" sz="1200" dirty="0">
                <a:latin typeface="Centrale Sans Regular" panose="02000000000000000000" pitchFamily="50" charset="-18"/>
              </a:rPr>
              <a:t>Tasting area, illuminated</a:t>
            </a:r>
            <a:endParaRPr lang="sr-Latn-ME" sz="1200" dirty="0">
              <a:latin typeface="Centrale Sans Regular" panose="02000000000000000000" pitchFamily="50" charset="-18"/>
            </a:endParaRPr>
          </a:p>
          <a:p>
            <a:endParaRPr lang="sr-Latn-ME" sz="1200" dirty="0">
              <a:latin typeface="Centrale Sans Regular" panose="02000000000000000000" pitchFamily="50" charset="-18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05BDD0E-8622-4E27-ADA2-628CF603DC55}"/>
              </a:ext>
            </a:extLst>
          </p:cNvPr>
          <p:cNvCxnSpPr>
            <a:cxnSpLocks/>
          </p:cNvCxnSpPr>
          <p:nvPr/>
        </p:nvCxnSpPr>
        <p:spPr>
          <a:xfrm>
            <a:off x="4985946" y="1544343"/>
            <a:ext cx="2736335" cy="0"/>
          </a:xfrm>
          <a:prstGeom prst="line">
            <a:avLst/>
          </a:prstGeom>
          <a:ln w="12700">
            <a:solidFill>
              <a:srgbClr val="31A6C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FAE12CC1-678E-4ABD-B1E1-866F5C63161C}"/>
              </a:ext>
            </a:extLst>
          </p:cNvPr>
          <p:cNvSpPr txBox="1"/>
          <p:nvPr/>
        </p:nvSpPr>
        <p:spPr>
          <a:xfrm>
            <a:off x="2240457" y="4166797"/>
            <a:ext cx="2736335" cy="487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200"/>
              </a:spcBef>
              <a:spcAft>
                <a:spcPts val="200"/>
              </a:spcAft>
            </a:pPr>
            <a:r>
              <a:rPr lang="en-US" sz="1200" dirty="0">
                <a:latin typeface="Centrale Sans Regular" panose="02000000000000000000" pitchFamily="50" charset="-18"/>
              </a:rPr>
              <a:t>Illuminated shelves</a:t>
            </a:r>
            <a:endParaRPr lang="sr-Latn-ME" sz="1200" dirty="0">
              <a:latin typeface="Centrale Sans Regular" panose="02000000000000000000" pitchFamily="50" charset="-18"/>
            </a:endParaRPr>
          </a:p>
          <a:p>
            <a:endParaRPr lang="sr-Latn-ME" sz="1200" dirty="0">
              <a:latin typeface="Centrale Sans Regular" panose="02000000000000000000" pitchFamily="50" charset="-18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1599C66-3126-4122-89F8-63DE7DE7424F}"/>
              </a:ext>
            </a:extLst>
          </p:cNvPr>
          <p:cNvCxnSpPr>
            <a:cxnSpLocks/>
          </p:cNvCxnSpPr>
          <p:nvPr/>
        </p:nvCxnSpPr>
        <p:spPr>
          <a:xfrm>
            <a:off x="5004410" y="4312855"/>
            <a:ext cx="2736335" cy="0"/>
          </a:xfrm>
          <a:prstGeom prst="line">
            <a:avLst/>
          </a:prstGeom>
          <a:ln w="12700">
            <a:solidFill>
              <a:srgbClr val="31A6C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02727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E6AAE44-AEE5-42E7-8736-52AE64C5DE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330" y="259453"/>
            <a:ext cx="5946610" cy="64390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95C735E-5BB8-46A5-B53F-DCC48A2D2CE1}"/>
              </a:ext>
            </a:extLst>
          </p:cNvPr>
          <p:cNvSpPr txBox="1"/>
          <p:nvPr/>
        </p:nvSpPr>
        <p:spPr>
          <a:xfrm>
            <a:off x="843379" y="334297"/>
            <a:ext cx="6010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Vype Vitrine FREE STANDING UNIT</a:t>
            </a:r>
            <a:endParaRPr lang="sr-Latn-ME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2B2FDF-A0D3-497C-A9CA-EEF93113F382}"/>
              </a:ext>
            </a:extLst>
          </p:cNvPr>
          <p:cNvSpPr txBox="1"/>
          <p:nvPr/>
        </p:nvSpPr>
        <p:spPr>
          <a:xfrm>
            <a:off x="2182589" y="1022592"/>
            <a:ext cx="2736335" cy="487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200"/>
              </a:spcBef>
              <a:spcAft>
                <a:spcPts val="200"/>
              </a:spcAft>
            </a:pPr>
            <a:r>
              <a:rPr lang="en-US" sz="1200" dirty="0">
                <a:latin typeface="Centrale Sans Regular" panose="02000000000000000000" pitchFamily="50" charset="-18"/>
              </a:rPr>
              <a:t>Tempered glass top</a:t>
            </a:r>
            <a:endParaRPr lang="sr-Latn-ME" sz="1200" dirty="0">
              <a:latin typeface="Centrale Sans Regular" panose="02000000000000000000" pitchFamily="50" charset="-18"/>
            </a:endParaRPr>
          </a:p>
          <a:p>
            <a:endParaRPr lang="sr-Latn-ME" sz="1200" dirty="0">
              <a:latin typeface="Centrale Sans Regular" panose="02000000000000000000" pitchFamily="50" charset="-18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DEAD339-96B7-4B9B-AF9D-46E0A7E19852}"/>
              </a:ext>
            </a:extLst>
          </p:cNvPr>
          <p:cNvCxnSpPr>
            <a:cxnSpLocks/>
          </p:cNvCxnSpPr>
          <p:nvPr/>
        </p:nvCxnSpPr>
        <p:spPr>
          <a:xfrm>
            <a:off x="4946542" y="1168650"/>
            <a:ext cx="2736335" cy="0"/>
          </a:xfrm>
          <a:prstGeom prst="line">
            <a:avLst/>
          </a:prstGeom>
          <a:ln w="12700">
            <a:solidFill>
              <a:srgbClr val="31A6C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6061BBE-7A01-496A-820E-451C3C365A12}"/>
              </a:ext>
            </a:extLst>
          </p:cNvPr>
          <p:cNvSpPr txBox="1"/>
          <p:nvPr/>
        </p:nvSpPr>
        <p:spPr>
          <a:xfrm>
            <a:off x="2285393" y="1823599"/>
            <a:ext cx="2736335" cy="487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200"/>
              </a:spcBef>
              <a:spcAft>
                <a:spcPts val="200"/>
              </a:spcAft>
            </a:pPr>
            <a:r>
              <a:rPr lang="en-US" sz="1200" dirty="0">
                <a:latin typeface="Centrale Sans Regular" panose="02000000000000000000" pitchFamily="50" charset="-18"/>
              </a:rPr>
              <a:t>Extendible drawer with guide rails</a:t>
            </a:r>
            <a:endParaRPr lang="sr-Latn-ME" sz="1200" dirty="0">
              <a:latin typeface="Centrale Sans Regular" panose="02000000000000000000" pitchFamily="50" charset="-18"/>
            </a:endParaRPr>
          </a:p>
          <a:p>
            <a:endParaRPr lang="sr-Latn-ME" sz="1200" dirty="0">
              <a:latin typeface="Centrale Sans Regular" panose="02000000000000000000" pitchFamily="50" charset="-18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1E5C8F1-1ABE-40AE-9D21-68A39BE3D561}"/>
              </a:ext>
            </a:extLst>
          </p:cNvPr>
          <p:cNvCxnSpPr>
            <a:cxnSpLocks/>
          </p:cNvCxnSpPr>
          <p:nvPr/>
        </p:nvCxnSpPr>
        <p:spPr>
          <a:xfrm>
            <a:off x="5049346" y="1969657"/>
            <a:ext cx="2736335" cy="0"/>
          </a:xfrm>
          <a:prstGeom prst="line">
            <a:avLst/>
          </a:prstGeom>
          <a:ln w="12700">
            <a:solidFill>
              <a:srgbClr val="31A6C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618AE3A-BA45-4910-AD5D-A5C46D1E4641}"/>
              </a:ext>
            </a:extLst>
          </p:cNvPr>
          <p:cNvSpPr txBox="1"/>
          <p:nvPr/>
        </p:nvSpPr>
        <p:spPr>
          <a:xfrm>
            <a:off x="2268075" y="2949936"/>
            <a:ext cx="2736335" cy="487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200"/>
              </a:spcBef>
              <a:spcAft>
                <a:spcPts val="200"/>
              </a:spcAft>
            </a:pPr>
            <a:r>
              <a:rPr lang="en-US" sz="1200" dirty="0">
                <a:latin typeface="Centrale Sans Regular" panose="02000000000000000000" pitchFamily="50" charset="-18"/>
              </a:rPr>
              <a:t>Tempered glass doors (lockable)</a:t>
            </a:r>
            <a:endParaRPr lang="sr-Latn-ME" sz="1200" dirty="0">
              <a:latin typeface="Centrale Sans Regular" panose="02000000000000000000" pitchFamily="50" charset="-18"/>
            </a:endParaRPr>
          </a:p>
          <a:p>
            <a:endParaRPr lang="sr-Latn-ME" sz="1200" dirty="0">
              <a:latin typeface="Centrale Sans Regular" panose="02000000000000000000" pitchFamily="50" charset="-18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DD6DF69-FE91-4BC9-855A-5E9661470246}"/>
              </a:ext>
            </a:extLst>
          </p:cNvPr>
          <p:cNvCxnSpPr>
            <a:cxnSpLocks/>
          </p:cNvCxnSpPr>
          <p:nvPr/>
        </p:nvCxnSpPr>
        <p:spPr>
          <a:xfrm>
            <a:off x="5032028" y="3095994"/>
            <a:ext cx="2736335" cy="0"/>
          </a:xfrm>
          <a:prstGeom prst="line">
            <a:avLst/>
          </a:prstGeom>
          <a:ln w="12700">
            <a:solidFill>
              <a:srgbClr val="31A6C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CB8E4E02-30FE-4CA8-A4DD-498A33B39613}"/>
              </a:ext>
            </a:extLst>
          </p:cNvPr>
          <p:cNvSpPr txBox="1"/>
          <p:nvPr/>
        </p:nvSpPr>
        <p:spPr>
          <a:xfrm>
            <a:off x="2233571" y="3667421"/>
            <a:ext cx="2736335" cy="487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200"/>
              </a:spcBef>
              <a:spcAft>
                <a:spcPts val="200"/>
              </a:spcAft>
            </a:pPr>
            <a:r>
              <a:rPr lang="en-US" sz="1200" dirty="0">
                <a:latin typeface="Centrale Sans Regular" panose="02000000000000000000" pitchFamily="50" charset="-18"/>
              </a:rPr>
              <a:t>Illuminated logo </a:t>
            </a:r>
            <a:endParaRPr lang="sr-Latn-ME" sz="1200" dirty="0">
              <a:latin typeface="Centrale Sans Regular" panose="02000000000000000000" pitchFamily="50" charset="-18"/>
            </a:endParaRPr>
          </a:p>
          <a:p>
            <a:endParaRPr lang="sr-Latn-ME" sz="1200" dirty="0">
              <a:latin typeface="Centrale Sans Regular" panose="02000000000000000000" pitchFamily="50" charset="-18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388C078-ADF5-4CAC-9557-A93BD7565272}"/>
              </a:ext>
            </a:extLst>
          </p:cNvPr>
          <p:cNvCxnSpPr>
            <a:cxnSpLocks/>
          </p:cNvCxnSpPr>
          <p:nvPr/>
        </p:nvCxnSpPr>
        <p:spPr>
          <a:xfrm>
            <a:off x="4997524" y="3813479"/>
            <a:ext cx="2736335" cy="0"/>
          </a:xfrm>
          <a:prstGeom prst="line">
            <a:avLst/>
          </a:prstGeom>
          <a:ln w="12700">
            <a:solidFill>
              <a:srgbClr val="31A6C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273E3C59-2F65-483D-AB17-35925FEB9E47}"/>
              </a:ext>
            </a:extLst>
          </p:cNvPr>
          <p:cNvSpPr txBox="1"/>
          <p:nvPr/>
        </p:nvSpPr>
        <p:spPr>
          <a:xfrm>
            <a:off x="2221993" y="1398285"/>
            <a:ext cx="2736335" cy="487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200"/>
              </a:spcBef>
              <a:spcAft>
                <a:spcPts val="200"/>
              </a:spcAft>
            </a:pPr>
            <a:r>
              <a:rPr lang="en-US" sz="1200" dirty="0">
                <a:latin typeface="Centrale Sans Regular" panose="02000000000000000000" pitchFamily="50" charset="-18"/>
              </a:rPr>
              <a:t>Tasting area, illuminated</a:t>
            </a:r>
            <a:endParaRPr lang="sr-Latn-ME" sz="1200" dirty="0">
              <a:latin typeface="Centrale Sans Regular" panose="02000000000000000000" pitchFamily="50" charset="-18"/>
            </a:endParaRPr>
          </a:p>
          <a:p>
            <a:endParaRPr lang="sr-Latn-ME" sz="1200" dirty="0">
              <a:latin typeface="Centrale Sans Regular" panose="02000000000000000000" pitchFamily="50" charset="-18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452A4A-7A4D-4600-AB1B-52BE124F67B8}"/>
              </a:ext>
            </a:extLst>
          </p:cNvPr>
          <p:cNvCxnSpPr>
            <a:cxnSpLocks/>
          </p:cNvCxnSpPr>
          <p:nvPr/>
        </p:nvCxnSpPr>
        <p:spPr>
          <a:xfrm>
            <a:off x="4985946" y="1544343"/>
            <a:ext cx="2736335" cy="0"/>
          </a:xfrm>
          <a:prstGeom prst="line">
            <a:avLst/>
          </a:prstGeom>
          <a:ln w="12700">
            <a:solidFill>
              <a:srgbClr val="31A6C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FB9D0698-5A69-4E41-856D-4078BD5E6576}"/>
              </a:ext>
            </a:extLst>
          </p:cNvPr>
          <p:cNvSpPr txBox="1"/>
          <p:nvPr/>
        </p:nvSpPr>
        <p:spPr>
          <a:xfrm>
            <a:off x="2240457" y="4166797"/>
            <a:ext cx="2736335" cy="487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200"/>
              </a:spcBef>
              <a:spcAft>
                <a:spcPts val="200"/>
              </a:spcAft>
            </a:pPr>
            <a:r>
              <a:rPr lang="en-US" sz="1200" dirty="0">
                <a:latin typeface="Centrale Sans Regular" panose="02000000000000000000" pitchFamily="50" charset="-18"/>
              </a:rPr>
              <a:t>Illuminated shelves</a:t>
            </a:r>
            <a:endParaRPr lang="sr-Latn-ME" sz="1200" dirty="0">
              <a:latin typeface="Centrale Sans Regular" panose="02000000000000000000" pitchFamily="50" charset="-18"/>
            </a:endParaRPr>
          </a:p>
          <a:p>
            <a:endParaRPr lang="sr-Latn-ME" sz="1200" dirty="0">
              <a:latin typeface="Centrale Sans Regular" panose="02000000000000000000" pitchFamily="50" charset="-18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1A97806-7673-4104-9844-E20378D9A3C1}"/>
              </a:ext>
            </a:extLst>
          </p:cNvPr>
          <p:cNvCxnSpPr>
            <a:cxnSpLocks/>
          </p:cNvCxnSpPr>
          <p:nvPr/>
        </p:nvCxnSpPr>
        <p:spPr>
          <a:xfrm>
            <a:off x="5004410" y="4312855"/>
            <a:ext cx="2736335" cy="0"/>
          </a:xfrm>
          <a:prstGeom prst="line">
            <a:avLst/>
          </a:prstGeom>
          <a:ln w="12700">
            <a:solidFill>
              <a:srgbClr val="31A6C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72721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AFDA50D-41DA-47FE-AD3D-7C725C257C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098" y="1246551"/>
            <a:ext cx="9052559" cy="509206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3994709-46AB-4492-9759-8AA401C3D79A}"/>
              </a:ext>
            </a:extLst>
          </p:cNvPr>
          <p:cNvSpPr txBox="1"/>
          <p:nvPr/>
        </p:nvSpPr>
        <p:spPr>
          <a:xfrm>
            <a:off x="807868" y="334297"/>
            <a:ext cx="38329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ME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Modular variations</a:t>
            </a:r>
          </a:p>
        </p:txBody>
      </p:sp>
    </p:spTree>
    <p:extLst>
      <p:ext uri="{BB962C8B-B14F-4D97-AF65-F5344CB8AC3E}">
        <p14:creationId xmlns:p14="http://schemas.microsoft.com/office/powerpoint/2010/main" val="242501474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A9776D4-D715-41CF-92F2-C4FEDD8B7F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6" r="14241"/>
          <a:stretch/>
        </p:blipFill>
        <p:spPr>
          <a:xfrm>
            <a:off x="3252979" y="86182"/>
            <a:ext cx="6861071" cy="68819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C720FAA-720B-4451-B532-1C323478A24F}"/>
              </a:ext>
            </a:extLst>
          </p:cNvPr>
          <p:cNvSpPr txBox="1"/>
          <p:nvPr/>
        </p:nvSpPr>
        <p:spPr>
          <a:xfrm>
            <a:off x="834502" y="334297"/>
            <a:ext cx="38062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ME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Modular variations</a:t>
            </a:r>
          </a:p>
        </p:txBody>
      </p:sp>
    </p:spTree>
    <p:extLst>
      <p:ext uri="{BB962C8B-B14F-4D97-AF65-F5344CB8AC3E}">
        <p14:creationId xmlns:p14="http://schemas.microsoft.com/office/powerpoint/2010/main" val="414513997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8C78E51-FAA5-4668-B54E-5C26713A3B4D}"/>
              </a:ext>
            </a:extLst>
          </p:cNvPr>
          <p:cNvSpPr txBox="1"/>
          <p:nvPr/>
        </p:nvSpPr>
        <p:spPr>
          <a:xfrm>
            <a:off x="754603" y="326922"/>
            <a:ext cx="3859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ME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Modular variations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273D2FC-E5DB-4FBF-8DE2-FEE7281E6E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561" y="968526"/>
            <a:ext cx="5858475" cy="538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5504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F457CC9-B2F9-49A8-961C-29B1C7AEE9AD}"/>
              </a:ext>
            </a:extLst>
          </p:cNvPr>
          <p:cNvSpPr txBox="1"/>
          <p:nvPr/>
        </p:nvSpPr>
        <p:spPr>
          <a:xfrm>
            <a:off x="719092" y="334297"/>
            <a:ext cx="39216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ME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Modular variations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A61ADC7-BF7B-45F8-9789-308CF73368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0" r="3035"/>
          <a:stretch/>
        </p:blipFill>
        <p:spPr>
          <a:xfrm>
            <a:off x="5286776" y="1047566"/>
            <a:ext cx="6216242" cy="4365254"/>
          </a:xfrm>
          <a:prstGeom prst="rect">
            <a:avLst/>
          </a:prstGeom>
        </p:spPr>
      </p:pic>
      <p:pic>
        <p:nvPicPr>
          <p:cNvPr id="9" name="Picture 2" descr="tobacco in store solutions">
            <a:extLst>
              <a:ext uri="{FF2B5EF4-FFF2-40B4-BE49-F238E27FC236}">
                <a16:creationId xmlns:a16="http://schemas.microsoft.com/office/drawing/2014/main" id="{5B270F3D-ADB3-46BE-A7BF-1ADA67065E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5" t="3798" r="12031"/>
          <a:stretch/>
        </p:blipFill>
        <p:spPr bwMode="auto">
          <a:xfrm>
            <a:off x="1225119" y="1291151"/>
            <a:ext cx="3279769" cy="4275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669965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488CE40-E8E8-48EF-9F8A-B4000138BD39}"/>
              </a:ext>
            </a:extLst>
          </p:cNvPr>
          <p:cNvSpPr txBox="1"/>
          <p:nvPr/>
        </p:nvSpPr>
        <p:spPr>
          <a:xfrm>
            <a:off x="736848" y="334297"/>
            <a:ext cx="39039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ME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Modular variations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58D71C-FB55-4C58-A3D2-BE16B02FB0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481" y="220201"/>
            <a:ext cx="5771999" cy="6637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60866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DA1B783-5B90-45B5-B144-4000CFF380C3}"/>
              </a:ext>
            </a:extLst>
          </p:cNvPr>
          <p:cNvSpPr txBox="1"/>
          <p:nvPr/>
        </p:nvSpPr>
        <p:spPr>
          <a:xfrm>
            <a:off x="762904" y="334297"/>
            <a:ext cx="38778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IN-STORE VIEW </a:t>
            </a:r>
          </a:p>
          <a:p>
            <a:r>
              <a:rPr lang="sr-Latn-ME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Modular</a:t>
            </a:r>
            <a:r>
              <a:rPr lang="sr-Latn-ME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variations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45F36BD-1350-46D2-A998-4639BDC0D9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115" y="1348977"/>
            <a:ext cx="9648106" cy="479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4854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6032AB6-7FB1-49AE-AC0B-A6997729F250}"/>
              </a:ext>
            </a:extLst>
          </p:cNvPr>
          <p:cNvSpPr txBox="1"/>
          <p:nvPr/>
        </p:nvSpPr>
        <p:spPr>
          <a:xfrm>
            <a:off x="861134" y="334297"/>
            <a:ext cx="37796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IN-STORE VIEW </a:t>
            </a:r>
          </a:p>
          <a:p>
            <a:r>
              <a:rPr lang="sr-Latn-ME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Modular</a:t>
            </a:r>
            <a:r>
              <a:rPr lang="sr-Latn-ME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variations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4B1B320-D15E-4D22-AB5C-B889F6EB18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680" y="1381112"/>
            <a:ext cx="9690640" cy="4814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3580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4BA78-DBDB-44F5-A47F-1047C9483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CentraleSans Light" panose="02000000000000000000" pitchFamily="50" charset="0"/>
              </a:rPr>
              <a:t>PMTKP 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Macedonia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CentraleSans Light" panose="02000000000000000000" pitchFamily="50" charset="0"/>
              </a:rPr>
              <a:t> COU</a:t>
            </a:r>
            <a:endParaRPr lang="de-DE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3BD8D7CC-69EC-4F89-A0A0-74D49FEE5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186373"/>
            <a:ext cx="8044850" cy="5319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149403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E85B6B6-DDC2-4EFC-BB23-CD7234491648}"/>
              </a:ext>
            </a:extLst>
          </p:cNvPr>
          <p:cNvSpPr txBox="1"/>
          <p:nvPr/>
        </p:nvSpPr>
        <p:spPr>
          <a:xfrm>
            <a:off x="674704" y="334297"/>
            <a:ext cx="50780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GLO COUNTER DISPLAY</a:t>
            </a:r>
            <a:r>
              <a:rPr lang="en-US" sz="2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PLAY</a:t>
            </a:r>
            <a:endParaRPr lang="sr-Latn-ME" sz="28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sr-Latn-ME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Modular</a:t>
            </a:r>
            <a:r>
              <a:rPr lang="sr-Latn-ME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sr-Latn-ME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variations</a:t>
            </a:r>
            <a:endParaRPr lang="sr-Latn-ME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5D751CE-C893-45CC-8209-D1C129B946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42" y="1334528"/>
            <a:ext cx="9668915" cy="4804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24799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5264040-E610-4676-8CFF-C88017A06574}"/>
              </a:ext>
            </a:extLst>
          </p:cNvPr>
          <p:cNvSpPr txBox="1"/>
          <p:nvPr/>
        </p:nvSpPr>
        <p:spPr>
          <a:xfrm>
            <a:off x="870012" y="334297"/>
            <a:ext cx="52259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GLO COUNTER DISPLAY</a:t>
            </a:r>
            <a:r>
              <a:rPr lang="en-US" sz="2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PLAY</a:t>
            </a:r>
            <a:endParaRPr lang="sr-Latn-ME" sz="28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sr-Latn-ME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Modular</a:t>
            </a:r>
            <a:r>
              <a:rPr lang="sr-Latn-ME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variations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748C20A-54BD-47A4-92F2-AF6A09304B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10" y="1435404"/>
            <a:ext cx="9509871" cy="4724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19194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48687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7EAE641-980A-4F6A-81F2-99986234DEC2}"/>
              </a:ext>
            </a:extLst>
          </p:cNvPr>
          <p:cNvSpPr txBox="1">
            <a:spLocks/>
          </p:cNvSpPr>
          <p:nvPr/>
        </p:nvSpPr>
        <p:spPr>
          <a:xfrm>
            <a:off x="363557" y="59206"/>
            <a:ext cx="4188708" cy="13179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br>
              <a:rPr lang="en-US" sz="3600"/>
            </a:br>
            <a:endParaRPr lang="en-GB" sz="3200" dirty="0">
              <a:solidFill>
                <a:schemeClr val="bg1">
                  <a:lumMod val="50000"/>
                </a:schemeClr>
              </a:solidFill>
              <a:latin typeface="Centrale Sans Regular" panose="02000000000000000000" pitchFamily="50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9C8B5F-7CC0-42D2-AAC4-C819E36811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702" y="1742580"/>
            <a:ext cx="1868077" cy="8063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8EC4C5-CE13-4731-81D0-025618E950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333" y="2533780"/>
            <a:ext cx="1868075" cy="8063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1D00075-D083-4103-8F8E-CFB8967677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871" y="4193953"/>
            <a:ext cx="1868076" cy="8063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80E792-31D6-49AA-BB4F-64A06C4E42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333" y="5148498"/>
            <a:ext cx="1868077" cy="8063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B9505E5-6019-4907-80A9-00FA4CCB7A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703" y="3465117"/>
            <a:ext cx="1840413" cy="806356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ECDCE9C3-8D96-4CBB-8F18-4A73D70432CC}"/>
              </a:ext>
            </a:extLst>
          </p:cNvPr>
          <p:cNvSpPr txBox="1">
            <a:spLocks/>
          </p:cNvSpPr>
          <p:nvPr/>
        </p:nvSpPr>
        <p:spPr>
          <a:xfrm>
            <a:off x="5441509" y="1598780"/>
            <a:ext cx="1610552" cy="88037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3600" dirty="0">
                <a:solidFill>
                  <a:schemeClr val="bg1">
                    <a:lumMod val="50000"/>
                  </a:schemeClr>
                </a:solidFill>
              </a:rPr>
              <a:t>Powder coated heavy duty sheet metal casing</a:t>
            </a:r>
            <a:br>
              <a:rPr lang="en-US" sz="3600" dirty="0"/>
            </a:br>
            <a:endParaRPr lang="en-GB" sz="3200" dirty="0">
              <a:solidFill>
                <a:schemeClr val="bg1">
                  <a:lumMod val="50000"/>
                </a:schemeClr>
              </a:solidFill>
              <a:latin typeface="Centrale Sans Regular" panose="02000000000000000000" pitchFamily="50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6F258A0-37DF-46F6-89B8-8B4A0B2E9669}"/>
              </a:ext>
            </a:extLst>
          </p:cNvPr>
          <p:cNvSpPr txBox="1">
            <a:spLocks/>
          </p:cNvSpPr>
          <p:nvPr/>
        </p:nvSpPr>
        <p:spPr>
          <a:xfrm>
            <a:off x="5410554" y="4146844"/>
            <a:ext cx="1474210" cy="84460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Transparent acrylic with magnets</a:t>
            </a:r>
            <a:endParaRPr lang="en-GB" sz="1200" dirty="0">
              <a:solidFill>
                <a:schemeClr val="bg1">
                  <a:lumMod val="50000"/>
                </a:schemeClr>
              </a:solidFill>
              <a:latin typeface="Centrale Sans Regular" panose="02000000000000000000" pitchFamily="50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36DC4D2-8AC4-4234-B237-9D1EBFEC39D5}"/>
              </a:ext>
            </a:extLst>
          </p:cNvPr>
          <p:cNvSpPr txBox="1">
            <a:spLocks/>
          </p:cNvSpPr>
          <p:nvPr/>
        </p:nvSpPr>
        <p:spPr>
          <a:xfrm>
            <a:off x="5423041" y="5008568"/>
            <a:ext cx="1610556" cy="6384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Aluminium sides</a:t>
            </a:r>
            <a:endParaRPr lang="en-GB" sz="1400" dirty="0">
              <a:solidFill>
                <a:schemeClr val="bg1">
                  <a:lumMod val="50000"/>
                </a:schemeClr>
              </a:solidFill>
              <a:latin typeface="Centrale Sans Regular" panose="02000000000000000000" pitchFamily="50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E24AE9A-99FC-42FF-983A-34EF62E3411E}"/>
              </a:ext>
            </a:extLst>
          </p:cNvPr>
          <p:cNvSpPr txBox="1">
            <a:spLocks/>
          </p:cNvSpPr>
          <p:nvPr/>
        </p:nvSpPr>
        <p:spPr>
          <a:xfrm>
            <a:off x="5441509" y="2596045"/>
            <a:ext cx="1664490" cy="7097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Illuminated crystal box</a:t>
            </a:r>
            <a:br>
              <a:rPr lang="en-US" sz="1400" dirty="0"/>
            </a:br>
            <a:endParaRPr lang="en-GB" sz="1400" dirty="0">
              <a:solidFill>
                <a:schemeClr val="bg1">
                  <a:lumMod val="50000"/>
                </a:schemeClr>
              </a:solidFill>
              <a:latin typeface="Centrale Sans Regular" panose="02000000000000000000" pitchFamily="50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061A967-2273-4DE3-9E79-6B8923052BF0}"/>
              </a:ext>
            </a:extLst>
          </p:cNvPr>
          <p:cNvSpPr txBox="1">
            <a:spLocks/>
          </p:cNvSpPr>
          <p:nvPr/>
        </p:nvSpPr>
        <p:spPr>
          <a:xfrm>
            <a:off x="5441509" y="3659354"/>
            <a:ext cx="1258693" cy="45747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Back-light foil (visual)</a:t>
            </a:r>
            <a:endParaRPr lang="en-GB" sz="1100" dirty="0">
              <a:solidFill>
                <a:schemeClr val="bg1">
                  <a:lumMod val="50000"/>
                </a:schemeClr>
              </a:solidFill>
              <a:latin typeface="Centrale Sans Regular" panose="02000000000000000000" pitchFamily="50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92DB842-D1E7-4BE7-B753-F0BAEF4820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680" y="812544"/>
            <a:ext cx="4841342" cy="5693620"/>
          </a:xfrm>
          <a:prstGeom prst="rect">
            <a:avLst/>
          </a:prstGeom>
        </p:spPr>
      </p:pic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90BCB897-B885-45C9-8790-A1B3161419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181407"/>
              </p:ext>
            </p:extLst>
          </p:nvPr>
        </p:nvGraphicFramePr>
        <p:xfrm>
          <a:off x="7350543" y="2533780"/>
          <a:ext cx="4030413" cy="1189604"/>
        </p:xfrm>
        <a:graphic>
          <a:graphicData uri="http://schemas.openxmlformats.org/drawingml/2006/table">
            <a:tbl>
              <a:tblPr firstCol="1" bandRow="1">
                <a:tableStyleId>{D113A9D2-9D6B-4929-AA2D-F23B5EE8CBE7}</a:tableStyleId>
              </a:tblPr>
              <a:tblGrid>
                <a:gridCol w="1411904">
                  <a:extLst>
                    <a:ext uri="{9D8B030D-6E8A-4147-A177-3AD203B41FA5}">
                      <a16:colId xmlns:a16="http://schemas.microsoft.com/office/drawing/2014/main" val="980704189"/>
                    </a:ext>
                  </a:extLst>
                </a:gridCol>
                <a:gridCol w="2618509">
                  <a:extLst>
                    <a:ext uri="{9D8B030D-6E8A-4147-A177-3AD203B41FA5}">
                      <a16:colId xmlns:a16="http://schemas.microsoft.com/office/drawing/2014/main" val="3154573393"/>
                    </a:ext>
                  </a:extLst>
                </a:gridCol>
              </a:tblGrid>
              <a:tr h="282291">
                <a:tc>
                  <a:txBody>
                    <a:bodyPr/>
                    <a:lstStyle/>
                    <a:p>
                      <a:r>
                        <a:rPr lang="en-GB" sz="1100" b="1" noProof="0" dirty="0"/>
                        <a:t>Lead</a:t>
                      </a:r>
                      <a:r>
                        <a:rPr lang="en-GB" sz="1100" b="1" baseline="0" noProof="0" dirty="0"/>
                        <a:t> time:</a:t>
                      </a:r>
                      <a:endParaRPr lang="en-GB" sz="1100" b="1" noProof="0" dirty="0"/>
                    </a:p>
                  </a:txBody>
                  <a:tcPr marL="31229" marR="31229" marT="15614" marB="15614"/>
                </a:tc>
                <a:tc>
                  <a:txBody>
                    <a:bodyPr/>
                    <a:lstStyle/>
                    <a:p>
                      <a:r>
                        <a:rPr lang="en-GB" sz="1100" noProof="0" dirty="0"/>
                        <a:t>4 weeks for 200 pcs</a:t>
                      </a:r>
                    </a:p>
                  </a:txBody>
                  <a:tcPr marL="31229" marR="31229" marT="15614" marB="15614"/>
                </a:tc>
                <a:extLst>
                  <a:ext uri="{0D108BD9-81ED-4DB2-BD59-A6C34878D82A}">
                    <a16:rowId xmlns:a16="http://schemas.microsoft.com/office/drawing/2014/main" val="1168911895"/>
                  </a:ext>
                </a:extLst>
              </a:tr>
              <a:tr h="282291">
                <a:tc>
                  <a:txBody>
                    <a:bodyPr/>
                    <a:lstStyle/>
                    <a:p>
                      <a:r>
                        <a:rPr lang="en-GB" sz="1100" b="1" noProof="0"/>
                        <a:t>Quantity:</a:t>
                      </a:r>
                    </a:p>
                  </a:txBody>
                  <a:tcPr marL="31229" marR="31229" marT="15614" marB="15614"/>
                </a:tc>
                <a:tc>
                  <a:txBody>
                    <a:bodyPr/>
                    <a:lstStyle/>
                    <a:p>
                      <a:r>
                        <a:rPr lang="en-GB" sz="1100" noProof="0" dirty="0"/>
                        <a:t>200 + 600 pcs</a:t>
                      </a:r>
                    </a:p>
                  </a:txBody>
                  <a:tcPr marL="31229" marR="31229" marT="15614" marB="15614"/>
                </a:tc>
                <a:extLst>
                  <a:ext uri="{0D108BD9-81ED-4DB2-BD59-A6C34878D82A}">
                    <a16:rowId xmlns:a16="http://schemas.microsoft.com/office/drawing/2014/main" val="1795148090"/>
                  </a:ext>
                </a:extLst>
              </a:tr>
              <a:tr h="342731">
                <a:tc>
                  <a:txBody>
                    <a:bodyPr/>
                    <a:lstStyle/>
                    <a:p>
                      <a:r>
                        <a:rPr lang="en-GB" sz="1100" b="1" noProof="0" dirty="0"/>
                        <a:t>Countries: </a:t>
                      </a:r>
                    </a:p>
                  </a:txBody>
                  <a:tcPr marL="31229" marR="31229" marT="15614" marB="15614"/>
                </a:tc>
                <a:tc>
                  <a:txBody>
                    <a:bodyPr/>
                    <a:lstStyle/>
                    <a:p>
                      <a:r>
                        <a:rPr lang="en-GB" sz="1100" noProof="0" dirty="0"/>
                        <a:t>Serbia, Bulgaria, Czech Republic</a:t>
                      </a:r>
                    </a:p>
                  </a:txBody>
                  <a:tcPr marL="31229" marR="31229" marT="15614" marB="15614"/>
                </a:tc>
                <a:extLst>
                  <a:ext uri="{0D108BD9-81ED-4DB2-BD59-A6C34878D82A}">
                    <a16:rowId xmlns:a16="http://schemas.microsoft.com/office/drawing/2014/main" val="1033156344"/>
                  </a:ext>
                </a:extLst>
              </a:tr>
              <a:tr h="282291">
                <a:tc>
                  <a:txBody>
                    <a:bodyPr/>
                    <a:lstStyle/>
                    <a:p>
                      <a:r>
                        <a:rPr lang="en-GB" sz="1100" b="1" noProof="0"/>
                        <a:t>Description:</a:t>
                      </a:r>
                    </a:p>
                  </a:txBody>
                  <a:tcPr marL="31229" marR="31229" marT="15614" marB="15614"/>
                </a:tc>
                <a:tc>
                  <a:txBody>
                    <a:bodyPr/>
                    <a:lstStyle/>
                    <a:p>
                      <a:r>
                        <a:rPr lang="en-GB" sz="1100" noProof="0" dirty="0"/>
                        <a:t>Premium OHD unit  and Resized</a:t>
                      </a:r>
                      <a:r>
                        <a:rPr lang="en-GB" sz="1100" baseline="0" noProof="0" dirty="0"/>
                        <a:t> Unit</a:t>
                      </a:r>
                      <a:endParaRPr lang="en-GB" sz="1100" noProof="0" dirty="0"/>
                    </a:p>
                  </a:txBody>
                  <a:tcPr marL="31229" marR="31229" marT="15614" marB="15614"/>
                </a:tc>
                <a:extLst>
                  <a:ext uri="{0D108BD9-81ED-4DB2-BD59-A6C34878D82A}">
                    <a16:rowId xmlns:a16="http://schemas.microsoft.com/office/drawing/2014/main" val="1435374177"/>
                  </a:ext>
                </a:extLst>
              </a:tr>
            </a:tbl>
          </a:graphicData>
        </a:graphic>
      </p:graphicFrame>
      <p:sp>
        <p:nvSpPr>
          <p:cNvPr id="18" name="Title 1">
            <a:extLst>
              <a:ext uri="{FF2B5EF4-FFF2-40B4-BE49-F238E27FC236}">
                <a16:creationId xmlns:a16="http://schemas.microsoft.com/office/drawing/2014/main" id="{73D28F9C-F850-4CBF-B123-3227C8218EBB}"/>
              </a:ext>
            </a:extLst>
          </p:cNvPr>
          <p:cNvSpPr txBox="1">
            <a:spLocks/>
          </p:cNvSpPr>
          <p:nvPr/>
        </p:nvSpPr>
        <p:spPr>
          <a:xfrm>
            <a:off x="515957" y="211606"/>
            <a:ext cx="4188708" cy="131790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br>
              <a:rPr lang="en-US" sz="3600" dirty="0"/>
            </a:br>
            <a:endParaRPr lang="en-GB" sz="3200" dirty="0">
              <a:solidFill>
                <a:schemeClr val="bg1">
                  <a:lumMod val="50000"/>
                </a:schemeClr>
              </a:solidFill>
              <a:latin typeface="Centrale Sans Regular" panose="02000000000000000000" pitchFamily="50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4B0D1DB8-8037-4328-B71D-EED5706678BA}"/>
              </a:ext>
            </a:extLst>
          </p:cNvPr>
          <p:cNvSpPr txBox="1">
            <a:spLocks/>
          </p:cNvSpPr>
          <p:nvPr/>
        </p:nvSpPr>
        <p:spPr>
          <a:xfrm>
            <a:off x="515957" y="14003"/>
            <a:ext cx="3974864" cy="134107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Overhead units</a:t>
            </a:r>
            <a:br>
              <a:rPr lang="en-US" sz="3600" dirty="0"/>
            </a:br>
            <a:endParaRPr lang="en-GB" sz="3200" dirty="0">
              <a:solidFill>
                <a:schemeClr val="bg1">
                  <a:lumMod val="50000"/>
                </a:schemeClr>
              </a:solidFill>
              <a:latin typeface="Centrale Sans Regular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94837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0E96895-53D9-4282-B665-F09FDBFDD27F}"/>
              </a:ext>
            </a:extLst>
          </p:cNvPr>
          <p:cNvSpPr txBox="1">
            <a:spLocks/>
          </p:cNvSpPr>
          <p:nvPr/>
        </p:nvSpPr>
        <p:spPr>
          <a:xfrm>
            <a:off x="530087" y="59206"/>
            <a:ext cx="4022178" cy="13179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Product in store</a:t>
            </a:r>
            <a:br>
              <a:rPr lang="en-US" sz="3600" dirty="0"/>
            </a:br>
            <a:endParaRPr lang="en-GB" sz="3200" dirty="0">
              <a:solidFill>
                <a:schemeClr val="bg1">
                  <a:lumMod val="50000"/>
                </a:schemeClr>
              </a:solidFill>
              <a:latin typeface="Centrale Sans Regular" panose="02000000000000000000" pitchFamily="50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D9E04A-2116-4D8B-BF79-C58210C1CC2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31"/>
          <a:stretch/>
        </p:blipFill>
        <p:spPr>
          <a:xfrm>
            <a:off x="1785937" y="1403195"/>
            <a:ext cx="8620125" cy="4822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0495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10D3529-4447-493B-BE31-94B83CFFE855}"/>
              </a:ext>
            </a:extLst>
          </p:cNvPr>
          <p:cNvSpPr txBox="1">
            <a:spLocks/>
          </p:cNvSpPr>
          <p:nvPr/>
        </p:nvSpPr>
        <p:spPr>
          <a:xfrm>
            <a:off x="450573" y="59206"/>
            <a:ext cx="4101691" cy="13179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600" dirty="0">
                <a:solidFill>
                  <a:schemeClr val="bg1">
                    <a:lumMod val="50000"/>
                  </a:schemeClr>
                </a:solidFill>
                <a:latin typeface="CentraleSans Light" panose="02000000000000000000" pitchFamily="50" charset="0"/>
              </a:rPr>
              <a:t>Product in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store</a:t>
            </a:r>
            <a:br>
              <a:rPr lang="en-US" sz="3600" dirty="0"/>
            </a:br>
            <a:endParaRPr lang="en-GB" sz="3200" dirty="0">
              <a:solidFill>
                <a:schemeClr val="bg1">
                  <a:lumMod val="50000"/>
                </a:schemeClr>
              </a:solidFill>
              <a:latin typeface="Centrale Sans Regular" panose="02000000000000000000" pitchFamily="50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0F3FF2-A2F1-4D80-A571-43B8576A85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014" y="1377108"/>
            <a:ext cx="8441049" cy="484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4994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B6BFBB7-466E-4270-AE40-995A74486417}"/>
              </a:ext>
            </a:extLst>
          </p:cNvPr>
          <p:cNvSpPr txBox="1">
            <a:spLocks/>
          </p:cNvSpPr>
          <p:nvPr/>
        </p:nvSpPr>
        <p:spPr>
          <a:xfrm>
            <a:off x="550415" y="14003"/>
            <a:ext cx="3940405" cy="13410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Overhead units</a:t>
            </a:r>
            <a:br>
              <a:rPr lang="en-US" sz="3600" dirty="0"/>
            </a:br>
            <a:endParaRPr lang="en-GB" sz="3200" dirty="0">
              <a:solidFill>
                <a:schemeClr val="bg1">
                  <a:lumMod val="50000"/>
                </a:schemeClr>
              </a:solidFill>
              <a:latin typeface="Centrale Sans Regular" panose="02000000000000000000" pitchFamily="50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F934CF6-553F-4571-BAC2-ACD0A6D691A6}"/>
              </a:ext>
            </a:extLst>
          </p:cNvPr>
          <p:cNvGrpSpPr/>
          <p:nvPr/>
        </p:nvGrpSpPr>
        <p:grpSpPr>
          <a:xfrm>
            <a:off x="2815504" y="1154201"/>
            <a:ext cx="6560992" cy="5409792"/>
            <a:chOff x="2481114" y="1154201"/>
            <a:chExt cx="6560992" cy="540979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09C4844-F7C8-4578-8BDF-4F7D56B7CE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9" t="1313" r="24779" b="1564"/>
            <a:stretch/>
          </p:blipFill>
          <p:spPr>
            <a:xfrm>
              <a:off x="5937498" y="3960058"/>
              <a:ext cx="3104608" cy="256224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B672986-08DF-4D32-97D1-DE48D726ED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57" t="5365" r="13119" b="5744"/>
            <a:stretch/>
          </p:blipFill>
          <p:spPr>
            <a:xfrm>
              <a:off x="5937500" y="1192617"/>
              <a:ext cx="3101394" cy="257349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096F923-50FD-438B-8B2B-C1F5F4F442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50" t="1714" r="11812" b="5736"/>
            <a:stretch/>
          </p:blipFill>
          <p:spPr>
            <a:xfrm>
              <a:off x="2481114" y="1154201"/>
              <a:ext cx="3006407" cy="2650331"/>
            </a:xfrm>
            <a:prstGeom prst="rect">
              <a:avLst/>
            </a:prstGeom>
          </p:spPr>
        </p:pic>
        <p:pic>
          <p:nvPicPr>
            <p:cNvPr id="9" name="Picture 2" descr="C:\Users\slobodan.krasavcevic\Pictures\Slike po klijentima\JTI\najmanja rezolucija\JTI_Overhead_2013_prev_14.jpg">
              <a:extLst>
                <a:ext uri="{FF2B5EF4-FFF2-40B4-BE49-F238E27FC236}">
                  <a16:creationId xmlns:a16="http://schemas.microsoft.com/office/drawing/2014/main" id="{796241BA-64FF-4096-8B84-B375A63AAEE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50" r="8876" b="7349"/>
            <a:stretch/>
          </p:blipFill>
          <p:spPr bwMode="auto">
            <a:xfrm>
              <a:off x="2490867" y="3955138"/>
              <a:ext cx="2996654" cy="26088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765555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362</Words>
  <Application>Microsoft Office PowerPoint</Application>
  <PresentationFormat>Widescreen</PresentationFormat>
  <Paragraphs>99</Paragraphs>
  <Slides>52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1" baseType="lpstr">
      <vt:lpstr>Arial</vt:lpstr>
      <vt:lpstr>Calibri</vt:lpstr>
      <vt:lpstr>Calibri Light</vt:lpstr>
      <vt:lpstr>Centrale Sans Regular</vt:lpstr>
      <vt:lpstr>CentraleSans Light</vt:lpstr>
      <vt:lpstr>CentraleSans Medium</vt:lpstr>
      <vt:lpstr>Open Sans</vt:lpstr>
      <vt:lpstr>Open Sans </vt:lpstr>
      <vt:lpstr>Office Theme</vt:lpstr>
      <vt:lpstr>PowerPoint Presentation</vt:lpstr>
      <vt:lpstr>PowerPoint Presentation</vt:lpstr>
      <vt:lpstr>PowerPoint Presentation</vt:lpstr>
      <vt:lpstr>PowerPoint Presentation</vt:lpstr>
      <vt:lpstr>PMTKP Macedonia COU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Clooney 1 HES</vt:lpstr>
      <vt:lpstr>Clooney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FSU Adonis - NEW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Ana Kalezic</dc:creator>
  <cp:lastModifiedBy>Sandra Ratkovic</cp:lastModifiedBy>
  <cp:revision>12</cp:revision>
  <dcterms:created xsi:type="dcterms:W3CDTF">2021-07-15T09:11:55Z</dcterms:created>
  <dcterms:modified xsi:type="dcterms:W3CDTF">2021-08-23T13:57:42Z</dcterms:modified>
</cp:coreProperties>
</file>