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57" r:id="rId2"/>
    <p:sldId id="310" r:id="rId3"/>
    <p:sldId id="311" r:id="rId4"/>
    <p:sldId id="291" r:id="rId5"/>
    <p:sldId id="273" r:id="rId6"/>
    <p:sldId id="309" r:id="rId7"/>
    <p:sldId id="293" r:id="rId8"/>
    <p:sldId id="263" r:id="rId9"/>
    <p:sldId id="308" r:id="rId10"/>
    <p:sldId id="301" r:id="rId11"/>
    <p:sldId id="313" r:id="rId12"/>
    <p:sldId id="319" r:id="rId13"/>
    <p:sldId id="314" r:id="rId14"/>
    <p:sldId id="320" r:id="rId15"/>
    <p:sldId id="315" r:id="rId16"/>
    <p:sldId id="321" r:id="rId17"/>
    <p:sldId id="316" r:id="rId18"/>
    <p:sldId id="318" r:id="rId19"/>
    <p:sldId id="317" r:id="rId20"/>
    <p:sldId id="322" r:id="rId21"/>
    <p:sldId id="323" r:id="rId22"/>
    <p:sldId id="33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4" r:id="rId33"/>
    <p:sldId id="288" r:id="rId34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2BF"/>
    <a:srgbClr val="0066FF"/>
    <a:srgbClr val="FFFFFF"/>
    <a:srgbClr val="797495"/>
    <a:srgbClr val="0E88C3"/>
    <a:srgbClr val="AD816A"/>
    <a:srgbClr val="EEEEEE"/>
    <a:srgbClr val="001021"/>
    <a:srgbClr val="F7F7FF"/>
    <a:srgbClr val="219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80" y="312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97A3F2-C97B-4CAB-9318-806AA4C7B2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10792" y="5874326"/>
            <a:ext cx="3447457" cy="3403474"/>
          </a:xfrm>
          <a:custGeom>
            <a:avLst/>
            <a:gdLst>
              <a:gd name="connsiteX0" fmla="*/ 0 w 3447457"/>
              <a:gd name="connsiteY0" fmla="*/ 0 h 3403474"/>
              <a:gd name="connsiteX1" fmla="*/ 3447457 w 3447457"/>
              <a:gd name="connsiteY1" fmla="*/ 0 h 3403474"/>
              <a:gd name="connsiteX2" fmla="*/ 3447457 w 3447457"/>
              <a:gd name="connsiteY2" fmla="*/ 3403474 h 3403474"/>
              <a:gd name="connsiteX3" fmla="*/ 0 w 3447457"/>
              <a:gd name="connsiteY3" fmla="*/ 3403474 h 340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457" h="3403474">
                <a:moveTo>
                  <a:pt x="0" y="0"/>
                </a:moveTo>
                <a:lnTo>
                  <a:pt x="3447457" y="0"/>
                </a:lnTo>
                <a:lnTo>
                  <a:pt x="3447457" y="3403474"/>
                </a:lnTo>
                <a:lnTo>
                  <a:pt x="0" y="34034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97F3E3F-64DC-4F04-BC98-9D756C093E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12758" y="3463636"/>
            <a:ext cx="3870409" cy="6373091"/>
          </a:xfrm>
          <a:custGeom>
            <a:avLst/>
            <a:gdLst>
              <a:gd name="connsiteX0" fmla="*/ 0 w 3870409"/>
              <a:gd name="connsiteY0" fmla="*/ 0 h 6373091"/>
              <a:gd name="connsiteX1" fmla="*/ 3870409 w 3870409"/>
              <a:gd name="connsiteY1" fmla="*/ 0 h 6373091"/>
              <a:gd name="connsiteX2" fmla="*/ 3870409 w 3870409"/>
              <a:gd name="connsiteY2" fmla="*/ 6373091 h 6373091"/>
              <a:gd name="connsiteX3" fmla="*/ 0 w 3870409"/>
              <a:gd name="connsiteY3" fmla="*/ 6373091 h 637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409" h="6373091">
                <a:moveTo>
                  <a:pt x="0" y="0"/>
                </a:moveTo>
                <a:lnTo>
                  <a:pt x="3870409" y="0"/>
                </a:lnTo>
                <a:lnTo>
                  <a:pt x="3870409" y="6373091"/>
                </a:lnTo>
                <a:lnTo>
                  <a:pt x="0" y="63730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AE9B82-1300-43B0-A9FA-3FBDF0BA53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37676" y="4546148"/>
            <a:ext cx="4141574" cy="3794288"/>
          </a:xfrm>
          <a:custGeom>
            <a:avLst/>
            <a:gdLst>
              <a:gd name="connsiteX0" fmla="*/ 0 w 4141574"/>
              <a:gd name="connsiteY0" fmla="*/ 0 h 3794288"/>
              <a:gd name="connsiteX1" fmla="*/ 4141574 w 4141574"/>
              <a:gd name="connsiteY1" fmla="*/ 0 h 3794288"/>
              <a:gd name="connsiteX2" fmla="*/ 4141574 w 4141574"/>
              <a:gd name="connsiteY2" fmla="*/ 3794288 h 3794288"/>
              <a:gd name="connsiteX3" fmla="*/ 0 w 4141574"/>
              <a:gd name="connsiteY3" fmla="*/ 3794288 h 379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574" h="3794288">
                <a:moveTo>
                  <a:pt x="0" y="0"/>
                </a:moveTo>
                <a:lnTo>
                  <a:pt x="4141574" y="0"/>
                </a:lnTo>
                <a:lnTo>
                  <a:pt x="4141574" y="3794288"/>
                </a:lnTo>
                <a:lnTo>
                  <a:pt x="0" y="37942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1653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E934C99-8D4C-403F-AE72-3729650FB6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3563" y="1115724"/>
            <a:ext cx="8700655" cy="7259782"/>
          </a:xfrm>
          <a:custGeom>
            <a:avLst/>
            <a:gdLst>
              <a:gd name="connsiteX0" fmla="*/ 0 w 8700655"/>
              <a:gd name="connsiteY0" fmla="*/ 0 h 7259782"/>
              <a:gd name="connsiteX1" fmla="*/ 8700655 w 8700655"/>
              <a:gd name="connsiteY1" fmla="*/ 0 h 7259782"/>
              <a:gd name="connsiteX2" fmla="*/ 8700655 w 8700655"/>
              <a:gd name="connsiteY2" fmla="*/ 7259782 h 7259782"/>
              <a:gd name="connsiteX3" fmla="*/ 0 w 8700655"/>
              <a:gd name="connsiteY3" fmla="*/ 7259782 h 725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0655" h="7259782">
                <a:moveTo>
                  <a:pt x="0" y="0"/>
                </a:moveTo>
                <a:lnTo>
                  <a:pt x="8700655" y="0"/>
                </a:lnTo>
                <a:lnTo>
                  <a:pt x="8700655" y="7259782"/>
                </a:lnTo>
                <a:lnTo>
                  <a:pt x="0" y="72597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CE8D23-0ABE-4300-A0EA-971687A606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25890" y="1115724"/>
            <a:ext cx="4516583" cy="11665528"/>
          </a:xfrm>
          <a:custGeom>
            <a:avLst/>
            <a:gdLst>
              <a:gd name="connsiteX0" fmla="*/ 0 w 4516583"/>
              <a:gd name="connsiteY0" fmla="*/ 0 h 11665528"/>
              <a:gd name="connsiteX1" fmla="*/ 4516583 w 4516583"/>
              <a:gd name="connsiteY1" fmla="*/ 0 h 11665528"/>
              <a:gd name="connsiteX2" fmla="*/ 4516583 w 4516583"/>
              <a:gd name="connsiteY2" fmla="*/ 11665528 h 11665528"/>
              <a:gd name="connsiteX3" fmla="*/ 0 w 4516583"/>
              <a:gd name="connsiteY3" fmla="*/ 11665528 h 1166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3" h="11665528">
                <a:moveTo>
                  <a:pt x="0" y="0"/>
                </a:moveTo>
                <a:lnTo>
                  <a:pt x="4516583" y="0"/>
                </a:lnTo>
                <a:lnTo>
                  <a:pt x="4516583" y="11665528"/>
                </a:lnTo>
                <a:lnTo>
                  <a:pt x="0" y="116655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91E0D51-90C7-47FB-AD1F-43106DCDF5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464144" y="1116013"/>
            <a:ext cx="4516583" cy="5922963"/>
          </a:xfrm>
          <a:custGeom>
            <a:avLst/>
            <a:gdLst>
              <a:gd name="connsiteX0" fmla="*/ 0 w 4516583"/>
              <a:gd name="connsiteY0" fmla="*/ 0 h 5922963"/>
              <a:gd name="connsiteX1" fmla="*/ 4516583 w 4516583"/>
              <a:gd name="connsiteY1" fmla="*/ 0 h 5922963"/>
              <a:gd name="connsiteX2" fmla="*/ 4516583 w 4516583"/>
              <a:gd name="connsiteY2" fmla="*/ 5922963 h 5922963"/>
              <a:gd name="connsiteX3" fmla="*/ 0 w 4516583"/>
              <a:gd name="connsiteY3" fmla="*/ 5922963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3" h="5922963">
                <a:moveTo>
                  <a:pt x="0" y="0"/>
                </a:moveTo>
                <a:lnTo>
                  <a:pt x="4516583" y="0"/>
                </a:lnTo>
                <a:lnTo>
                  <a:pt x="4516583" y="5922963"/>
                </a:lnTo>
                <a:lnTo>
                  <a:pt x="0" y="59229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B3F254E-FC67-4C8E-9C3E-5C1C161C13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202396" y="1115724"/>
            <a:ext cx="4516584" cy="5923252"/>
          </a:xfrm>
          <a:custGeom>
            <a:avLst/>
            <a:gdLst>
              <a:gd name="connsiteX0" fmla="*/ 0 w 4516584"/>
              <a:gd name="connsiteY0" fmla="*/ 0 h 5923252"/>
              <a:gd name="connsiteX1" fmla="*/ 4516584 w 4516584"/>
              <a:gd name="connsiteY1" fmla="*/ 0 h 5923252"/>
              <a:gd name="connsiteX2" fmla="*/ 4516584 w 4516584"/>
              <a:gd name="connsiteY2" fmla="*/ 5923252 h 5923252"/>
              <a:gd name="connsiteX3" fmla="*/ 0 w 4516584"/>
              <a:gd name="connsiteY3" fmla="*/ 5923252 h 59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4" h="5923252">
                <a:moveTo>
                  <a:pt x="0" y="0"/>
                </a:moveTo>
                <a:lnTo>
                  <a:pt x="4516584" y="0"/>
                </a:lnTo>
                <a:lnTo>
                  <a:pt x="4516584" y="5923252"/>
                </a:lnTo>
                <a:lnTo>
                  <a:pt x="0" y="59232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13FFB8D-F654-450C-A462-C579B644B2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64144" y="7239434"/>
            <a:ext cx="9254837" cy="5541819"/>
          </a:xfrm>
          <a:custGeom>
            <a:avLst/>
            <a:gdLst>
              <a:gd name="connsiteX0" fmla="*/ 0 w 9254837"/>
              <a:gd name="connsiteY0" fmla="*/ 0 h 5541819"/>
              <a:gd name="connsiteX1" fmla="*/ 9254837 w 9254837"/>
              <a:gd name="connsiteY1" fmla="*/ 0 h 5541819"/>
              <a:gd name="connsiteX2" fmla="*/ 9254837 w 9254837"/>
              <a:gd name="connsiteY2" fmla="*/ 5541819 h 5541819"/>
              <a:gd name="connsiteX3" fmla="*/ 0 w 9254837"/>
              <a:gd name="connsiteY3" fmla="*/ 5541819 h 55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4837" h="5541819">
                <a:moveTo>
                  <a:pt x="0" y="0"/>
                </a:moveTo>
                <a:lnTo>
                  <a:pt x="9254837" y="0"/>
                </a:lnTo>
                <a:lnTo>
                  <a:pt x="9254837" y="5541819"/>
                </a:lnTo>
                <a:lnTo>
                  <a:pt x="0" y="55418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2497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864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04/11/2022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04/11/2022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04/11/2022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04/11/2022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04/11/2022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61" r:id="rId17"/>
    <p:sldLayoutId id="2147483663" r:id="rId18"/>
    <p:sldLayoutId id="2147483672" r:id="rId19"/>
    <p:sldLayoutId id="2147483664" r:id="rId20"/>
    <p:sldLayoutId id="2147483673" r:id="rId21"/>
    <p:sldLayoutId id="2147483674" r:id="rId22"/>
    <p:sldLayoutId id="2147483668" r:id="rId23"/>
    <p:sldLayoutId id="2147483669" r:id="rId24"/>
    <p:sldLayoutId id="2147483671" r:id="rId25"/>
    <p:sldLayoutId id="2147483676" r:id="rId26"/>
    <p:sldLayoutId id="2147483677" r:id="rId27"/>
    <p:sldLayoutId id="2147483678" r:id="rId28"/>
    <p:sldLayoutId id="2147483679" r:id="rId29"/>
    <p:sldLayoutId id="2147483680" r:id="rId30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player.vimeo.com/video/474723155?h=579f192891&amp;app_id=12296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43D4653-0BCD-4863-BABB-E168DC8D0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319"/>
            <a:ext cx="2980706" cy="12369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FCFCC0-34EF-85DE-0619-5AEEBD5292E2}"/>
              </a:ext>
            </a:extLst>
          </p:cNvPr>
          <p:cNvSpPr/>
          <p:nvPr/>
        </p:nvSpPr>
        <p:spPr>
          <a:xfrm>
            <a:off x="3489473" y="3214683"/>
            <a:ext cx="152716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2000" dirty="0"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Premium</a:t>
            </a:r>
          </a:p>
          <a:p>
            <a:r>
              <a:rPr lang="en-ID" sz="12000" dirty="0">
                <a:solidFill>
                  <a:srgbClr val="0282BF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POS</a:t>
            </a:r>
          </a:p>
          <a:p>
            <a:r>
              <a:rPr lang="en-ID" sz="12000" dirty="0"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Industry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36931-DCF9-A433-E276-60600B9F1FF9}"/>
              </a:ext>
            </a:extLst>
          </p:cNvPr>
          <p:cNvSpPr txBox="1"/>
          <p:nvPr/>
        </p:nvSpPr>
        <p:spPr>
          <a:xfrm>
            <a:off x="2187146" y="8846994"/>
            <a:ext cx="763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People are always going to go shopping. </a:t>
            </a:r>
          </a:p>
          <a:p>
            <a:r>
              <a:rPr lang="en-US" sz="24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 lot of our effort is just ‘how do we make the retail experience a great one!</a:t>
            </a:r>
          </a:p>
        </p:txBody>
      </p:sp>
      <p:pic>
        <p:nvPicPr>
          <p:cNvPr id="8" name="Picture 7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789752E3-0D18-7568-EFAB-0EF8B4193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-65629"/>
            <a:ext cx="9207163" cy="1381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9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A7E6C-0E7D-4F05-A623-3FEA442A41ED}"/>
              </a:ext>
            </a:extLst>
          </p:cNvPr>
          <p:cNvSpPr/>
          <p:nvPr/>
        </p:nvSpPr>
        <p:spPr>
          <a:xfrm>
            <a:off x="2491395" y="3351476"/>
            <a:ext cx="85380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Certifications</a:t>
            </a:r>
            <a:r>
              <a:rPr lang="en-ID" sz="8000" dirty="0">
                <a:solidFill>
                  <a:srgbClr val="000000"/>
                </a:solidFill>
                <a:latin typeface="Poppins Light" panose="00000400000000000000" pitchFamily="2" charset="0"/>
                <a:ea typeface="EB Garamond 12" panose="02020502060206020403" pitchFamily="18" charset="0"/>
                <a:cs typeface="Poppins Light" panose="00000400000000000000" pitchFamily="2" charset="0"/>
              </a:rPr>
              <a:t> </a:t>
            </a:r>
            <a:endParaRPr lang="en-ID" sz="8000" dirty="0">
              <a:latin typeface="Poppins Light" panose="00000400000000000000" pitchFamily="2" charset="0"/>
              <a:ea typeface="EB Garamond 12" panose="02020502060206020403" pitchFamily="18" charset="0"/>
              <a:cs typeface="Poppins Light" panose="000004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55C41-BF94-4088-AF64-50F24C998AF9}"/>
              </a:ext>
            </a:extLst>
          </p:cNvPr>
          <p:cNvSpPr/>
          <p:nvPr/>
        </p:nvSpPr>
        <p:spPr>
          <a:xfrm>
            <a:off x="2491395" y="4674915"/>
            <a:ext cx="9692019" cy="430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ISO the International Organization for Standardization.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Poppins Medium" panose="00000600000000000000" pitchFamily="50" charset="0"/>
              <a:ea typeface="Open Sans" panose="020B0606030504020204" pitchFamily="34" charset="0"/>
              <a:cs typeface="Poppins Medium" panose="00000600000000000000" pitchFamily="50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9001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Sets out the criteria for a quality management system 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14001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Sets out the criteria for an environmental management system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45001:2018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Occupational health and safety (OH&amp;S) management system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20400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Integrating sustainability within procurement.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26000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Organization’s commitment to sustainability and its overall performance.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72E9C388-D4EC-8A24-7D48-63FF6F7464E0}"/>
              </a:ext>
            </a:extLst>
          </p:cNvPr>
          <p:cNvSpPr txBox="1">
            <a:spLocks/>
          </p:cNvSpPr>
          <p:nvPr/>
        </p:nvSpPr>
        <p:spPr>
          <a:xfrm>
            <a:off x="1445918" y="100544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06.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7DF885-D46E-E3E9-D635-D09E34919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380" y="6983413"/>
            <a:ext cx="9283298" cy="17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4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6771159" y="4749981"/>
            <a:ext cx="101310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Shop in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Shop 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solutions</a:t>
            </a:r>
          </a:p>
        </p:txBody>
      </p:sp>
      <p:pic>
        <p:nvPicPr>
          <p:cNvPr id="4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FA210582-F4F3-4FF2-CAEB-FBE27B8FE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90" y="2520991"/>
            <a:ext cx="12579331" cy="8243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9AC74-330F-6716-E9D1-10253F52ED48}"/>
              </a:ext>
            </a:extLst>
          </p:cNvPr>
          <p:cNvSpPr txBox="1">
            <a:spLocks/>
          </p:cNvSpPr>
          <p:nvPr/>
        </p:nvSpPr>
        <p:spPr>
          <a:xfrm>
            <a:off x="1445918" y="100544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07.</a:t>
            </a:r>
          </a:p>
        </p:txBody>
      </p:sp>
    </p:spTree>
    <p:extLst>
      <p:ext uri="{BB962C8B-B14F-4D97-AF65-F5344CB8AC3E}">
        <p14:creationId xmlns:p14="http://schemas.microsoft.com/office/powerpoint/2010/main" val="1685096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wall, floor, gallery&#10;&#10;Description automatically generated">
            <a:extLst>
              <a:ext uri="{FF2B5EF4-FFF2-40B4-BE49-F238E27FC236}">
                <a16:creationId xmlns:a16="http://schemas.microsoft.com/office/drawing/2014/main" id="{8770BC3E-5363-6CC5-9CCC-0511DF09C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655" y="6903030"/>
            <a:ext cx="9167809" cy="60512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6C2A4E-A3AA-2670-B552-9BC55445EE7F}"/>
              </a:ext>
            </a:extLst>
          </p:cNvPr>
          <p:cNvSpPr/>
          <p:nvPr/>
        </p:nvSpPr>
        <p:spPr>
          <a:xfrm>
            <a:off x="19081874" y="11507251"/>
            <a:ext cx="3839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MediaMarkt</a:t>
            </a:r>
            <a:endParaRPr lang="en-GB" altLang="en-US" sz="200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Aleksandarplatz</a:t>
            </a:r>
            <a:r>
              <a:rPr lang="en-GB" altLang="en-US" sz="20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Berlin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Philips Domestic appliances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Philips Personal care</a:t>
            </a:r>
          </a:p>
        </p:txBody>
      </p:sp>
      <p:pic>
        <p:nvPicPr>
          <p:cNvPr id="3" name="Picture 2" descr="A picture containing text, indoor, floor, open&#10;&#10;Description automatically generated">
            <a:extLst>
              <a:ext uri="{FF2B5EF4-FFF2-40B4-BE49-F238E27FC236}">
                <a16:creationId xmlns:a16="http://schemas.microsoft.com/office/drawing/2014/main" id="{3F0D0FF3-F939-0CF2-C102-CAF411BA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9" r="7363"/>
          <a:stretch/>
        </p:blipFill>
        <p:spPr>
          <a:xfrm>
            <a:off x="9060655" y="725230"/>
            <a:ext cx="9167809" cy="5928485"/>
          </a:xfrm>
          <a:prstGeom prst="rect">
            <a:avLst/>
          </a:prstGeom>
        </p:spPr>
      </p:pic>
      <p:pic>
        <p:nvPicPr>
          <p:cNvPr id="6" name="Picture 5" descr="A picture containing text, person, indoor, standing&#10;&#10;Description automatically generated">
            <a:extLst>
              <a:ext uri="{FF2B5EF4-FFF2-40B4-BE49-F238E27FC236}">
                <a16:creationId xmlns:a16="http://schemas.microsoft.com/office/drawing/2014/main" id="{BB4D45F5-1F47-58AA-7A07-1AE2F92FE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4" y="725230"/>
            <a:ext cx="8152685" cy="1222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59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768105" y="5058874"/>
            <a:ext cx="101310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Large 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Displays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C994C-D9B8-5683-A606-4F0775F3C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649" y="2476310"/>
            <a:ext cx="18124621" cy="91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6C2A4E-A3AA-2670-B552-9BC55445EE7F}"/>
              </a:ext>
            </a:extLst>
          </p:cNvPr>
          <p:cNvSpPr/>
          <p:nvPr/>
        </p:nvSpPr>
        <p:spPr>
          <a:xfrm>
            <a:off x="756804" y="11643175"/>
            <a:ext cx="3839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MediaMarkt</a:t>
            </a:r>
            <a:endParaRPr lang="en-GB" altLang="en-US" sz="200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Aleksandarplatz</a:t>
            </a:r>
            <a:r>
              <a:rPr lang="en-GB" altLang="en-US" sz="20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Berlin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Philips Domestic appliances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Philips Personal care</a:t>
            </a:r>
          </a:p>
        </p:txBody>
      </p:sp>
      <p:pic>
        <p:nvPicPr>
          <p:cNvPr id="3" name="Picture 2" descr="A picture containing text, indoor, shelf, shop&#10;&#10;Description automatically generated">
            <a:extLst>
              <a:ext uri="{FF2B5EF4-FFF2-40B4-BE49-F238E27FC236}">
                <a16:creationId xmlns:a16="http://schemas.microsoft.com/office/drawing/2014/main" id="{62C927D2-D7E6-03C9-E9AD-745970163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684" y="562716"/>
            <a:ext cx="9172763" cy="6115175"/>
          </a:xfrm>
          <a:prstGeom prst="rect">
            <a:avLst/>
          </a:prstGeom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C1AB9BD-3CFC-6D3F-D779-89C533BD7F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/>
          <a:stretch/>
        </p:blipFill>
        <p:spPr>
          <a:xfrm>
            <a:off x="14665684" y="6894946"/>
            <a:ext cx="9172763" cy="6221826"/>
          </a:xfrm>
          <a:prstGeom prst="rect">
            <a:avLst/>
          </a:prstGeom>
        </p:spPr>
      </p:pic>
      <p:pic>
        <p:nvPicPr>
          <p:cNvPr id="7" name="Picture 6" descr="A person and person standing next to a sign&#10;&#10;Description automatically generated with low confidence">
            <a:extLst>
              <a:ext uri="{FF2B5EF4-FFF2-40B4-BE49-F238E27FC236}">
                <a16:creationId xmlns:a16="http://schemas.microsoft.com/office/drawing/2014/main" id="{D3496673-6E87-25B5-7632-4FA573A0B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 b="1277"/>
          <a:stretch/>
        </p:blipFill>
        <p:spPr>
          <a:xfrm>
            <a:off x="5235964" y="562716"/>
            <a:ext cx="9172763" cy="1255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84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6931796" y="5169138"/>
            <a:ext cx="101310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Small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Displays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B3F0907-0D37-0EE0-5B14-C6B6C920E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821967"/>
            <a:ext cx="14796655" cy="82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4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6C2A4E-A3AA-2670-B552-9BC55445EE7F}"/>
              </a:ext>
            </a:extLst>
          </p:cNvPr>
          <p:cNvSpPr/>
          <p:nvPr/>
        </p:nvSpPr>
        <p:spPr>
          <a:xfrm>
            <a:off x="20190238" y="11470980"/>
            <a:ext cx="3839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MediaMarkt</a:t>
            </a:r>
            <a:endParaRPr lang="en-GB" altLang="en-US" sz="200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Aleksandarplatz</a:t>
            </a:r>
            <a:r>
              <a:rPr lang="en-GB" altLang="en-US" sz="20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Berlin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Philips Domestic appliances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Philips Personal care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3C7C356-D388-AD81-1FFE-3D66E165C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885068"/>
            <a:ext cx="8312727" cy="11909351"/>
          </a:xfrm>
          <a:prstGeom prst="rect">
            <a:avLst/>
          </a:prstGeom>
        </p:spPr>
      </p:pic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3F4CAD9-B0DC-B00A-8AEE-FE3C209496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/>
          <a:stretch/>
        </p:blipFill>
        <p:spPr>
          <a:xfrm>
            <a:off x="9378336" y="885068"/>
            <a:ext cx="9865627" cy="621964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E51AB79-9683-77F6-01A9-B49B27FFDF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0"/>
          <a:stretch/>
        </p:blipFill>
        <p:spPr>
          <a:xfrm>
            <a:off x="9378335" y="7330676"/>
            <a:ext cx="9865627" cy="546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25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955408" y="4946918"/>
            <a:ext cx="101310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Different 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Materials we 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Use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5C4FA-6573-C804-F759-384730EDE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92" y="-1791300"/>
            <a:ext cx="19519073" cy="186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86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80CD9E-DF49-80FC-4C9F-32CF7B718471}"/>
              </a:ext>
            </a:extLst>
          </p:cNvPr>
          <p:cNvSpPr/>
          <p:nvPr/>
        </p:nvSpPr>
        <p:spPr>
          <a:xfrm>
            <a:off x="19020088" y="532517"/>
            <a:ext cx="101310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6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Acrylic</a:t>
            </a:r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5ABCB6-C098-6E09-B1D4-90DDBBED64DD}"/>
              </a:ext>
            </a:extLst>
          </p:cNvPr>
          <p:cNvSpPr/>
          <p:nvPr/>
        </p:nvSpPr>
        <p:spPr>
          <a:xfrm>
            <a:off x="11047921" y="686404"/>
            <a:ext cx="101310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6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Wood</a:t>
            </a:r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91E14D-6AD7-46B7-66A1-0784E7B62C67}"/>
              </a:ext>
            </a:extLst>
          </p:cNvPr>
          <p:cNvSpPr/>
          <p:nvPr/>
        </p:nvSpPr>
        <p:spPr>
          <a:xfrm>
            <a:off x="3075753" y="840293"/>
            <a:ext cx="101310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6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Metal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AA7C7A6-9B3C-5D9D-B55C-B39884933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2" y="2709956"/>
            <a:ext cx="6573795" cy="9855764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0BFC575-2987-0BCA-0DEC-01991F53B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"/>
          <a:stretch/>
        </p:blipFill>
        <p:spPr>
          <a:xfrm>
            <a:off x="17683036" y="2759384"/>
            <a:ext cx="6029581" cy="9719905"/>
          </a:xfrm>
          <a:prstGeom prst="rect">
            <a:avLst/>
          </a:prstGeom>
        </p:spPr>
      </p:pic>
      <p:pic>
        <p:nvPicPr>
          <p:cNvPr id="11" name="Picture 10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B15872DB-BFFA-C38F-4F1C-F2C2C7537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8" t="-4637" r="24725" b="6820"/>
          <a:stretch/>
        </p:blipFill>
        <p:spPr>
          <a:xfrm>
            <a:off x="8662088" y="2295674"/>
            <a:ext cx="7636477" cy="102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98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5943256" y="4983223"/>
            <a:ext cx="101310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Innovating 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displays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C7A208F-2819-1EA8-C0B2-10A6380A0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949" y="720861"/>
            <a:ext cx="9346264" cy="12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5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7C07CD-BA25-443A-9E33-4C0F0CB50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r="46"/>
          <a:stretch/>
        </p:blipFill>
        <p:spPr>
          <a:xfrm>
            <a:off x="0" y="0"/>
            <a:ext cx="24296914" cy="1367948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AD8ED17-8459-4132-A12F-FC6EE0306183}"/>
              </a:ext>
            </a:extLst>
          </p:cNvPr>
          <p:cNvSpPr txBox="1">
            <a:spLocks/>
          </p:cNvSpPr>
          <p:nvPr/>
        </p:nvSpPr>
        <p:spPr>
          <a:xfrm>
            <a:off x="15063779" y="1010493"/>
            <a:ext cx="10941899" cy="40590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001021"/>
                </a:solidFill>
                <a:latin typeface="Poppins Medium" panose="00000600000000000000" pitchFamily="2" charset="0"/>
                <a:ea typeface="Inter Medium" panose="02000603000000020004" pitchFamily="50" charset="0"/>
                <a:cs typeface="Poppins Medium" panose="00000600000000000000" pitchFamily="2" charset="0"/>
              </a:rPr>
              <a:t>Company </a:t>
            </a:r>
          </a:p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001021"/>
                </a:solidFill>
                <a:latin typeface="Poppins Medium" panose="00000600000000000000" pitchFamily="2" charset="0"/>
                <a:ea typeface="Inter Medium" panose="02000603000000020004" pitchFamily="50" charset="0"/>
                <a:cs typeface="Poppins Medium" panose="00000600000000000000" pitchFamily="2" charset="0"/>
              </a:rPr>
              <a:t>Profile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A7DFD5D6-F623-4AB3-832C-6AE618398719}"/>
              </a:ext>
            </a:extLst>
          </p:cNvPr>
          <p:cNvSpPr txBox="1">
            <a:spLocks/>
          </p:cNvSpPr>
          <p:nvPr/>
        </p:nvSpPr>
        <p:spPr>
          <a:xfrm>
            <a:off x="1293518" y="1061757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2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01.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308D3C6-D793-3A09-B190-7F868100DD0D}"/>
              </a:ext>
            </a:extLst>
          </p:cNvPr>
          <p:cNvSpPr txBox="1">
            <a:spLocks/>
          </p:cNvSpPr>
          <p:nvPr/>
        </p:nvSpPr>
        <p:spPr>
          <a:xfrm>
            <a:off x="15063779" y="8216047"/>
            <a:ext cx="6575958" cy="20008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0" dirty="0">
                <a:solidFill>
                  <a:srgbClr val="0282BF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20+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B5049DEF-C440-338E-2FBC-8BDAAD851459}"/>
              </a:ext>
            </a:extLst>
          </p:cNvPr>
          <p:cNvSpPr txBox="1">
            <a:spLocks/>
          </p:cNvSpPr>
          <p:nvPr/>
        </p:nvSpPr>
        <p:spPr>
          <a:xfrm>
            <a:off x="15113610" y="10478358"/>
            <a:ext cx="7687152" cy="43812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282BF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Years of experience </a:t>
            </a:r>
          </a:p>
          <a:p>
            <a:r>
              <a:rPr lang="en-US" sz="2400" dirty="0">
                <a:solidFill>
                  <a:srgbClr val="0282BF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and development of</a:t>
            </a:r>
          </a:p>
          <a:p>
            <a:r>
              <a:rPr lang="en-US" sz="2400" dirty="0">
                <a:solidFill>
                  <a:srgbClr val="0282BF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Premium POS solutions.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716869-D0DE-7ADA-2FE4-28B56B580F03}"/>
              </a:ext>
            </a:extLst>
          </p:cNvPr>
          <p:cNvSpPr/>
          <p:nvPr/>
        </p:nvSpPr>
        <p:spPr>
          <a:xfrm>
            <a:off x="15113610" y="3578085"/>
            <a:ext cx="8416950" cy="4819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Private company,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established in 2001, with factory and HQ in Belgrade, Serbia.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Entire value chain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from design and production, installation </a:t>
            </a:r>
            <a:b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</a:b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and maintenance at the point of sale.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Sustainable materials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the core of our production process. </a:t>
            </a:r>
            <a:b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</a:br>
            <a:r>
              <a:rPr lang="en-US" sz="2000" dirty="0">
                <a:solidFill>
                  <a:srgbClr val="0282BF"/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200+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skilled employees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and 5.000 square meters of office and production space</a:t>
            </a:r>
            <a:r>
              <a:rPr lang="en-US" sz="2000" dirty="0">
                <a:solidFill>
                  <a:srgbClr val="2192CA"/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ID" sz="2000" dirty="0">
              <a:solidFill>
                <a:schemeClr val="tx2">
                  <a:lumMod val="50000"/>
                </a:schemeClr>
              </a:solidFill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15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6D6533C-81BE-4D82-610E-E1AF20A26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535" y="618850"/>
            <a:ext cx="9060873" cy="6040582"/>
          </a:xfrm>
          <a:prstGeom prst="rect">
            <a:avLst/>
          </a:prstGeom>
        </p:spPr>
      </p:pic>
      <p:pic>
        <p:nvPicPr>
          <p:cNvPr id="12" name="Picture 11" descr="A tablet on a stand&#10;&#10;Description automatically generated with low confidence">
            <a:extLst>
              <a:ext uri="{FF2B5EF4-FFF2-40B4-BE49-F238E27FC236}">
                <a16:creationId xmlns:a16="http://schemas.microsoft.com/office/drawing/2014/main" id="{A2E6EC42-E137-22DE-7359-D6A2296D9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534" y="6839744"/>
            <a:ext cx="9060873" cy="6040582"/>
          </a:xfrm>
          <a:prstGeom prst="rect">
            <a:avLst/>
          </a:prstGeom>
        </p:spPr>
      </p:pic>
      <p:pic>
        <p:nvPicPr>
          <p:cNvPr id="15" name="Picture 14" descr="A picture containing indoor, floor, wall, toilet&#10;&#10;Description automatically generated">
            <a:extLst>
              <a:ext uri="{FF2B5EF4-FFF2-40B4-BE49-F238E27FC236}">
                <a16:creationId xmlns:a16="http://schemas.microsoft.com/office/drawing/2014/main" id="{E0867126-0C52-DEC1-4E00-48F420507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75" y="618849"/>
            <a:ext cx="8174318" cy="122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52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F7B27D-A153-5E36-88BF-976FB5576DAE}"/>
              </a:ext>
            </a:extLst>
          </p:cNvPr>
          <p:cNvSpPr/>
          <p:nvPr/>
        </p:nvSpPr>
        <p:spPr>
          <a:xfrm>
            <a:off x="2295407" y="4548506"/>
            <a:ext cx="101310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Experience </a:t>
            </a:r>
          </a:p>
          <a:p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With </a:t>
            </a:r>
            <a:b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</a:br>
            <a:r>
              <a:rPr lang="en-ID" sz="8000" dirty="0">
                <a:latin typeface="Poppins SemiBold" panose="00000700000000000000" pitchFamily="2" charset="0"/>
                <a:ea typeface="EB Garamond 12" panose="02020502060206020403" pitchFamily="18" charset="0"/>
                <a:cs typeface="Poppins SemiBold" panose="00000700000000000000" pitchFamily="2" charset="0"/>
              </a:rPr>
              <a:t>Imperial Tobacco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857ED438-862B-B4C7-ABAF-69317B538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591" y="0"/>
            <a:ext cx="9119659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2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504FB9F-B09D-7851-DD19-86C115DA6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26294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16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C14B0E-ABA4-DE4D-AD0E-1D65C3C96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26294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70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DB8C26D-D822-E055-49C8-225B2BB0C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679562" cy="138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04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375E7CA-A387-8FE9-4A34-5960417E7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4674945" cy="1387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58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520C4DD0-A526-E112-AD1C-30771B9FD5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22751" r="10660" b="28101"/>
          <a:stretch/>
        </p:blipFill>
        <p:spPr>
          <a:xfrm>
            <a:off x="342488" y="883931"/>
            <a:ext cx="17888970" cy="5753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2C914-C4A3-75B9-665E-2DEE47D763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18822" r="8993" b="22454"/>
          <a:stretch/>
        </p:blipFill>
        <p:spPr>
          <a:xfrm>
            <a:off x="8285392" y="7218966"/>
            <a:ext cx="14789625" cy="58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21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71596573-AD3C-978C-042B-ADB983FCB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3" y="511924"/>
            <a:ext cx="14007215" cy="1225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65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ck of books&#10;&#10;Description automatically generated with low confidence">
            <a:extLst>
              <a:ext uri="{FF2B5EF4-FFF2-40B4-BE49-F238E27FC236}">
                <a16:creationId xmlns:a16="http://schemas.microsoft.com/office/drawing/2014/main" id="{D095E121-EF26-6284-9D9C-9C76C2463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160" y="1389684"/>
            <a:ext cx="8144922" cy="10900119"/>
          </a:xfrm>
          <a:prstGeom prst="rect">
            <a:avLst/>
          </a:prstGeom>
        </p:spPr>
      </p:pic>
      <p:pic>
        <p:nvPicPr>
          <p:cNvPr id="4" name="Picture 3" descr="A picture containing wall, indoor, file&#10;&#10;Description automatically generated">
            <a:extLst>
              <a:ext uri="{FF2B5EF4-FFF2-40B4-BE49-F238E27FC236}">
                <a16:creationId xmlns:a16="http://schemas.microsoft.com/office/drawing/2014/main" id="{A94609B8-D7FB-3869-740C-8B7E3C631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873" y="1389684"/>
            <a:ext cx="8135598" cy="1090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34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0AC0EC-8FED-684B-F4B8-D831EB74B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" r="8201"/>
          <a:stretch/>
        </p:blipFill>
        <p:spPr>
          <a:xfrm>
            <a:off x="0" y="0"/>
            <a:ext cx="24267082" cy="136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62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36FE0E-F278-2FC7-E90E-1B6B42016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9" r="7254"/>
          <a:stretch/>
        </p:blipFill>
        <p:spPr>
          <a:xfrm>
            <a:off x="8081319" y="0"/>
            <a:ext cx="16397931" cy="136794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CEBEF56-D8A0-7694-089B-BC39C2EE644F}"/>
              </a:ext>
            </a:extLst>
          </p:cNvPr>
          <p:cNvSpPr/>
          <p:nvPr/>
        </p:nvSpPr>
        <p:spPr>
          <a:xfrm>
            <a:off x="1331083" y="5956498"/>
            <a:ext cx="5872906" cy="420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Technology is just a way to reach our objectives: to grow, to improve efficiency, and to implement processes, products, and enable our clients to increase profits.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Our objective is to find the most efficient and easiest way to use technology to improve the efficiency, quality, and reduce cost for our clients.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930A0A-3F52-AC80-280D-BDD8EA495919}"/>
              </a:ext>
            </a:extLst>
          </p:cNvPr>
          <p:cNvSpPr/>
          <p:nvPr/>
        </p:nvSpPr>
        <p:spPr>
          <a:xfrm>
            <a:off x="1331083" y="3213073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Technology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&amp; Efficiency</a:t>
            </a:r>
            <a:endParaRPr lang="en-ID" sz="72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37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omputer&#10;&#10;Description automatically generated">
            <a:extLst>
              <a:ext uri="{FF2B5EF4-FFF2-40B4-BE49-F238E27FC236}">
                <a16:creationId xmlns:a16="http://schemas.microsoft.com/office/drawing/2014/main" id="{E0C375C4-375B-DA28-5911-9D268A224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89" y="0"/>
            <a:ext cx="9099672" cy="129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19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73B839-7050-EB69-976F-4EB30A9F1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" y="0"/>
            <a:ext cx="24329994" cy="123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19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EF310D02-4937-3A4B-2CE0-3C2057B60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11" y="0"/>
            <a:ext cx="10210555" cy="1359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87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689"/>
            <a:ext cx="2662554" cy="1104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2647324" y="5186606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Black" panose="00000A00000000000000" pitchFamily="50" charset="0"/>
              <a:ea typeface="Inter Medium" panose="02000603000000020004" pitchFamily="50" charset="0"/>
              <a:cs typeface="Poppins Black" panose="00000A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B874C3-23A1-42F7-8429-8DDC01AAD5A0}"/>
              </a:ext>
            </a:extLst>
          </p:cNvPr>
          <p:cNvSpPr txBox="1">
            <a:spLocks/>
          </p:cNvSpPr>
          <p:nvPr/>
        </p:nvSpPr>
        <p:spPr>
          <a:xfrm>
            <a:off x="2390251" y="6595828"/>
            <a:ext cx="6338099" cy="78445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Region in focus</a:t>
            </a:r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:</a:t>
            </a:r>
            <a: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 </a:t>
            </a:r>
            <a:b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Western and Central Europe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A7E6C-0E7D-4F05-A623-3FEA442A41ED}"/>
              </a:ext>
            </a:extLst>
          </p:cNvPr>
          <p:cNvSpPr/>
          <p:nvPr/>
        </p:nvSpPr>
        <p:spPr>
          <a:xfrm>
            <a:off x="2238864" y="3089329"/>
            <a:ext cx="80262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1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Markets </a:t>
            </a:r>
          </a:p>
          <a:p>
            <a:r>
              <a:rPr lang="en-ID" sz="11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We cover</a:t>
            </a:r>
            <a:endParaRPr lang="en-ID" sz="110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72E9C388-D4EC-8A24-7D48-63FF6F7464E0}"/>
              </a:ext>
            </a:extLst>
          </p:cNvPr>
          <p:cNvSpPr txBox="1">
            <a:spLocks/>
          </p:cNvSpPr>
          <p:nvPr/>
        </p:nvSpPr>
        <p:spPr>
          <a:xfrm>
            <a:off x="1445918" y="100544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02.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AA939B-95D6-6A9F-EACE-50BBBC93D7EA}"/>
              </a:ext>
            </a:extLst>
          </p:cNvPr>
          <p:cNvSpPr txBox="1">
            <a:spLocks/>
          </p:cNvSpPr>
          <p:nvPr/>
        </p:nvSpPr>
        <p:spPr>
          <a:xfrm>
            <a:off x="2390252" y="7602352"/>
            <a:ext cx="6338099" cy="7844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Presence: </a:t>
            </a:r>
            <a:b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25+ Markets across the globe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BFF919-EE8F-C12F-8F1F-8595384DE8AE}"/>
              </a:ext>
            </a:extLst>
          </p:cNvPr>
          <p:cNvSpPr txBox="1">
            <a:spLocks/>
          </p:cNvSpPr>
          <p:nvPr/>
        </p:nvSpPr>
        <p:spPr>
          <a:xfrm>
            <a:off x="2390252" y="8618267"/>
            <a:ext cx="9223816" cy="7844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Offices: </a:t>
            </a:r>
            <a:br>
              <a:rPr lang="en-US" sz="36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</a:br>
            <a:r>
              <a:rPr lang="en-US" sz="36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Belgrade   Hamburg    London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51B8F56-C22E-84BA-C8DA-F2E227C1A5C2}"/>
              </a:ext>
            </a:extLst>
          </p:cNvPr>
          <p:cNvSpPr txBox="1">
            <a:spLocks/>
          </p:cNvSpPr>
          <p:nvPr/>
        </p:nvSpPr>
        <p:spPr>
          <a:xfrm>
            <a:off x="2378267" y="9859213"/>
            <a:ext cx="6906986" cy="22796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Delivery times</a:t>
            </a:r>
            <a:r>
              <a:rPr lang="en-US" sz="20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:</a:t>
            </a:r>
          </a:p>
          <a:p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We deliver our products to any European destination within three working days. </a:t>
            </a:r>
            <a:br>
              <a:rPr lang="en-US" sz="30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endParaRPr lang="en-US" sz="30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D6448F-140D-93EC-5DF8-9DCF6773BB95}"/>
              </a:ext>
            </a:extLst>
          </p:cNvPr>
          <p:cNvCxnSpPr>
            <a:cxnSpLocks/>
          </p:cNvCxnSpPr>
          <p:nvPr/>
        </p:nvCxnSpPr>
        <p:spPr>
          <a:xfrm>
            <a:off x="4684169" y="8840475"/>
            <a:ext cx="0" cy="5622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04776BC-39EE-1C43-E197-28032AFD6421}"/>
              </a:ext>
            </a:extLst>
          </p:cNvPr>
          <p:cNvCxnSpPr>
            <a:cxnSpLocks/>
          </p:cNvCxnSpPr>
          <p:nvPr/>
        </p:nvCxnSpPr>
        <p:spPr>
          <a:xfrm>
            <a:off x="7290043" y="8840475"/>
            <a:ext cx="0" cy="5622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404926D-C1B1-BE07-061C-2AB719586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812" t="-8722" r="24305" b="-2028"/>
          <a:stretch/>
        </p:blipFill>
        <p:spPr>
          <a:xfrm>
            <a:off x="12172620" y="-1508595"/>
            <a:ext cx="12306630" cy="1556547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1BF1D73-03C4-9EA6-2D58-106CA1D87E70}"/>
              </a:ext>
            </a:extLst>
          </p:cNvPr>
          <p:cNvSpPr txBox="1">
            <a:spLocks/>
          </p:cNvSpPr>
          <p:nvPr/>
        </p:nvSpPr>
        <p:spPr>
          <a:xfrm>
            <a:off x="13011644" y="3715023"/>
            <a:ext cx="6547705" cy="13073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chemeClr val="bg2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C90DC6E-BAE3-00D1-70FC-03CE76E6E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349" y="6313026"/>
            <a:ext cx="615160" cy="56560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C8E4CE4A-F74F-DC7D-92AA-56D750205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130" y="6548948"/>
            <a:ext cx="615160" cy="565603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70FA7B1F-D2A7-ED6A-99E3-BBAB40489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444" y="9662908"/>
            <a:ext cx="615160" cy="5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98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3211BEC-CBDA-901F-ED16-F9002568408D}"/>
              </a:ext>
            </a:extLst>
          </p:cNvPr>
          <p:cNvSpPr txBox="1">
            <a:spLocks/>
          </p:cNvSpPr>
          <p:nvPr/>
        </p:nvSpPr>
        <p:spPr>
          <a:xfrm>
            <a:off x="1445918" y="100544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03.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A9682F-9B46-C24C-578E-2E5DF99AAD68}"/>
              </a:ext>
            </a:extLst>
          </p:cNvPr>
          <p:cNvSpPr txBox="1">
            <a:spLocks/>
          </p:cNvSpPr>
          <p:nvPr/>
        </p:nvSpPr>
        <p:spPr>
          <a:xfrm>
            <a:off x="802447" y="11037943"/>
            <a:ext cx="975268" cy="129166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78" name="Title 1">
            <a:extLst>
              <a:ext uri="{FF2B5EF4-FFF2-40B4-BE49-F238E27FC236}">
                <a16:creationId xmlns:a16="http://schemas.microsoft.com/office/drawing/2014/main" id="{2605054C-7E24-A65B-2555-6E4BCE8EF53F}"/>
              </a:ext>
            </a:extLst>
          </p:cNvPr>
          <p:cNvSpPr txBox="1">
            <a:spLocks/>
          </p:cNvSpPr>
          <p:nvPr/>
        </p:nvSpPr>
        <p:spPr>
          <a:xfrm rot="10800000">
            <a:off x="6244316" y="11595221"/>
            <a:ext cx="975268" cy="129166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191FD-BCD4-25B5-FE03-5B18DA744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" b="327"/>
          <a:stretch/>
        </p:blipFill>
        <p:spPr>
          <a:xfrm>
            <a:off x="0" y="0"/>
            <a:ext cx="24479250" cy="1367948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097ED9-B8B2-E452-DAE1-884DCABD0F60}"/>
              </a:ext>
            </a:extLst>
          </p:cNvPr>
          <p:cNvSpPr txBox="1">
            <a:spLocks/>
          </p:cNvSpPr>
          <p:nvPr/>
        </p:nvSpPr>
        <p:spPr>
          <a:xfrm>
            <a:off x="1293518" y="1061757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03.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1E799E-48CA-B078-165E-323EDF721BE4}"/>
              </a:ext>
            </a:extLst>
          </p:cNvPr>
          <p:cNvSpPr/>
          <p:nvPr/>
        </p:nvSpPr>
        <p:spPr>
          <a:xfrm>
            <a:off x="1899608" y="3516779"/>
            <a:ext cx="79331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1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From idea </a:t>
            </a:r>
          </a:p>
          <a:p>
            <a:r>
              <a:rPr lang="en-ID" sz="11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To stores</a:t>
            </a:r>
            <a:endParaRPr lang="en-ID" sz="110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4E4199-92E9-DAE6-2FBE-3EEBD6EB3DBD}"/>
              </a:ext>
            </a:extLst>
          </p:cNvPr>
          <p:cNvSpPr/>
          <p:nvPr/>
        </p:nvSpPr>
        <p:spPr>
          <a:xfrm>
            <a:off x="2113443" y="7566452"/>
            <a:ext cx="7327120" cy="281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At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BGReklam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everything is designed and produced under one roof.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Giving our  design, engineering, production,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andsales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teams a unique perspective and rare opportunity to be part of the entire production process. 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85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AB99B2-1C69-619E-A10B-F6BA9D48CC66}"/>
              </a:ext>
            </a:extLst>
          </p:cNvPr>
          <p:cNvSpPr txBox="1">
            <a:spLocks/>
          </p:cNvSpPr>
          <p:nvPr/>
        </p:nvSpPr>
        <p:spPr>
          <a:xfrm>
            <a:off x="6506475" y="5457387"/>
            <a:ext cx="2090954" cy="530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96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1</a:t>
            </a:r>
            <a:endParaRPr lang="en-US" sz="96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1CFADFB-4C6B-622D-1B65-10910F2D32AF}"/>
              </a:ext>
            </a:extLst>
          </p:cNvPr>
          <p:cNvSpPr txBox="1">
            <a:spLocks/>
          </p:cNvSpPr>
          <p:nvPr/>
        </p:nvSpPr>
        <p:spPr>
          <a:xfrm>
            <a:off x="15243773" y="5528743"/>
            <a:ext cx="2090954" cy="530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279C002-9BBA-823C-C97F-3CB19F4FDAFC}"/>
              </a:ext>
            </a:extLst>
          </p:cNvPr>
          <p:cNvSpPr txBox="1">
            <a:spLocks/>
          </p:cNvSpPr>
          <p:nvPr/>
        </p:nvSpPr>
        <p:spPr>
          <a:xfrm>
            <a:off x="23217918" y="5528743"/>
            <a:ext cx="2090954" cy="530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CC9845D-A0EF-EEAA-4B45-0415FD47DB52}"/>
              </a:ext>
            </a:extLst>
          </p:cNvPr>
          <p:cNvSpPr txBox="1">
            <a:spLocks/>
          </p:cNvSpPr>
          <p:nvPr/>
        </p:nvSpPr>
        <p:spPr>
          <a:xfrm>
            <a:off x="16673062" y="12544164"/>
            <a:ext cx="2090954" cy="530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1348FAB-3ABF-69F9-D2D1-DD9456C3DFD3}"/>
              </a:ext>
            </a:extLst>
          </p:cNvPr>
          <p:cNvSpPr txBox="1">
            <a:spLocks/>
          </p:cNvSpPr>
          <p:nvPr/>
        </p:nvSpPr>
        <p:spPr>
          <a:xfrm>
            <a:off x="7845094" y="12544164"/>
            <a:ext cx="2090954" cy="530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87D7B54-E704-EC36-A561-F8928FF05196}"/>
              </a:ext>
            </a:extLst>
          </p:cNvPr>
          <p:cNvSpPr txBox="1">
            <a:spLocks/>
          </p:cNvSpPr>
          <p:nvPr/>
        </p:nvSpPr>
        <p:spPr>
          <a:xfrm>
            <a:off x="342186" y="12544164"/>
            <a:ext cx="2090954" cy="530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6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74CEDC-56E4-1833-6E82-48A781489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79250" cy="1376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56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96CD23-31C4-A133-C11D-EDF0337BC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9881" cy="137136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3A7E6C-0E7D-4F05-A623-3FEA442A41ED}"/>
              </a:ext>
            </a:extLst>
          </p:cNvPr>
          <p:cNvSpPr/>
          <p:nvPr/>
        </p:nvSpPr>
        <p:spPr>
          <a:xfrm>
            <a:off x="1213162" y="6099958"/>
            <a:ext cx="8026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9600" dirty="0">
                <a:solidFill>
                  <a:schemeClr val="bg1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Partners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72E9C388-D4EC-8A24-7D48-63FF6F7464E0}"/>
              </a:ext>
            </a:extLst>
          </p:cNvPr>
          <p:cNvSpPr txBox="1">
            <a:spLocks/>
          </p:cNvSpPr>
          <p:nvPr/>
        </p:nvSpPr>
        <p:spPr>
          <a:xfrm>
            <a:off x="1445918" y="100544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1986525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32884-732E-4A3B-A830-976FB9E3AFD9}"/>
              </a:ext>
            </a:extLst>
          </p:cNvPr>
          <p:cNvSpPr/>
          <p:nvPr/>
        </p:nvSpPr>
        <p:spPr>
          <a:xfrm>
            <a:off x="1062128" y="3127983"/>
            <a:ext cx="9897298" cy="201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, tree, sign&#10;&#10;Description automatically generated">
            <a:extLst>
              <a:ext uri="{FF2B5EF4-FFF2-40B4-BE49-F238E27FC236}">
                <a16:creationId xmlns:a16="http://schemas.microsoft.com/office/drawing/2014/main" id="{C6C37246-F6CF-1397-3A90-4231A8545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"/>
          <a:stretch/>
        </p:blipFill>
        <p:spPr>
          <a:xfrm>
            <a:off x="0" y="-1"/>
            <a:ext cx="24479250" cy="13679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976125-E3A4-1654-F624-F6A5786DECBC}"/>
              </a:ext>
            </a:extLst>
          </p:cNvPr>
          <p:cNvSpPr txBox="1">
            <a:spLocks/>
          </p:cNvSpPr>
          <p:nvPr/>
        </p:nvSpPr>
        <p:spPr>
          <a:xfrm>
            <a:off x="1216838" y="625389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05.</a:t>
            </a:r>
          </a:p>
        </p:txBody>
      </p:sp>
    </p:spTree>
    <p:extLst>
      <p:ext uri="{BB962C8B-B14F-4D97-AF65-F5344CB8AC3E}">
        <p14:creationId xmlns:p14="http://schemas.microsoft.com/office/powerpoint/2010/main" val="1427017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32884-732E-4A3B-A830-976FB9E3AFD9}"/>
              </a:ext>
            </a:extLst>
          </p:cNvPr>
          <p:cNvSpPr/>
          <p:nvPr/>
        </p:nvSpPr>
        <p:spPr>
          <a:xfrm>
            <a:off x="1062128" y="3127983"/>
            <a:ext cx="9897298" cy="201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085B7D-79DE-EE81-7D55-639321C6FEDC}"/>
              </a:ext>
            </a:extLst>
          </p:cNvPr>
          <p:cNvSpPr/>
          <p:nvPr/>
        </p:nvSpPr>
        <p:spPr>
          <a:xfrm>
            <a:off x="2874151" y="2404120"/>
            <a:ext cx="85380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More planet</a:t>
            </a:r>
          </a:p>
          <a:p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Less waste.</a:t>
            </a:r>
            <a:endParaRPr lang="en-ID" sz="80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1FAE10-31AE-3132-6D77-E60F141B412C}"/>
              </a:ext>
            </a:extLst>
          </p:cNvPr>
          <p:cNvSpPr txBox="1">
            <a:spLocks/>
          </p:cNvSpPr>
          <p:nvPr/>
        </p:nvSpPr>
        <p:spPr>
          <a:xfrm>
            <a:off x="2874151" y="6751214"/>
            <a:ext cx="6338099" cy="107474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Re-Duce</a:t>
            </a:r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:</a:t>
            </a:r>
            <a: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 </a:t>
            </a:r>
            <a:b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By always investing in cutting edge technology, we significantly reduce scrap and improve efficiency.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DD90C3-E294-753A-EC8F-1A85589F9FC8}"/>
              </a:ext>
            </a:extLst>
          </p:cNvPr>
          <p:cNvSpPr txBox="1">
            <a:spLocks/>
          </p:cNvSpPr>
          <p:nvPr/>
        </p:nvSpPr>
        <p:spPr>
          <a:xfrm>
            <a:off x="2874151" y="8170377"/>
            <a:ext cx="7085393" cy="13877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Re-Cycle: </a:t>
            </a:r>
            <a:b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Engineering displays that can be easily disassembled and recycled. Always ensuring to use sustainable materials.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87DB06-5ECD-4D50-6FE5-B62E97A46B18}"/>
              </a:ext>
            </a:extLst>
          </p:cNvPr>
          <p:cNvSpPr txBox="1">
            <a:spLocks/>
          </p:cNvSpPr>
          <p:nvPr/>
        </p:nvSpPr>
        <p:spPr>
          <a:xfrm>
            <a:off x="2874151" y="9789568"/>
            <a:ext cx="6566411" cy="10967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Re-Peat: </a:t>
            </a:r>
            <a:b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Plant new trees and create eco projects for our community and give back to the environment. </a:t>
            </a: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F72A1DE7-85B8-24B3-3755-19CC81665B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5297" y="4049486"/>
            <a:ext cx="11165492" cy="6280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1690796-9860-6167-FDBD-6660FE6791B3}"/>
              </a:ext>
            </a:extLst>
          </p:cNvPr>
          <p:cNvSpPr txBox="1">
            <a:spLocks/>
          </p:cNvSpPr>
          <p:nvPr/>
        </p:nvSpPr>
        <p:spPr>
          <a:xfrm>
            <a:off x="2874151" y="5239888"/>
            <a:ext cx="6949470" cy="15113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Re-Use</a:t>
            </a:r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:</a:t>
            </a:r>
            <a: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 </a:t>
            </a:r>
            <a:b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Designing versatile and easily adaptable displays with longer life and use with any future products.</a:t>
            </a:r>
          </a:p>
          <a:p>
            <a:endParaRPr lang="en-US" sz="20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6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17701</TotalTime>
  <Words>544</Words>
  <Application>Microsoft Office PowerPoint</Application>
  <PresentationFormat>Custom</PresentationFormat>
  <Paragraphs>113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Montserrat</vt:lpstr>
      <vt:lpstr>Poppins</vt:lpstr>
      <vt:lpstr>Poppins Black</vt:lpstr>
      <vt:lpstr>Poppins Light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Milos Cubrilo</cp:lastModifiedBy>
  <cp:revision>104</cp:revision>
  <dcterms:created xsi:type="dcterms:W3CDTF">2019-09-07T10:51:14Z</dcterms:created>
  <dcterms:modified xsi:type="dcterms:W3CDTF">2022-11-04T15:43:35Z</dcterms:modified>
</cp:coreProperties>
</file>