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7" r:id="rId2"/>
    <p:sldId id="295" r:id="rId3"/>
    <p:sldId id="310" r:id="rId4"/>
    <p:sldId id="311" r:id="rId5"/>
    <p:sldId id="291" r:id="rId6"/>
    <p:sldId id="273" r:id="rId7"/>
    <p:sldId id="287" r:id="rId8"/>
    <p:sldId id="309" r:id="rId9"/>
    <p:sldId id="307" r:id="rId10"/>
    <p:sldId id="301" r:id="rId11"/>
    <p:sldId id="293" r:id="rId12"/>
    <p:sldId id="313" r:id="rId13"/>
    <p:sldId id="315" r:id="rId14"/>
    <p:sldId id="314" r:id="rId15"/>
    <p:sldId id="316" r:id="rId16"/>
    <p:sldId id="263" r:id="rId17"/>
    <p:sldId id="308" r:id="rId18"/>
    <p:sldId id="289" r:id="rId19"/>
    <p:sldId id="276" r:id="rId20"/>
    <p:sldId id="288" r:id="rId21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2BF"/>
    <a:srgbClr val="0066FF"/>
    <a:srgbClr val="FFFFFF"/>
    <a:srgbClr val="797495"/>
    <a:srgbClr val="0E88C3"/>
    <a:srgbClr val="AD816A"/>
    <a:srgbClr val="EEEEEE"/>
    <a:srgbClr val="001021"/>
    <a:srgbClr val="F7F7FF"/>
    <a:srgbClr val="219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4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282" y="96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97A3F2-C97B-4CAB-9318-806AA4C7B2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10792" y="5874326"/>
            <a:ext cx="3447457" cy="3403474"/>
          </a:xfrm>
          <a:custGeom>
            <a:avLst/>
            <a:gdLst>
              <a:gd name="connsiteX0" fmla="*/ 0 w 3447457"/>
              <a:gd name="connsiteY0" fmla="*/ 0 h 3403474"/>
              <a:gd name="connsiteX1" fmla="*/ 3447457 w 3447457"/>
              <a:gd name="connsiteY1" fmla="*/ 0 h 3403474"/>
              <a:gd name="connsiteX2" fmla="*/ 3447457 w 3447457"/>
              <a:gd name="connsiteY2" fmla="*/ 3403474 h 3403474"/>
              <a:gd name="connsiteX3" fmla="*/ 0 w 3447457"/>
              <a:gd name="connsiteY3" fmla="*/ 3403474 h 340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457" h="3403474">
                <a:moveTo>
                  <a:pt x="0" y="0"/>
                </a:moveTo>
                <a:lnTo>
                  <a:pt x="3447457" y="0"/>
                </a:lnTo>
                <a:lnTo>
                  <a:pt x="3447457" y="3403474"/>
                </a:lnTo>
                <a:lnTo>
                  <a:pt x="0" y="34034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97F3E3F-64DC-4F04-BC98-9D756C093E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12758" y="3463636"/>
            <a:ext cx="3870409" cy="6373091"/>
          </a:xfrm>
          <a:custGeom>
            <a:avLst/>
            <a:gdLst>
              <a:gd name="connsiteX0" fmla="*/ 0 w 3870409"/>
              <a:gd name="connsiteY0" fmla="*/ 0 h 6373091"/>
              <a:gd name="connsiteX1" fmla="*/ 3870409 w 3870409"/>
              <a:gd name="connsiteY1" fmla="*/ 0 h 6373091"/>
              <a:gd name="connsiteX2" fmla="*/ 3870409 w 3870409"/>
              <a:gd name="connsiteY2" fmla="*/ 6373091 h 6373091"/>
              <a:gd name="connsiteX3" fmla="*/ 0 w 3870409"/>
              <a:gd name="connsiteY3" fmla="*/ 6373091 h 637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409" h="6373091">
                <a:moveTo>
                  <a:pt x="0" y="0"/>
                </a:moveTo>
                <a:lnTo>
                  <a:pt x="3870409" y="0"/>
                </a:lnTo>
                <a:lnTo>
                  <a:pt x="3870409" y="6373091"/>
                </a:lnTo>
                <a:lnTo>
                  <a:pt x="0" y="63730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AE9B82-1300-43B0-A9FA-3FBDF0BA5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37676" y="4546148"/>
            <a:ext cx="4141574" cy="3794288"/>
          </a:xfrm>
          <a:custGeom>
            <a:avLst/>
            <a:gdLst>
              <a:gd name="connsiteX0" fmla="*/ 0 w 4141574"/>
              <a:gd name="connsiteY0" fmla="*/ 0 h 3794288"/>
              <a:gd name="connsiteX1" fmla="*/ 4141574 w 4141574"/>
              <a:gd name="connsiteY1" fmla="*/ 0 h 3794288"/>
              <a:gd name="connsiteX2" fmla="*/ 4141574 w 4141574"/>
              <a:gd name="connsiteY2" fmla="*/ 3794288 h 3794288"/>
              <a:gd name="connsiteX3" fmla="*/ 0 w 4141574"/>
              <a:gd name="connsiteY3" fmla="*/ 3794288 h 379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574" h="3794288">
                <a:moveTo>
                  <a:pt x="0" y="0"/>
                </a:moveTo>
                <a:lnTo>
                  <a:pt x="4141574" y="0"/>
                </a:lnTo>
                <a:lnTo>
                  <a:pt x="4141574" y="3794288"/>
                </a:lnTo>
                <a:lnTo>
                  <a:pt x="0" y="37942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1653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E934C99-8D4C-403F-AE72-3729650FB6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3563" y="1115724"/>
            <a:ext cx="8700655" cy="7259782"/>
          </a:xfrm>
          <a:custGeom>
            <a:avLst/>
            <a:gdLst>
              <a:gd name="connsiteX0" fmla="*/ 0 w 8700655"/>
              <a:gd name="connsiteY0" fmla="*/ 0 h 7259782"/>
              <a:gd name="connsiteX1" fmla="*/ 8700655 w 8700655"/>
              <a:gd name="connsiteY1" fmla="*/ 0 h 7259782"/>
              <a:gd name="connsiteX2" fmla="*/ 8700655 w 8700655"/>
              <a:gd name="connsiteY2" fmla="*/ 7259782 h 7259782"/>
              <a:gd name="connsiteX3" fmla="*/ 0 w 8700655"/>
              <a:gd name="connsiteY3" fmla="*/ 7259782 h 725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0655" h="7259782">
                <a:moveTo>
                  <a:pt x="0" y="0"/>
                </a:moveTo>
                <a:lnTo>
                  <a:pt x="8700655" y="0"/>
                </a:lnTo>
                <a:lnTo>
                  <a:pt x="8700655" y="7259782"/>
                </a:lnTo>
                <a:lnTo>
                  <a:pt x="0" y="72597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CE8D23-0ABE-4300-A0EA-971687A606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25890" y="1115724"/>
            <a:ext cx="4516583" cy="11665528"/>
          </a:xfrm>
          <a:custGeom>
            <a:avLst/>
            <a:gdLst>
              <a:gd name="connsiteX0" fmla="*/ 0 w 4516583"/>
              <a:gd name="connsiteY0" fmla="*/ 0 h 11665528"/>
              <a:gd name="connsiteX1" fmla="*/ 4516583 w 4516583"/>
              <a:gd name="connsiteY1" fmla="*/ 0 h 11665528"/>
              <a:gd name="connsiteX2" fmla="*/ 4516583 w 4516583"/>
              <a:gd name="connsiteY2" fmla="*/ 11665528 h 11665528"/>
              <a:gd name="connsiteX3" fmla="*/ 0 w 4516583"/>
              <a:gd name="connsiteY3" fmla="*/ 11665528 h 1166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3" h="11665528">
                <a:moveTo>
                  <a:pt x="0" y="0"/>
                </a:moveTo>
                <a:lnTo>
                  <a:pt x="4516583" y="0"/>
                </a:lnTo>
                <a:lnTo>
                  <a:pt x="4516583" y="11665528"/>
                </a:lnTo>
                <a:lnTo>
                  <a:pt x="0" y="116655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91E0D51-90C7-47FB-AD1F-43106DCDF5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464144" y="1116013"/>
            <a:ext cx="4516583" cy="5922963"/>
          </a:xfrm>
          <a:custGeom>
            <a:avLst/>
            <a:gdLst>
              <a:gd name="connsiteX0" fmla="*/ 0 w 4516583"/>
              <a:gd name="connsiteY0" fmla="*/ 0 h 5922963"/>
              <a:gd name="connsiteX1" fmla="*/ 4516583 w 4516583"/>
              <a:gd name="connsiteY1" fmla="*/ 0 h 5922963"/>
              <a:gd name="connsiteX2" fmla="*/ 4516583 w 4516583"/>
              <a:gd name="connsiteY2" fmla="*/ 5922963 h 5922963"/>
              <a:gd name="connsiteX3" fmla="*/ 0 w 4516583"/>
              <a:gd name="connsiteY3" fmla="*/ 5922963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3" h="5922963">
                <a:moveTo>
                  <a:pt x="0" y="0"/>
                </a:moveTo>
                <a:lnTo>
                  <a:pt x="4516583" y="0"/>
                </a:lnTo>
                <a:lnTo>
                  <a:pt x="4516583" y="5922963"/>
                </a:lnTo>
                <a:lnTo>
                  <a:pt x="0" y="59229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B3F254E-FC67-4C8E-9C3E-5C1C161C13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202396" y="1115724"/>
            <a:ext cx="4516584" cy="5923252"/>
          </a:xfrm>
          <a:custGeom>
            <a:avLst/>
            <a:gdLst>
              <a:gd name="connsiteX0" fmla="*/ 0 w 4516584"/>
              <a:gd name="connsiteY0" fmla="*/ 0 h 5923252"/>
              <a:gd name="connsiteX1" fmla="*/ 4516584 w 4516584"/>
              <a:gd name="connsiteY1" fmla="*/ 0 h 5923252"/>
              <a:gd name="connsiteX2" fmla="*/ 4516584 w 4516584"/>
              <a:gd name="connsiteY2" fmla="*/ 5923252 h 5923252"/>
              <a:gd name="connsiteX3" fmla="*/ 0 w 4516584"/>
              <a:gd name="connsiteY3" fmla="*/ 5923252 h 59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4" h="5923252">
                <a:moveTo>
                  <a:pt x="0" y="0"/>
                </a:moveTo>
                <a:lnTo>
                  <a:pt x="4516584" y="0"/>
                </a:lnTo>
                <a:lnTo>
                  <a:pt x="4516584" y="5923252"/>
                </a:lnTo>
                <a:lnTo>
                  <a:pt x="0" y="59232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13FFB8D-F654-450C-A462-C579B644B2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64144" y="7239434"/>
            <a:ext cx="9254837" cy="5541819"/>
          </a:xfrm>
          <a:custGeom>
            <a:avLst/>
            <a:gdLst>
              <a:gd name="connsiteX0" fmla="*/ 0 w 9254837"/>
              <a:gd name="connsiteY0" fmla="*/ 0 h 5541819"/>
              <a:gd name="connsiteX1" fmla="*/ 9254837 w 9254837"/>
              <a:gd name="connsiteY1" fmla="*/ 0 h 5541819"/>
              <a:gd name="connsiteX2" fmla="*/ 9254837 w 9254837"/>
              <a:gd name="connsiteY2" fmla="*/ 5541819 h 5541819"/>
              <a:gd name="connsiteX3" fmla="*/ 0 w 9254837"/>
              <a:gd name="connsiteY3" fmla="*/ 5541819 h 55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4837" h="5541819">
                <a:moveTo>
                  <a:pt x="0" y="0"/>
                </a:moveTo>
                <a:lnTo>
                  <a:pt x="9254837" y="0"/>
                </a:lnTo>
                <a:lnTo>
                  <a:pt x="9254837" y="5541819"/>
                </a:lnTo>
                <a:lnTo>
                  <a:pt x="0" y="55418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2497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864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61" r:id="rId17"/>
    <p:sldLayoutId id="2147483663" r:id="rId18"/>
    <p:sldLayoutId id="2147483672" r:id="rId19"/>
    <p:sldLayoutId id="2147483664" r:id="rId20"/>
    <p:sldLayoutId id="2147483673" r:id="rId21"/>
    <p:sldLayoutId id="2147483674" r:id="rId22"/>
    <p:sldLayoutId id="2147483668" r:id="rId23"/>
    <p:sldLayoutId id="2147483669" r:id="rId24"/>
    <p:sldLayoutId id="2147483671" r:id="rId25"/>
    <p:sldLayoutId id="2147483676" r:id="rId26"/>
    <p:sldLayoutId id="2147483677" r:id="rId27"/>
    <p:sldLayoutId id="2147483678" r:id="rId28"/>
    <p:sldLayoutId id="2147483679" r:id="rId29"/>
    <p:sldLayoutId id="2147483680" r:id="rId30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player.vimeo.com/video/474723155?h=579f192891&amp;app_id=12296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8399AC-BC06-1DE9-20FF-C15D12663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"/>
          <a:stretch/>
        </p:blipFill>
        <p:spPr>
          <a:xfrm>
            <a:off x="0" y="1"/>
            <a:ext cx="24479249" cy="13679488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19"/>
            <a:ext cx="2980706" cy="12369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FCFCC0-34EF-85DE-0619-5AEEBD5292E2}"/>
              </a:ext>
            </a:extLst>
          </p:cNvPr>
          <p:cNvSpPr/>
          <p:nvPr/>
        </p:nvSpPr>
        <p:spPr>
          <a:xfrm>
            <a:off x="1176112" y="2880601"/>
            <a:ext cx="17633214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8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Sales </a:t>
            </a:r>
          </a:p>
          <a:p>
            <a:r>
              <a:rPr lang="en-ID" sz="18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driven by</a:t>
            </a:r>
          </a:p>
          <a:p>
            <a:r>
              <a:rPr lang="en-ID" sz="18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Premium POS</a:t>
            </a:r>
          </a:p>
        </p:txBody>
      </p:sp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A7E6C-0E7D-4F05-A623-3FEA442A41ED}"/>
              </a:ext>
            </a:extLst>
          </p:cNvPr>
          <p:cNvSpPr/>
          <p:nvPr/>
        </p:nvSpPr>
        <p:spPr>
          <a:xfrm>
            <a:off x="2491395" y="3351476"/>
            <a:ext cx="85380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Certifications</a:t>
            </a:r>
            <a:r>
              <a:rPr lang="en-ID" sz="8000" dirty="0">
                <a:solidFill>
                  <a:srgbClr val="000000"/>
                </a:solidFill>
                <a:latin typeface="Poppins Light" panose="00000400000000000000" pitchFamily="2" charset="0"/>
                <a:ea typeface="EB Garamond 12" panose="02020502060206020403" pitchFamily="18" charset="0"/>
                <a:cs typeface="Poppins Light" panose="00000400000000000000" pitchFamily="2" charset="0"/>
              </a:rPr>
              <a:t> </a:t>
            </a:r>
            <a:endParaRPr lang="en-ID" sz="8000" dirty="0">
              <a:latin typeface="Poppins Light" panose="00000400000000000000" pitchFamily="2" charset="0"/>
              <a:ea typeface="EB Garamond 12" panose="02020502060206020403" pitchFamily="18" charset="0"/>
              <a:cs typeface="Poppins Light" panose="000004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55C41-BF94-4088-AF64-50F24C998AF9}"/>
              </a:ext>
            </a:extLst>
          </p:cNvPr>
          <p:cNvSpPr/>
          <p:nvPr/>
        </p:nvSpPr>
        <p:spPr>
          <a:xfrm>
            <a:off x="2491395" y="4674915"/>
            <a:ext cx="9692019" cy="430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ISO the International Organization for Standardization.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Poppins Medium" panose="00000600000000000000" pitchFamily="50" charset="0"/>
              <a:ea typeface="Open Sans" panose="020B0606030504020204" pitchFamily="34" charset="0"/>
              <a:cs typeface="Poppins Medium" panose="00000600000000000000" pitchFamily="50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9001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Sets out the criteria for a quality management system 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14001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Sets out the criteria for an environmental management system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45001:2018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Occupational health and safety (OH&amp;S) management system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20400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Integrating sustainability within procurement.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26000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Organization’s commitment to sustainability and its overall performance.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72E9C388-D4EC-8A24-7D48-63FF6F7464E0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04.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7DF885-D46E-E3E9-D635-D09E34919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380" y="6983413"/>
            <a:ext cx="9283298" cy="17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4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18A51E-EEAA-2CFD-0EFC-CEC3BA2F7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479250" cy="137695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3A7E6C-0E7D-4F05-A623-3FEA442A41ED}"/>
              </a:ext>
            </a:extLst>
          </p:cNvPr>
          <p:cNvSpPr/>
          <p:nvPr/>
        </p:nvSpPr>
        <p:spPr>
          <a:xfrm>
            <a:off x="1213162" y="6099958"/>
            <a:ext cx="8026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9600" dirty="0">
                <a:solidFill>
                  <a:schemeClr val="bg1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Partners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72E9C388-D4EC-8A24-7D48-63FF6F7464E0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05.</a:t>
            </a:r>
          </a:p>
        </p:txBody>
      </p:sp>
    </p:spTree>
    <p:extLst>
      <p:ext uri="{BB962C8B-B14F-4D97-AF65-F5344CB8AC3E}">
        <p14:creationId xmlns:p14="http://schemas.microsoft.com/office/powerpoint/2010/main" val="1986525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A64FF-627E-A5A4-35BD-4B5CE6401797}"/>
              </a:ext>
            </a:extLst>
          </p:cNvPr>
          <p:cNvSpPr/>
          <p:nvPr/>
        </p:nvSpPr>
        <p:spPr>
          <a:xfrm>
            <a:off x="15954578" y="5364984"/>
            <a:ext cx="63622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Retailer: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MediaMarkt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 Year 2021</a:t>
            </a:r>
          </a:p>
          <a:p>
            <a:pPr algn="just">
              <a:spcBef>
                <a:spcPct val="0"/>
              </a:spcBef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Client:  Google 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Description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Premium Shop in Shop concept for Kenwood and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DeLonghi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. Designed, produced and installed by BG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Reklam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 in Switzerland. 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Integrated video screen to draw consumers attention, while providing information about the product.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Materials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MDF, Acrylic, Metal, Printed PVC stickers, LED lights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5954578" y="1305114"/>
            <a:ext cx="101310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Shop in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Shop 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solutions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D29DB6-2B71-2D0B-80D3-190737A78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"/>
          <a:stretch/>
        </p:blipFill>
        <p:spPr>
          <a:xfrm>
            <a:off x="-1" y="0"/>
            <a:ext cx="13753033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96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A64FF-627E-A5A4-35BD-4B5CE6401797}"/>
              </a:ext>
            </a:extLst>
          </p:cNvPr>
          <p:cNvSpPr/>
          <p:nvPr/>
        </p:nvSpPr>
        <p:spPr>
          <a:xfrm>
            <a:off x="1766574" y="5866835"/>
            <a:ext cx="63622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Retailer: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MediaMarkt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 Year 2021</a:t>
            </a:r>
          </a:p>
          <a:p>
            <a:pPr algn="just">
              <a:spcBef>
                <a:spcPct val="0"/>
              </a:spcBef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Client:  Google 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Description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Premium Shop in Shop concept for Kenwood and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DeLonghi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. Designed, produced and installed by BG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Reklam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 in Switzerland. 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Integrated video screen to draw consumers attention, while providing information about the product.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Materials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MDF, Acrylic, Metal, Printed PVC stickers, LED lights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766574" y="1912137"/>
            <a:ext cx="101310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Premium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Big display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solutions</a:t>
            </a:r>
          </a:p>
        </p:txBody>
      </p:sp>
      <p:pic>
        <p:nvPicPr>
          <p:cNvPr id="9" name="Picture 8" descr="A picture containing text, indoor, floor, open&#10;&#10;Description automatically generated">
            <a:extLst>
              <a:ext uri="{FF2B5EF4-FFF2-40B4-BE49-F238E27FC236}">
                <a16:creationId xmlns:a16="http://schemas.microsoft.com/office/drawing/2014/main" id="{8B2C52F9-0559-A758-8B5E-B6D170846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733" y="2196751"/>
            <a:ext cx="14469998" cy="91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20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A64FF-627E-A5A4-35BD-4B5CE6401797}"/>
              </a:ext>
            </a:extLst>
          </p:cNvPr>
          <p:cNvSpPr/>
          <p:nvPr/>
        </p:nvSpPr>
        <p:spPr>
          <a:xfrm>
            <a:off x="16795826" y="5962392"/>
            <a:ext cx="63622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Retailer: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MediaMarkt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 Year 2021</a:t>
            </a:r>
          </a:p>
          <a:p>
            <a:pPr algn="just">
              <a:spcBef>
                <a:spcPct val="0"/>
              </a:spcBef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Client:  Google 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Description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Premium Shop in Shop concept for Kenwood and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DeLonghi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. Designed, produced and installed by BG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Reklam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 in Switzerland. 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Integrated video screen to draw consumers attention, while providing information about the product.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Materials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MDF, Acrylic, Metal, Printed PVC stickers, LED lights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6795826" y="707136"/>
            <a:ext cx="101310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D" sz="8000" dirty="0">
              <a:latin typeface="Poppins SemiBold" panose="00000700000000000000" pitchFamily="2" charset="0"/>
              <a:ea typeface="EB Garamond 12" panose="02020502060206020403" pitchFamily="18" charset="0"/>
              <a:cs typeface="Poppins SemiBold" panose="00000700000000000000" pitchFamily="2" charset="0"/>
            </a:endParaRP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Small 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display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solutions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203E868-F1C4-C547-6000-EDFC0840E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"/>
          <a:stretch/>
        </p:blipFill>
        <p:spPr>
          <a:xfrm>
            <a:off x="761498" y="1991506"/>
            <a:ext cx="14502886" cy="969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3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A64FF-627E-A5A4-35BD-4B5CE6401797}"/>
              </a:ext>
            </a:extLst>
          </p:cNvPr>
          <p:cNvSpPr/>
          <p:nvPr/>
        </p:nvSpPr>
        <p:spPr>
          <a:xfrm>
            <a:off x="16954322" y="5255256"/>
            <a:ext cx="63622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Retailer: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MediaMarkt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 Year 2021</a:t>
            </a:r>
          </a:p>
          <a:p>
            <a:pPr algn="just">
              <a:spcBef>
                <a:spcPct val="0"/>
              </a:spcBef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Client:  Google 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Description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Premium Shop in Shop concept for Kenwood and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DeLonghi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. Designed, produced and installed by BG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Reklam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 in Switzerland. 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Integrated video screen to draw consumers attention, while providing information about the product.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Materials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MDF, Acrylic, Metal, Printed PVC stickers, LED lights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6954322" y="1305114"/>
            <a:ext cx="101310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Shop in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Shop 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956622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, tree, sign&#10;&#10;Description automatically generated">
            <a:extLst>
              <a:ext uri="{FF2B5EF4-FFF2-40B4-BE49-F238E27FC236}">
                <a16:creationId xmlns:a16="http://schemas.microsoft.com/office/drawing/2014/main" id="{C6C37246-F6CF-1397-3A90-4231A8545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"/>
          <a:stretch/>
        </p:blipFill>
        <p:spPr>
          <a:xfrm>
            <a:off x="0" y="-1"/>
            <a:ext cx="24479250" cy="136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17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1155446-5656-3401-5C96-03BBA32767D0}"/>
              </a:ext>
            </a:extLst>
          </p:cNvPr>
          <p:cNvSpPr txBox="1">
            <a:spLocks/>
          </p:cNvSpPr>
          <p:nvPr/>
        </p:nvSpPr>
        <p:spPr>
          <a:xfrm>
            <a:off x="1365119" y="974628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07.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085B7D-79DE-EE81-7D55-639321C6FEDC}"/>
              </a:ext>
            </a:extLst>
          </p:cNvPr>
          <p:cNvSpPr/>
          <p:nvPr/>
        </p:nvSpPr>
        <p:spPr>
          <a:xfrm>
            <a:off x="2837081" y="3020665"/>
            <a:ext cx="85380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More planet</a:t>
            </a:r>
          </a:p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Less waste.</a:t>
            </a:r>
            <a:endParaRPr lang="en-ID" sz="80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1FAE10-31AE-3132-6D77-E60F141B412C}"/>
              </a:ext>
            </a:extLst>
          </p:cNvPr>
          <p:cNvSpPr txBox="1">
            <a:spLocks/>
          </p:cNvSpPr>
          <p:nvPr/>
        </p:nvSpPr>
        <p:spPr>
          <a:xfrm>
            <a:off x="2849066" y="6766269"/>
            <a:ext cx="6338099" cy="78445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Region in focus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</a:t>
            </a:r>
            <a: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 </a:t>
            </a:r>
            <a:b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Western and Central Europe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DD90C3-E294-753A-EC8F-1A85589F9FC8}"/>
              </a:ext>
            </a:extLst>
          </p:cNvPr>
          <p:cNvSpPr txBox="1">
            <a:spLocks/>
          </p:cNvSpPr>
          <p:nvPr/>
        </p:nvSpPr>
        <p:spPr>
          <a:xfrm>
            <a:off x="2849067" y="7772793"/>
            <a:ext cx="6338099" cy="7844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Presence: </a:t>
            </a:r>
            <a:b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25+ Markets across the globe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87DB06-5ECD-4D50-6FE5-B62E97A46B18}"/>
              </a:ext>
            </a:extLst>
          </p:cNvPr>
          <p:cNvSpPr txBox="1">
            <a:spLocks/>
          </p:cNvSpPr>
          <p:nvPr/>
        </p:nvSpPr>
        <p:spPr>
          <a:xfrm>
            <a:off x="2849067" y="8788708"/>
            <a:ext cx="6338099" cy="7844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Offices: </a:t>
            </a:r>
            <a:b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Belgrade   Hamburg    London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5DB17E-8099-CE8E-35FB-D3E591F604FB}"/>
              </a:ext>
            </a:extLst>
          </p:cNvPr>
          <p:cNvSpPr txBox="1">
            <a:spLocks/>
          </p:cNvSpPr>
          <p:nvPr/>
        </p:nvSpPr>
        <p:spPr>
          <a:xfrm>
            <a:off x="2837081" y="9769853"/>
            <a:ext cx="6906986" cy="22796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Delivery times</a:t>
            </a:r>
            <a:r>
              <a:rPr lang="en-US" sz="20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:</a:t>
            </a:r>
          </a:p>
          <a:p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We deliver our products to any European destination within three working days. </a:t>
            </a:r>
            <a:br>
              <a:rPr lang="en-US" sz="30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endParaRPr lang="en-US" sz="30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F72A1DE7-85B8-24B3-3755-19CC81665B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5297" y="4049486"/>
            <a:ext cx="11165492" cy="6280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1690796-9860-6167-FDBD-6660FE6791B3}"/>
              </a:ext>
            </a:extLst>
          </p:cNvPr>
          <p:cNvSpPr txBox="1">
            <a:spLocks/>
          </p:cNvSpPr>
          <p:nvPr/>
        </p:nvSpPr>
        <p:spPr>
          <a:xfrm>
            <a:off x="2837081" y="5860425"/>
            <a:ext cx="6338099" cy="78445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Region in focus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</a:t>
            </a:r>
            <a: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 </a:t>
            </a:r>
            <a:b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Western and Central Europe</a:t>
            </a:r>
          </a:p>
        </p:txBody>
      </p:sp>
    </p:spTree>
    <p:extLst>
      <p:ext uri="{BB962C8B-B14F-4D97-AF65-F5344CB8AC3E}">
        <p14:creationId xmlns:p14="http://schemas.microsoft.com/office/powerpoint/2010/main" val="19715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7B90AB-1AFC-47E9-A59A-D020BDF786F3}"/>
              </a:ext>
            </a:extLst>
          </p:cNvPr>
          <p:cNvSpPr txBox="1">
            <a:spLocks/>
          </p:cNvSpPr>
          <p:nvPr/>
        </p:nvSpPr>
        <p:spPr>
          <a:xfrm>
            <a:off x="1306096" y="1869907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Our offer</a:t>
            </a:r>
            <a:endParaRPr lang="en-US" sz="6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0A8F7-7DD4-A6B5-4F15-363BC00248EC}"/>
              </a:ext>
            </a:extLst>
          </p:cNvPr>
          <p:cNvSpPr txBox="1">
            <a:spLocks/>
          </p:cNvSpPr>
          <p:nvPr/>
        </p:nvSpPr>
        <p:spPr>
          <a:xfrm>
            <a:off x="1365119" y="974628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08.</a:t>
            </a:r>
          </a:p>
        </p:txBody>
      </p:sp>
      <p:pic>
        <p:nvPicPr>
          <p:cNvPr id="3" name="Picture 2" descr="Engineering drawing&#10;&#10;Description automatically generated">
            <a:extLst>
              <a:ext uri="{FF2B5EF4-FFF2-40B4-BE49-F238E27FC236}">
                <a16:creationId xmlns:a16="http://schemas.microsoft.com/office/drawing/2014/main" id="{19A830E1-90B3-5F4B-8EA1-BC04709668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r="19354"/>
          <a:stretch/>
        </p:blipFill>
        <p:spPr>
          <a:xfrm>
            <a:off x="479058" y="2911357"/>
            <a:ext cx="12263165" cy="9479666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935252F-4B80-2715-3033-18704A367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634" y="2724944"/>
            <a:ext cx="8877300" cy="4114800"/>
          </a:xfrm>
          <a:prstGeom prst="rect">
            <a:avLst/>
          </a:prstGeom>
        </p:spPr>
      </p:pic>
      <p:pic>
        <p:nvPicPr>
          <p:cNvPr id="10" name="Picture 9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B514D725-72B8-BE8E-40F7-FD78A7FED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634" y="7138172"/>
            <a:ext cx="8877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57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7B90AB-1AFC-47E9-A59A-D020BDF786F3}"/>
              </a:ext>
            </a:extLst>
          </p:cNvPr>
          <p:cNvSpPr txBox="1">
            <a:spLocks/>
          </p:cNvSpPr>
          <p:nvPr/>
        </p:nvSpPr>
        <p:spPr>
          <a:xfrm>
            <a:off x="1518087" y="2321169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Cost breakdown</a:t>
            </a:r>
            <a:endParaRPr lang="en-US" sz="6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DE2339D6-5AB9-26FE-2163-9E996E022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837891"/>
              </p:ext>
            </p:extLst>
          </p:nvPr>
        </p:nvGraphicFramePr>
        <p:xfrm>
          <a:off x="1676398" y="4384426"/>
          <a:ext cx="9097109" cy="7186247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4562054">
                  <a:extLst>
                    <a:ext uri="{9D8B030D-6E8A-4147-A177-3AD203B41FA5}">
                      <a16:colId xmlns:a16="http://schemas.microsoft.com/office/drawing/2014/main" val="1654347712"/>
                    </a:ext>
                  </a:extLst>
                </a:gridCol>
                <a:gridCol w="2281027">
                  <a:extLst>
                    <a:ext uri="{9D8B030D-6E8A-4147-A177-3AD203B41FA5}">
                      <a16:colId xmlns:a16="http://schemas.microsoft.com/office/drawing/2014/main" val="3066182914"/>
                    </a:ext>
                  </a:extLst>
                </a:gridCol>
                <a:gridCol w="2254028">
                  <a:extLst>
                    <a:ext uri="{9D8B030D-6E8A-4147-A177-3AD203B41FA5}">
                      <a16:colId xmlns:a16="http://schemas.microsoft.com/office/drawing/2014/main" val="3524931216"/>
                    </a:ext>
                  </a:extLst>
                </a:gridCol>
              </a:tblGrid>
              <a:tr h="808891">
                <a:tc>
                  <a:txBody>
                    <a:bodyPr/>
                    <a:lstStyle/>
                    <a:p>
                      <a:pPr algn="ctr"/>
                      <a:r>
                        <a:rPr lang="sr-RS" sz="2000" dirty="0">
                          <a:solidFill>
                            <a:schemeClr val="tx1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I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tem</a:t>
                      </a:r>
                      <a:endParaRPr lang="sr-RS" sz="2000" dirty="0">
                        <a:solidFill>
                          <a:schemeClr val="tx1"/>
                        </a:solidFill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Premium 1</a:t>
                      </a:r>
                      <a:endParaRPr lang="sr-RS" sz="2000" dirty="0">
                        <a:solidFill>
                          <a:schemeClr val="tx1"/>
                        </a:solidFill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oppins SemiBold" panose="00000700000000000000" pitchFamily="2" charset="0"/>
                          <a:ea typeface="Calibri" panose="020F0502020204030204" pitchFamily="34" charset="0"/>
                          <a:cs typeface="Poppins SemiBold" panose="00000700000000000000" pitchFamily="2" charset="0"/>
                        </a:rPr>
                        <a:t>Premium 2</a:t>
                      </a:r>
                      <a:endParaRPr lang="sr-RS" sz="2000" dirty="0">
                        <a:solidFill>
                          <a:schemeClr val="tx1"/>
                        </a:solidFill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851602"/>
                  </a:ext>
                </a:extLst>
              </a:tr>
              <a:tr h="600064">
                <a:tc>
                  <a:txBody>
                    <a:bodyPr/>
                    <a:lstStyle/>
                    <a:p>
                      <a:pPr algn="l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Developing and Engineering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€ 9,500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€ 9,500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592280"/>
                  </a:ext>
                </a:extLst>
              </a:tr>
              <a:tr h="600064">
                <a:tc>
                  <a:txBody>
                    <a:bodyPr/>
                    <a:lstStyle/>
                    <a:p>
                      <a:pPr marL="0" marR="0" lvl="0" indent="0" algn="l" defTabSz="1823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Furniture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 (inc.</a:t>
                      </a:r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 construction materials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)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€ 63,000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€ 46,000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9677290"/>
                  </a:ext>
                </a:extLst>
              </a:tr>
              <a:tr h="600064">
                <a:tc>
                  <a:txBody>
                    <a:bodyPr/>
                    <a:lstStyle/>
                    <a:p>
                      <a:pPr algn="l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Flooring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€ 5,600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€ 4,200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092579"/>
                  </a:ext>
                </a:extLst>
              </a:tr>
              <a:tr h="600064">
                <a:tc>
                  <a:txBody>
                    <a:bodyPr/>
                    <a:lstStyle/>
                    <a:p>
                      <a:pPr algn="l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Electrical supply project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€ 3,600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€ 3,600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6674066"/>
                  </a:ext>
                </a:extLst>
              </a:tr>
              <a:tr h="600064">
                <a:tc>
                  <a:txBody>
                    <a:bodyPr/>
                    <a:lstStyle/>
                    <a:p>
                      <a:pPr algn="l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Lighting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€ 11,000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€ 9,000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626094"/>
                  </a:ext>
                </a:extLst>
              </a:tr>
              <a:tr h="600064">
                <a:tc>
                  <a:txBody>
                    <a:bodyPr/>
                    <a:lstStyle/>
                    <a:p>
                      <a:pPr marL="0" marR="0" lvl="0" indent="0" algn="l" defTabSz="1823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RS" sz="1600" b="1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Props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 (inc.</a:t>
                      </a:r>
                      <a:r>
                        <a:rPr lang="sr-RS" sz="1600" b="1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84’’ </a:t>
                      </a:r>
                      <a:r>
                        <a:rPr lang="sr-RS" sz="1600" b="1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TV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)</a:t>
                      </a:r>
                      <a:endParaRPr lang="sr-RS" sz="1600" b="1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b="1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€ 9,400</a:t>
                      </a:r>
                      <a:endParaRPr lang="sr-RS" sz="1600" b="1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b="1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€ 9,400</a:t>
                      </a:r>
                      <a:endParaRPr lang="sr-RS" sz="1600" b="1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28013"/>
                  </a:ext>
                </a:extLst>
              </a:tr>
              <a:tr h="600064">
                <a:tc>
                  <a:txBody>
                    <a:bodyPr/>
                    <a:lstStyle/>
                    <a:p>
                      <a:pPr algn="l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Packaging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€ 2,800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€ 2,800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884463"/>
                  </a:ext>
                </a:extLst>
              </a:tr>
              <a:tr h="788422">
                <a:tc>
                  <a:txBody>
                    <a:bodyPr/>
                    <a:lstStyle/>
                    <a:p>
                      <a:pPr algn="l"/>
                      <a:r>
                        <a:rPr lang="sr-RS" sz="1600" b="1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Transport and Logistics</a:t>
                      </a:r>
                      <a:endParaRPr lang="sr-RS" sz="1600" b="1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b="1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€ 9,500</a:t>
                      </a:r>
                      <a:endParaRPr lang="sr-RS" sz="1600" b="1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b="1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€ 9,500</a:t>
                      </a:r>
                      <a:endParaRPr lang="sr-RS" sz="1600" b="1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28416"/>
                  </a:ext>
                </a:extLst>
              </a:tr>
              <a:tr h="788422">
                <a:tc>
                  <a:txBody>
                    <a:bodyPr/>
                    <a:lstStyle/>
                    <a:p>
                      <a:pPr algn="l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Survey and Installation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€ 13,000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1600" dirty="0">
                          <a:solidFill>
                            <a:srgbClr val="000000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€ 13,000</a:t>
                      </a:r>
                      <a:endParaRPr lang="sr-RS" sz="1600" dirty="0"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171052"/>
                  </a:ext>
                </a:extLst>
              </a:tr>
              <a:tr h="600064">
                <a:tc>
                  <a:txBody>
                    <a:bodyPr/>
                    <a:lstStyle/>
                    <a:p>
                      <a:pPr algn="l"/>
                      <a:r>
                        <a:rPr lang="sr-RS" sz="2000" b="1" dirty="0">
                          <a:solidFill>
                            <a:schemeClr val="bg1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TOTAL</a:t>
                      </a:r>
                      <a:endParaRPr lang="sr-RS" sz="2000" b="1" dirty="0">
                        <a:solidFill>
                          <a:schemeClr val="bg1"/>
                        </a:solidFill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2000" b="1" dirty="0">
                          <a:solidFill>
                            <a:schemeClr val="bg1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€ 127,400</a:t>
                      </a:r>
                      <a:endParaRPr lang="sr-RS" sz="2000" b="1" dirty="0">
                        <a:solidFill>
                          <a:schemeClr val="bg1"/>
                        </a:solidFill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RS" sz="2000" b="1" dirty="0">
                          <a:solidFill>
                            <a:schemeClr val="bg1"/>
                          </a:solidFill>
                          <a:effectLst/>
                          <a:latin typeface="Poppins SemiBold" panose="00000700000000000000" pitchFamily="2" charset="0"/>
                          <a:cs typeface="Poppins SemiBold" panose="00000700000000000000" pitchFamily="2" charset="0"/>
                        </a:rPr>
                        <a:t>€ 107,000</a:t>
                      </a:r>
                      <a:endParaRPr lang="sr-RS" sz="2000" b="1" dirty="0">
                        <a:solidFill>
                          <a:schemeClr val="bg1"/>
                        </a:solidFill>
                        <a:effectLst/>
                        <a:latin typeface="Poppins SemiBold" panose="00000700000000000000" pitchFamily="2" charset="0"/>
                        <a:ea typeface="Calibri" panose="020F0502020204030204" pitchFamily="34" charset="0"/>
                        <a:cs typeface="Poppins SemiBold" panose="000007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208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A3538E-7A08-5FBE-3543-B98BE1CD60D6}"/>
              </a:ext>
            </a:extLst>
          </p:cNvPr>
          <p:cNvCxnSpPr>
            <a:cxnSpLocks/>
          </p:cNvCxnSpPr>
          <p:nvPr/>
        </p:nvCxnSpPr>
        <p:spPr>
          <a:xfrm flipV="1">
            <a:off x="12239625" y="2321169"/>
            <a:ext cx="0" cy="95198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B32EC87-C449-299D-2108-E914E56E44B3}"/>
              </a:ext>
            </a:extLst>
          </p:cNvPr>
          <p:cNvSpPr txBox="1"/>
          <p:nvPr/>
        </p:nvSpPr>
        <p:spPr>
          <a:xfrm>
            <a:off x="13138030" y="4302364"/>
            <a:ext cx="9932986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Poppins Black" panose="00000A00000000000000" pitchFamily="50" charset="0"/>
                <a:cs typeface="Poppins Black" panose="00000A00000000000000" pitchFamily="50" charset="0"/>
              </a:rPr>
              <a:t>Flooring: </a:t>
            </a:r>
          </a:p>
          <a:p>
            <a:pPr algn="just"/>
            <a:endParaRPr lang="en-US" sz="2000" b="1" dirty="0">
              <a:latin typeface="Poppins Black" panose="00000A00000000000000" pitchFamily="50" charset="0"/>
              <a:cs typeface="Poppins Black" panose="00000A00000000000000" pitchFamily="50" charset="0"/>
            </a:endParaRPr>
          </a:p>
          <a:p>
            <a:pPr lvl="1" algn="just"/>
            <a:r>
              <a:rPr lang="en-US" sz="2000" dirty="0">
                <a:latin typeface="Poppins Medium" panose="00000600000000000000" pitchFamily="50" charset="0"/>
                <a:cs typeface="Poppins Medium" panose="00000600000000000000" pitchFamily="50" charset="0"/>
              </a:rPr>
              <a:t>Premium 1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is premium quality rigid core floor with extensive durability/footfall traffic. It has a uniquely resilient core layer that makes this flooring extremely durable and hard wearing. To name a few benefits it is easy to clean, pet friendly and 100% waterproof.</a:t>
            </a:r>
          </a:p>
          <a:p>
            <a:pPr lvl="1" algn="just"/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1" algn="just"/>
            <a:r>
              <a:rPr lang="en-US" sz="2000" dirty="0">
                <a:latin typeface="Poppins Medium" panose="00000600000000000000" pitchFamily="50" charset="0"/>
                <a:cs typeface="Poppins Medium" panose="00000600000000000000" pitchFamily="50" charset="0"/>
              </a:rPr>
              <a:t>Premium 2 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is also premium, looks real and offers good experience for users. However, it is thinner and loose lay which provides solid durability.</a:t>
            </a:r>
          </a:p>
          <a:p>
            <a:pPr lvl="1" algn="just"/>
            <a:endParaRPr lang="en-US" sz="2000" dirty="0"/>
          </a:p>
          <a:p>
            <a:pPr algn="just"/>
            <a:r>
              <a:rPr lang="en-US" sz="2000" b="1" dirty="0">
                <a:latin typeface="Poppins Black" panose="00000A00000000000000" pitchFamily="50" charset="0"/>
                <a:cs typeface="Poppins Black" panose="00000A00000000000000" pitchFamily="50" charset="0"/>
              </a:rPr>
              <a:t>Furniture:</a:t>
            </a:r>
          </a:p>
          <a:p>
            <a:pPr algn="just"/>
            <a:endParaRPr lang="en-US" sz="2000" b="1" dirty="0">
              <a:latin typeface="Poppins Black" panose="00000A00000000000000" pitchFamily="50" charset="0"/>
              <a:cs typeface="Poppins Black" panose="00000A00000000000000" pitchFamily="50" charset="0"/>
            </a:endParaRPr>
          </a:p>
          <a:p>
            <a:pPr lvl="1" algn="just"/>
            <a:r>
              <a:rPr lang="en-US" sz="2000" dirty="0">
                <a:latin typeface="Poppins Medium" panose="00000600000000000000" pitchFamily="50" charset="0"/>
                <a:cs typeface="Poppins Medium" panose="00000600000000000000" pitchFamily="50" charset="0"/>
              </a:rPr>
              <a:t>Premium 1 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– solid surface is used on all commit areas. Wood is painted.</a:t>
            </a:r>
          </a:p>
          <a:p>
            <a:pPr lvl="1" algn="just"/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</a:p>
          <a:p>
            <a:pPr lvl="1" algn="just"/>
            <a:r>
              <a:rPr lang="en-US" sz="2000" dirty="0">
                <a:latin typeface="Poppins Medium" panose="00000600000000000000" pitchFamily="50" charset="0"/>
                <a:cs typeface="Poppins Medium" panose="00000600000000000000" pitchFamily="50" charset="0"/>
              </a:rPr>
              <a:t>Premium 2 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– MDF is used on most areas. Wood is upholstered.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b="1" dirty="0">
                <a:latin typeface="Poppins Black" panose="00000A00000000000000" pitchFamily="50" charset="0"/>
                <a:cs typeface="Poppins Black" panose="00000A00000000000000" pitchFamily="50" charset="0"/>
              </a:rPr>
              <a:t>Lighting</a:t>
            </a:r>
            <a:r>
              <a:rPr lang="en-US" sz="20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:</a:t>
            </a:r>
          </a:p>
          <a:p>
            <a:pPr algn="just"/>
            <a:endParaRPr lang="en-US" sz="2000" b="1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1" algn="just"/>
            <a:r>
              <a:rPr lang="en-US" sz="2000" dirty="0">
                <a:latin typeface="Poppins Medium" panose="00000600000000000000" pitchFamily="50" charset="0"/>
                <a:cs typeface="Poppins Medium" panose="00000600000000000000" pitchFamily="50" charset="0"/>
              </a:rPr>
              <a:t>Premium 1 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– Large suspended ceiling frame with the highest quality LED. </a:t>
            </a:r>
            <a:r>
              <a:rPr lang="en-GB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Longer guarantee period for lighting (4 years).</a:t>
            </a:r>
          </a:p>
          <a:p>
            <a:pPr lvl="1" algn="just"/>
            <a:endParaRPr lang="en-GB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1" algn="just"/>
            <a:r>
              <a:rPr lang="en-GB" sz="2000" dirty="0">
                <a:latin typeface="Poppins Medium" panose="00000600000000000000" pitchFamily="50" charset="0"/>
                <a:cs typeface="Poppins Medium" panose="00000600000000000000" pitchFamily="50" charset="0"/>
              </a:rPr>
              <a:t>Premium 2 </a:t>
            </a:r>
            <a:r>
              <a:rPr lang="en-GB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- 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Large suspended ceiling frame with high quality LED. </a:t>
            </a:r>
            <a:r>
              <a:rPr lang="en-GB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Standard guarantee period for lighting (2 years).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5755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337B95F8-9575-C67E-C6F6-1F0033B6E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55974" cy="1370023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00021B4-C099-41BA-A829-0082C4EAE36E}"/>
              </a:ext>
            </a:extLst>
          </p:cNvPr>
          <p:cNvSpPr txBox="1">
            <a:spLocks/>
          </p:cNvSpPr>
          <p:nvPr/>
        </p:nvSpPr>
        <p:spPr>
          <a:xfrm>
            <a:off x="15336104" y="4892983"/>
            <a:ext cx="6749891" cy="38935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Company Profile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Markets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Working with BG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Reklam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Poppins Light" panose="00000400000000000000" pitchFamily="2" charset="0"/>
              <a:ea typeface="Roboto" pitchFamily="2" charset="0"/>
              <a:cs typeface="Poppins Light" panose="00000400000000000000" pitchFamily="2" charset="0"/>
            </a:endParaRP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Accreditations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Partners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Projects 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More planet less waste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Our offer. 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Poppins Light" panose="00000400000000000000" pitchFamily="2" charset="0"/>
              <a:ea typeface="Roboto" pitchFamily="2" charset="0"/>
              <a:cs typeface="Poppins Light" panose="00000400000000000000" pitchFamily="2" charset="0"/>
            </a:endParaRP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Poppins Light" panose="00000400000000000000" pitchFamily="2" charset="0"/>
              <a:ea typeface="Roboto" pitchFamily="2" charset="0"/>
              <a:cs typeface="Poppins Light" panose="000004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25F791-2C2D-4897-982C-BF4AAE7BF118}"/>
              </a:ext>
            </a:extLst>
          </p:cNvPr>
          <p:cNvSpPr txBox="1">
            <a:spLocks/>
          </p:cNvSpPr>
          <p:nvPr/>
        </p:nvSpPr>
        <p:spPr>
          <a:xfrm>
            <a:off x="15336104" y="4106149"/>
            <a:ext cx="2090954" cy="53017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Contents.</a:t>
            </a:r>
          </a:p>
        </p:txBody>
      </p:sp>
    </p:spTree>
    <p:extLst>
      <p:ext uri="{BB962C8B-B14F-4D97-AF65-F5344CB8AC3E}">
        <p14:creationId xmlns:p14="http://schemas.microsoft.com/office/powerpoint/2010/main" val="3660033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7C07CD-BA25-443A-9E33-4C0F0CB50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r="46"/>
          <a:stretch/>
        </p:blipFill>
        <p:spPr>
          <a:xfrm>
            <a:off x="0" y="0"/>
            <a:ext cx="24296914" cy="1367948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AD8ED17-8459-4132-A12F-FC6EE0306183}"/>
              </a:ext>
            </a:extLst>
          </p:cNvPr>
          <p:cNvSpPr txBox="1">
            <a:spLocks/>
          </p:cNvSpPr>
          <p:nvPr/>
        </p:nvSpPr>
        <p:spPr>
          <a:xfrm>
            <a:off x="15063779" y="1010493"/>
            <a:ext cx="10941899" cy="40590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001021"/>
                </a:solidFill>
                <a:latin typeface="Poppins Medium" panose="00000600000000000000" pitchFamily="2" charset="0"/>
                <a:ea typeface="Inter Medium" panose="02000603000000020004" pitchFamily="50" charset="0"/>
                <a:cs typeface="Poppins Medium" panose="00000600000000000000" pitchFamily="2" charset="0"/>
              </a:rPr>
              <a:t>Company </a:t>
            </a:r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001021"/>
                </a:solidFill>
                <a:latin typeface="Poppins Medium" panose="00000600000000000000" pitchFamily="2" charset="0"/>
                <a:ea typeface="Inter Medium" panose="02000603000000020004" pitchFamily="50" charset="0"/>
                <a:cs typeface="Poppins Medium" panose="00000600000000000000" pitchFamily="2" charset="0"/>
              </a:rPr>
              <a:t>Profile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A7DFD5D6-F623-4AB3-832C-6AE618398719}"/>
              </a:ext>
            </a:extLst>
          </p:cNvPr>
          <p:cNvSpPr txBox="1">
            <a:spLocks/>
          </p:cNvSpPr>
          <p:nvPr/>
        </p:nvSpPr>
        <p:spPr>
          <a:xfrm>
            <a:off x="1293518" y="1061757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2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01.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308D3C6-D793-3A09-B190-7F868100DD0D}"/>
              </a:ext>
            </a:extLst>
          </p:cNvPr>
          <p:cNvSpPr txBox="1">
            <a:spLocks/>
          </p:cNvSpPr>
          <p:nvPr/>
        </p:nvSpPr>
        <p:spPr>
          <a:xfrm>
            <a:off x="15063779" y="8216047"/>
            <a:ext cx="6575958" cy="20008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0" dirty="0">
                <a:solidFill>
                  <a:srgbClr val="0282BF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20+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B5049DEF-C440-338E-2FBC-8BDAAD851459}"/>
              </a:ext>
            </a:extLst>
          </p:cNvPr>
          <p:cNvSpPr txBox="1">
            <a:spLocks/>
          </p:cNvSpPr>
          <p:nvPr/>
        </p:nvSpPr>
        <p:spPr>
          <a:xfrm>
            <a:off x="15171079" y="10828857"/>
            <a:ext cx="7687152" cy="43812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282BF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Years of experience </a:t>
            </a:r>
          </a:p>
          <a:p>
            <a:r>
              <a:rPr lang="en-US" sz="2800" dirty="0">
                <a:solidFill>
                  <a:srgbClr val="0282BF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and development of</a:t>
            </a:r>
          </a:p>
          <a:p>
            <a:r>
              <a:rPr lang="en-US" sz="2800" dirty="0">
                <a:solidFill>
                  <a:srgbClr val="0282BF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Premium POS solutions.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716869-D0DE-7ADA-2FE4-28B56B580F03}"/>
              </a:ext>
            </a:extLst>
          </p:cNvPr>
          <p:cNvSpPr/>
          <p:nvPr/>
        </p:nvSpPr>
        <p:spPr>
          <a:xfrm>
            <a:off x="15113610" y="3510041"/>
            <a:ext cx="8416950" cy="4819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Private company,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established in 2001, with factory and HQ in Belgrade, Serbia.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Entire value chain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from design and production, installation </a:t>
            </a:r>
            <a:b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</a:b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and maintenance at the point of sale.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Sustainable materials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the core of our production process. </a:t>
            </a:r>
            <a:b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</a:br>
            <a:r>
              <a:rPr lang="en-US" sz="2000" dirty="0">
                <a:solidFill>
                  <a:srgbClr val="0282BF"/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200+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skilled employees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and 5.000 square meters of office and production space</a:t>
            </a:r>
            <a:r>
              <a:rPr lang="en-US" sz="2000" dirty="0">
                <a:solidFill>
                  <a:srgbClr val="2192CA"/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ID" sz="2000" dirty="0">
              <a:solidFill>
                <a:schemeClr val="tx2">
                  <a:lumMod val="50000"/>
                </a:schemeClr>
              </a:solidFill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15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36FE0E-F278-2FC7-E90E-1B6B42016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r="7254"/>
          <a:stretch/>
        </p:blipFill>
        <p:spPr>
          <a:xfrm>
            <a:off x="7318841" y="0"/>
            <a:ext cx="17160409" cy="136794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CEBEF56-D8A0-7694-089B-BC39C2EE644F}"/>
              </a:ext>
            </a:extLst>
          </p:cNvPr>
          <p:cNvSpPr/>
          <p:nvPr/>
        </p:nvSpPr>
        <p:spPr>
          <a:xfrm>
            <a:off x="910953" y="5585796"/>
            <a:ext cx="5355735" cy="6973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Is a long-established fact that a reader will be distracted by the readable content of a page when looking at its layout. The point of using Lorem Ipsum is that it has a more-or-less normal distribution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ofIs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a more-or-less normal distribution of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930A0A-3F52-AC80-280D-BDD8EA495919}"/>
              </a:ext>
            </a:extLst>
          </p:cNvPr>
          <p:cNvSpPr/>
          <p:nvPr/>
        </p:nvSpPr>
        <p:spPr>
          <a:xfrm>
            <a:off x="910953" y="2978295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Technology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&amp; Efficiency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37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2647324" y="5186606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Black" panose="00000A00000000000000" pitchFamily="50" charset="0"/>
              <a:ea typeface="Inter Medium" panose="02000603000000020004" pitchFamily="50" charset="0"/>
              <a:cs typeface="Poppins Black" panose="00000A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B874C3-23A1-42F7-8429-8DDC01AAD5A0}"/>
              </a:ext>
            </a:extLst>
          </p:cNvPr>
          <p:cNvSpPr txBox="1">
            <a:spLocks/>
          </p:cNvSpPr>
          <p:nvPr/>
        </p:nvSpPr>
        <p:spPr>
          <a:xfrm>
            <a:off x="2390251" y="6595828"/>
            <a:ext cx="6338099" cy="78445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Region in focus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</a:t>
            </a:r>
            <a: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 </a:t>
            </a:r>
            <a:b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Western and Central Europe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A7E6C-0E7D-4F05-A623-3FEA442A41ED}"/>
              </a:ext>
            </a:extLst>
          </p:cNvPr>
          <p:cNvSpPr/>
          <p:nvPr/>
        </p:nvSpPr>
        <p:spPr>
          <a:xfrm>
            <a:off x="2238864" y="3089329"/>
            <a:ext cx="80262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Markets </a:t>
            </a:r>
          </a:p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We cover</a:t>
            </a:r>
            <a:endParaRPr lang="en-ID" sz="110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72E9C388-D4EC-8A24-7D48-63FF6F7464E0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02.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AA939B-95D6-6A9F-EACE-50BBBC93D7EA}"/>
              </a:ext>
            </a:extLst>
          </p:cNvPr>
          <p:cNvSpPr txBox="1">
            <a:spLocks/>
          </p:cNvSpPr>
          <p:nvPr/>
        </p:nvSpPr>
        <p:spPr>
          <a:xfrm>
            <a:off x="2390252" y="7602352"/>
            <a:ext cx="6338099" cy="7844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Presence: </a:t>
            </a:r>
            <a:b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25+ Markets across the globe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BFF919-EE8F-C12F-8F1F-8595384DE8AE}"/>
              </a:ext>
            </a:extLst>
          </p:cNvPr>
          <p:cNvSpPr txBox="1">
            <a:spLocks/>
          </p:cNvSpPr>
          <p:nvPr/>
        </p:nvSpPr>
        <p:spPr>
          <a:xfrm>
            <a:off x="2390252" y="8618267"/>
            <a:ext cx="9223816" cy="7844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Offices: </a:t>
            </a:r>
            <a:br>
              <a:rPr lang="en-US" sz="36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</a:br>
            <a:r>
              <a:rPr lang="en-US" sz="36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Belgrade   Hamburg    London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1B8F56-C22E-84BA-C8DA-F2E227C1A5C2}"/>
              </a:ext>
            </a:extLst>
          </p:cNvPr>
          <p:cNvSpPr txBox="1">
            <a:spLocks/>
          </p:cNvSpPr>
          <p:nvPr/>
        </p:nvSpPr>
        <p:spPr>
          <a:xfrm>
            <a:off x="2378267" y="9859213"/>
            <a:ext cx="6906986" cy="22796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Delivery times</a:t>
            </a:r>
            <a:r>
              <a:rPr lang="en-US" sz="20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:</a:t>
            </a:r>
          </a:p>
          <a:p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We deliver our products to any European destination within three working days. </a:t>
            </a:r>
            <a:br>
              <a:rPr lang="en-US" sz="30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endParaRPr lang="en-US" sz="30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D6448F-140D-93EC-5DF8-9DCF6773BB95}"/>
              </a:ext>
            </a:extLst>
          </p:cNvPr>
          <p:cNvCxnSpPr>
            <a:cxnSpLocks/>
          </p:cNvCxnSpPr>
          <p:nvPr/>
        </p:nvCxnSpPr>
        <p:spPr>
          <a:xfrm>
            <a:off x="4684169" y="8840475"/>
            <a:ext cx="0" cy="5622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04776BC-39EE-1C43-E197-28032AFD6421}"/>
              </a:ext>
            </a:extLst>
          </p:cNvPr>
          <p:cNvCxnSpPr>
            <a:cxnSpLocks/>
          </p:cNvCxnSpPr>
          <p:nvPr/>
        </p:nvCxnSpPr>
        <p:spPr>
          <a:xfrm>
            <a:off x="7290043" y="8840475"/>
            <a:ext cx="0" cy="5622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404926D-C1B1-BE07-061C-2AB71958684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919" y="625088"/>
            <a:ext cx="13518331" cy="1242931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1BF1D73-03C4-9EA6-2D58-106CA1D87E70}"/>
              </a:ext>
            </a:extLst>
          </p:cNvPr>
          <p:cNvSpPr txBox="1">
            <a:spLocks/>
          </p:cNvSpPr>
          <p:nvPr/>
        </p:nvSpPr>
        <p:spPr>
          <a:xfrm>
            <a:off x="13011644" y="3715023"/>
            <a:ext cx="6547705" cy="13073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chemeClr val="bg2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C90DC6E-BAE3-00D1-70FC-03CE76E6E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809" y="6595828"/>
            <a:ext cx="615160" cy="56560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8E4CE4A-F74F-DC7D-92AA-56D750205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208" y="6390450"/>
            <a:ext cx="615160" cy="565603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70FA7B1F-D2A7-ED6A-99E3-BBAB40489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115" y="9402720"/>
            <a:ext cx="615160" cy="5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98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3211BEC-CBDA-901F-ED16-F9002568408D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03.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A9682F-9B46-C24C-578E-2E5DF99AAD68}"/>
              </a:ext>
            </a:extLst>
          </p:cNvPr>
          <p:cNvSpPr txBox="1">
            <a:spLocks/>
          </p:cNvSpPr>
          <p:nvPr/>
        </p:nvSpPr>
        <p:spPr>
          <a:xfrm>
            <a:off x="802447" y="11037943"/>
            <a:ext cx="975268" cy="129166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78" name="Title 1">
            <a:extLst>
              <a:ext uri="{FF2B5EF4-FFF2-40B4-BE49-F238E27FC236}">
                <a16:creationId xmlns:a16="http://schemas.microsoft.com/office/drawing/2014/main" id="{2605054C-7E24-A65B-2555-6E4BCE8EF53F}"/>
              </a:ext>
            </a:extLst>
          </p:cNvPr>
          <p:cNvSpPr txBox="1">
            <a:spLocks/>
          </p:cNvSpPr>
          <p:nvPr/>
        </p:nvSpPr>
        <p:spPr>
          <a:xfrm rot="10800000">
            <a:off x="6244316" y="11595221"/>
            <a:ext cx="975268" cy="129166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191FD-BCD4-25B5-FE03-5B18DA744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" b="327"/>
          <a:stretch/>
        </p:blipFill>
        <p:spPr>
          <a:xfrm>
            <a:off x="0" y="0"/>
            <a:ext cx="24479250" cy="136794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097ED9-B8B2-E452-DAE1-884DCABD0F60}"/>
              </a:ext>
            </a:extLst>
          </p:cNvPr>
          <p:cNvSpPr txBox="1">
            <a:spLocks/>
          </p:cNvSpPr>
          <p:nvPr/>
        </p:nvSpPr>
        <p:spPr>
          <a:xfrm>
            <a:off x="1293518" y="1061757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03.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1E799E-48CA-B078-165E-323EDF721BE4}"/>
              </a:ext>
            </a:extLst>
          </p:cNvPr>
          <p:cNvSpPr/>
          <p:nvPr/>
        </p:nvSpPr>
        <p:spPr>
          <a:xfrm>
            <a:off x="1899608" y="3516779"/>
            <a:ext cx="7933161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Everything made under </a:t>
            </a:r>
          </a:p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one roof</a:t>
            </a:r>
            <a:endParaRPr lang="en-ID" sz="110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85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C12E3D-C473-6A9C-4EB0-D0063F594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10" y="0"/>
            <a:ext cx="24319095" cy="136794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969810" y="6030820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FE4776-04AB-0B09-E6BB-D99748D9BE67}"/>
              </a:ext>
            </a:extLst>
          </p:cNvPr>
          <p:cNvSpPr/>
          <p:nvPr/>
        </p:nvSpPr>
        <p:spPr>
          <a:xfrm>
            <a:off x="3670312" y="6604345"/>
            <a:ext cx="4571191" cy="3091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Poppins ExtraBold" panose="00000900000000000000" pitchFamily="2" charset="0"/>
                <a:ea typeface="Adobe Kaiti Std R" panose="02020400000000000000" pitchFamily="18" charset="-128"/>
                <a:cs typeface="Poppins ExtraBold" panose="00000900000000000000" pitchFamily="2" charset="0"/>
              </a:rPr>
              <a:t>Lorem Ipsum is simply dummy text of the printing and typesetting industry. Lorem Ipsum has been the industry's standard dummy text ever since the 1500s.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6AA94F-4983-852C-3BF0-19860E3E9986}"/>
              </a:ext>
            </a:extLst>
          </p:cNvPr>
          <p:cNvSpPr/>
          <p:nvPr/>
        </p:nvSpPr>
        <p:spPr>
          <a:xfrm>
            <a:off x="4074013" y="4823620"/>
            <a:ext cx="8026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54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Design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02AEAB-FEE9-1D48-B640-B795129E37E0}"/>
              </a:ext>
            </a:extLst>
          </p:cNvPr>
          <p:cNvSpPr/>
          <p:nvPr/>
        </p:nvSpPr>
        <p:spPr>
          <a:xfrm>
            <a:off x="10040612" y="4854800"/>
            <a:ext cx="8026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54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Engineering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8E7C25-4238-F11E-8BCB-D1F5B470D229}"/>
              </a:ext>
            </a:extLst>
          </p:cNvPr>
          <p:cNvSpPr/>
          <p:nvPr/>
        </p:nvSpPr>
        <p:spPr>
          <a:xfrm>
            <a:off x="16614044" y="4854800"/>
            <a:ext cx="8026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54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Production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83EE63-E968-E052-098D-FAF7EAF6D2FF}"/>
              </a:ext>
            </a:extLst>
          </p:cNvPr>
          <p:cNvSpPr/>
          <p:nvPr/>
        </p:nvSpPr>
        <p:spPr>
          <a:xfrm>
            <a:off x="10155699" y="6621859"/>
            <a:ext cx="4571191" cy="3091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Poppins ExtraBold" panose="00000900000000000000" pitchFamily="2" charset="0"/>
                <a:ea typeface="Adobe Kaiti Std R" panose="02020400000000000000" pitchFamily="18" charset="-128"/>
                <a:cs typeface="Poppins ExtraBold" panose="00000900000000000000" pitchFamily="2" charset="0"/>
              </a:rPr>
              <a:t>Lorem Ipsum is simply dummy text of the printing and typesetting industry. Lorem Ipsum has been the industry's standard dummy text ever since the 1500s.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45D0A1-02D3-463C-EE22-DB0670D26689}"/>
              </a:ext>
            </a:extLst>
          </p:cNvPr>
          <p:cNvSpPr/>
          <p:nvPr/>
        </p:nvSpPr>
        <p:spPr>
          <a:xfrm>
            <a:off x="16792174" y="6591672"/>
            <a:ext cx="4571191" cy="3091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Poppins ExtraBold" panose="00000900000000000000" pitchFamily="2" charset="0"/>
                <a:ea typeface="Adobe Kaiti Std R" panose="02020400000000000000" pitchFamily="18" charset="-128"/>
                <a:cs typeface="Poppins ExtraBold" panose="00000900000000000000" pitchFamily="2" charset="0"/>
              </a:rPr>
              <a:t>Lorem Ipsum is simply dummy text of the printing and typesetting industry. Lorem Ipsum has been the industry's standard dummy text ever since the 1500s.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BC9A004-598E-888B-53AA-BF4433522840}"/>
              </a:ext>
            </a:extLst>
          </p:cNvPr>
          <p:cNvSpPr txBox="1">
            <a:spLocks/>
          </p:cNvSpPr>
          <p:nvPr/>
        </p:nvSpPr>
        <p:spPr>
          <a:xfrm>
            <a:off x="7300452" y="13026164"/>
            <a:ext cx="2090954" cy="530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01.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48C4899-9790-6E08-FEB6-7BEEF097B2C7}"/>
              </a:ext>
            </a:extLst>
          </p:cNvPr>
          <p:cNvSpPr txBox="1">
            <a:spLocks/>
          </p:cNvSpPr>
          <p:nvPr/>
        </p:nvSpPr>
        <p:spPr>
          <a:xfrm>
            <a:off x="13895164" y="13036677"/>
            <a:ext cx="2090954" cy="530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02.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5A98B79-BC12-E9CD-39DC-B2BBDB37DAB6}"/>
              </a:ext>
            </a:extLst>
          </p:cNvPr>
          <p:cNvSpPr txBox="1">
            <a:spLocks/>
          </p:cNvSpPr>
          <p:nvPr/>
        </p:nvSpPr>
        <p:spPr>
          <a:xfrm>
            <a:off x="20317888" y="13036677"/>
            <a:ext cx="2090954" cy="530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564174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A2A558-F892-A4C0-AB30-A0B11E10A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526"/>
            <a:ext cx="24311047" cy="136749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66BB2F-9766-1CA9-FED2-30D077BB5310}"/>
              </a:ext>
            </a:extLst>
          </p:cNvPr>
          <p:cNvSpPr/>
          <p:nvPr/>
        </p:nvSpPr>
        <p:spPr>
          <a:xfrm>
            <a:off x="3618811" y="3987105"/>
            <a:ext cx="4571191" cy="3091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Poppins ExtraBold" panose="00000900000000000000" pitchFamily="2" charset="0"/>
                <a:ea typeface="Adobe Kaiti Std R" panose="02020400000000000000" pitchFamily="18" charset="-128"/>
                <a:cs typeface="Poppins ExtraBold" panose="00000900000000000000" pitchFamily="2" charset="0"/>
              </a:rPr>
              <a:t>Lorem Ipsum is simply dummy text of the printing and typesetting industry. Lorem Ipsum has been the industry's standard dummy text ever since the 1500s.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713B0C-5058-D871-8899-7F803054CD9C}"/>
              </a:ext>
            </a:extLst>
          </p:cNvPr>
          <p:cNvSpPr/>
          <p:nvPr/>
        </p:nvSpPr>
        <p:spPr>
          <a:xfrm>
            <a:off x="17144643" y="7745647"/>
            <a:ext cx="8026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54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Recycle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45EDCA-FC0F-8B50-16FC-1D4380721260}"/>
              </a:ext>
            </a:extLst>
          </p:cNvPr>
          <p:cNvSpPr/>
          <p:nvPr/>
        </p:nvSpPr>
        <p:spPr>
          <a:xfrm>
            <a:off x="9708104" y="7745647"/>
            <a:ext cx="8026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54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Maintenance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CE7D3F-DDCF-1130-4EF2-9932655E99D7}"/>
              </a:ext>
            </a:extLst>
          </p:cNvPr>
          <p:cNvSpPr/>
          <p:nvPr/>
        </p:nvSpPr>
        <p:spPr>
          <a:xfrm>
            <a:off x="3788821" y="7745647"/>
            <a:ext cx="8026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54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Transport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61E378-6234-B858-0AD2-615AF49EFF01}"/>
              </a:ext>
            </a:extLst>
          </p:cNvPr>
          <p:cNvSpPr/>
          <p:nvPr/>
        </p:nvSpPr>
        <p:spPr>
          <a:xfrm>
            <a:off x="10102687" y="3983062"/>
            <a:ext cx="4571191" cy="3091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Poppins ExtraBold" panose="00000900000000000000" pitchFamily="2" charset="0"/>
                <a:ea typeface="Adobe Kaiti Std R" panose="02020400000000000000" pitchFamily="18" charset="-128"/>
                <a:cs typeface="Poppins ExtraBold" panose="00000900000000000000" pitchFamily="2" charset="0"/>
              </a:rPr>
              <a:t>Lorem Ipsum is simply dummy text of the printing and typesetting industry. Lorem Ipsum has been the industry's standard dummy text ever since the 1500s.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88606E-33BF-7888-0877-CB41F5781A85}"/>
              </a:ext>
            </a:extLst>
          </p:cNvPr>
          <p:cNvSpPr/>
          <p:nvPr/>
        </p:nvSpPr>
        <p:spPr>
          <a:xfrm>
            <a:off x="16586563" y="3983062"/>
            <a:ext cx="4571191" cy="3091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Poppins ExtraBold" panose="00000900000000000000" pitchFamily="2" charset="0"/>
                <a:ea typeface="Adobe Kaiti Std R" panose="02020400000000000000" pitchFamily="18" charset="-128"/>
                <a:cs typeface="Poppins ExtraBold" panose="00000900000000000000" pitchFamily="2" charset="0"/>
              </a:rPr>
              <a:t>Lorem Ipsum is simply dummy text of the printing and typesetting industry. Lorem Ipsum has been the industry's standard dummy text ever since the 1500s.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CB51647-4388-377D-A41F-A564E805F3B3}"/>
              </a:ext>
            </a:extLst>
          </p:cNvPr>
          <p:cNvSpPr txBox="1">
            <a:spLocks/>
          </p:cNvSpPr>
          <p:nvPr/>
        </p:nvSpPr>
        <p:spPr>
          <a:xfrm>
            <a:off x="7323404" y="96496"/>
            <a:ext cx="2090954" cy="530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04.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C0DF2D-8BCE-A824-6910-E2E71EA387A0}"/>
              </a:ext>
            </a:extLst>
          </p:cNvPr>
          <p:cNvSpPr txBox="1">
            <a:spLocks/>
          </p:cNvSpPr>
          <p:nvPr/>
        </p:nvSpPr>
        <p:spPr>
          <a:xfrm>
            <a:off x="13911969" y="96496"/>
            <a:ext cx="2090954" cy="530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05.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7F9C6C3-C8D9-D119-FF01-A6F802406BD1}"/>
              </a:ext>
            </a:extLst>
          </p:cNvPr>
          <p:cNvSpPr txBox="1">
            <a:spLocks/>
          </p:cNvSpPr>
          <p:nvPr/>
        </p:nvSpPr>
        <p:spPr>
          <a:xfrm>
            <a:off x="20203652" y="9151"/>
            <a:ext cx="2090954" cy="530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06.</a:t>
            </a:r>
          </a:p>
        </p:txBody>
      </p:sp>
    </p:spTree>
    <p:extLst>
      <p:ext uri="{BB962C8B-B14F-4D97-AF65-F5344CB8AC3E}">
        <p14:creationId xmlns:p14="http://schemas.microsoft.com/office/powerpoint/2010/main" val="3886056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0B8AA75-F4AE-B833-717C-1BEB981412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r="18587"/>
          <a:stretch/>
        </p:blipFill>
        <p:spPr>
          <a:xfrm>
            <a:off x="0" y="1"/>
            <a:ext cx="14471904" cy="136794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A64FF-627E-A5A4-35BD-4B5CE6401797}"/>
              </a:ext>
            </a:extLst>
          </p:cNvPr>
          <p:cNvSpPr/>
          <p:nvPr/>
        </p:nvSpPr>
        <p:spPr>
          <a:xfrm>
            <a:off x="16453028" y="6085017"/>
            <a:ext cx="6362251" cy="5848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Is a long-established fact that a reader will be distracted by the readable content of a page when looking at its layout. The point of using Lorem Ipsum is that it has a more-or-less normal distribution of letters, as opposed to using 'Content here, content here', making it look li.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6453028" y="1837700"/>
            <a:ext cx="802622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54</a:t>
            </a:r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 </a:t>
            </a:r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days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From idea 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to sales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72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15240</TotalTime>
  <Words>1127</Words>
  <Application>Microsoft Office PowerPoint</Application>
  <PresentationFormat>Custom</PresentationFormat>
  <Paragraphs>206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Montserrat</vt:lpstr>
      <vt:lpstr>Poppins</vt:lpstr>
      <vt:lpstr>Poppins Black</vt:lpstr>
      <vt:lpstr>Poppins ExtraBold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91</cp:revision>
  <dcterms:created xsi:type="dcterms:W3CDTF">2019-09-07T10:51:14Z</dcterms:created>
  <dcterms:modified xsi:type="dcterms:W3CDTF">2022-07-12T11:05:33Z</dcterms:modified>
</cp:coreProperties>
</file>