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88" r:id="rId3"/>
    <p:sldId id="294" r:id="rId4"/>
    <p:sldId id="295" r:id="rId5"/>
    <p:sldId id="292" r:id="rId6"/>
    <p:sldId id="293" r:id="rId7"/>
    <p:sldId id="296" r:id="rId8"/>
    <p:sldId id="289" r:id="rId9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2BF"/>
    <a:srgbClr val="0066FF"/>
    <a:srgbClr val="FFFFFF"/>
    <a:srgbClr val="797495"/>
    <a:srgbClr val="0E88C3"/>
    <a:srgbClr val="AD816A"/>
    <a:srgbClr val="EEEEEE"/>
    <a:srgbClr val="001021"/>
    <a:srgbClr val="F7F7FF"/>
    <a:srgbClr val="219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80" y="312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11/22/2022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22/11/2022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F2D9BA52-C5D3-1E13-7C6B-741AE0958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5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392"/>
            <a:ext cx="2442949" cy="10138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FCFCC0-34EF-85DE-0619-5AEEBD5292E2}"/>
              </a:ext>
            </a:extLst>
          </p:cNvPr>
          <p:cNvSpPr/>
          <p:nvPr/>
        </p:nvSpPr>
        <p:spPr>
          <a:xfrm>
            <a:off x="1828800" y="4105201"/>
            <a:ext cx="128139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Premium</a:t>
            </a:r>
          </a:p>
          <a:p>
            <a:r>
              <a:rPr lang="en-ID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POS</a:t>
            </a:r>
            <a:r>
              <a:rPr lang="sr-Latn-RS" sz="12000" dirty="0">
                <a:solidFill>
                  <a:schemeClr val="accent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 </a:t>
            </a:r>
            <a:r>
              <a:rPr lang="en-ID" sz="12000" dirty="0">
                <a:solidFill>
                  <a:schemeClr val="bg1"/>
                </a:solidFill>
                <a:latin typeface="Poppins Black" panose="00000A00000000000000" pitchFamily="50" charset="0"/>
                <a:ea typeface="EB Garamond 12" panose="02020502060206020403" pitchFamily="18" charset="0"/>
                <a:cs typeface="Poppins Black" panose="00000A00000000000000" pitchFamily="50" charset="0"/>
              </a:rPr>
              <a:t>Industry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36931-DCF9-A433-E276-60600B9F1FF9}"/>
              </a:ext>
            </a:extLst>
          </p:cNvPr>
          <p:cNvSpPr txBox="1"/>
          <p:nvPr/>
        </p:nvSpPr>
        <p:spPr>
          <a:xfrm>
            <a:off x="1828800" y="7890853"/>
            <a:ext cx="7055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People are always going to go shopping. </a:t>
            </a:r>
          </a:p>
          <a:p>
            <a:r>
              <a:rPr lang="en-US" sz="2400" i="0" dirty="0">
                <a:solidFill>
                  <a:schemeClr val="bg1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A lot of our effort is just how we make the retail experience a great one!</a:t>
            </a:r>
          </a:p>
        </p:txBody>
      </p:sp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95623CF-117E-6AF5-D1DA-39BC24B83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63" y="3447755"/>
            <a:ext cx="10739524" cy="67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F56B593-FB49-ADCA-9014-22B517FA06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8" r="11750"/>
          <a:stretch/>
        </p:blipFill>
        <p:spPr>
          <a:xfrm>
            <a:off x="0" y="2673270"/>
            <a:ext cx="11380573" cy="83329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444823" y="6318265"/>
            <a:ext cx="8455469" cy="512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At only 0.8 mm thick metal overall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w</a:t>
            </a:r>
            <a:r>
              <a:rPr lang="en-US" sz="20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eight is 10x less vs maximum recommended per square meter. Also, metal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 is the only material that can provide durability for required minimum of 5+ years.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Metal is also very resistant to any potential heat emission from LED lights and does not change structurally in any way, unlike plastics or similar materials.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Adaptability – higher range of tolerance in height unlike plastic or solid surface.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Multiple options when it comes to colours. 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And most importantly best option from sustainability point of view.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317136" y="243849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Metal as Primary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Material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E9871-6DD6-504E-206B-E8CC447AC0CA}"/>
              </a:ext>
            </a:extLst>
          </p:cNvPr>
          <p:cNvSpPr/>
          <p:nvPr/>
        </p:nvSpPr>
        <p:spPr>
          <a:xfrm>
            <a:off x="13444823" y="4909243"/>
            <a:ext cx="8455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-30% Reduction in CO</a:t>
            </a:r>
            <a:r>
              <a:rPr lang="sr-Latn-R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  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in comp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a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rison to </a:t>
            </a:r>
          </a:p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using plastic materials.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93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D98FF049-DCAF-FAC7-C42C-B66E39FE3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8290"/>
            <a:ext cx="11369666" cy="63954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B158E8-6E5C-BAD3-BA76-44EFBD99DF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" y="305760"/>
            <a:ext cx="11367530" cy="63954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978CCC-418C-EA3A-A70C-A7737AD9CA56}"/>
              </a:ext>
            </a:extLst>
          </p:cNvPr>
          <p:cNvSpPr/>
          <p:nvPr/>
        </p:nvSpPr>
        <p:spPr>
          <a:xfrm>
            <a:off x="13897904" y="4283300"/>
            <a:ext cx="80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RGB Frame</a:t>
            </a:r>
            <a:endParaRPr lang="en-ID" sz="7200" dirty="0"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D7593-1BEA-6A4F-98AB-3C42EEC4D9E8}"/>
              </a:ext>
            </a:extLst>
          </p:cNvPr>
          <p:cNvSpPr/>
          <p:nvPr/>
        </p:nvSpPr>
        <p:spPr>
          <a:xfrm>
            <a:off x="13897902" y="7034919"/>
            <a:ext cx="6824378" cy="1895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RGB Illuminated frame that can be easily replaced for maintenance. It only takes three screws and less than 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two </a:t>
            </a: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minutes to completely remove and install a spare frame.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2306CE-493A-A39D-DB17-BBF8FDFF412F}"/>
              </a:ext>
            </a:extLst>
          </p:cNvPr>
          <p:cNvSpPr/>
          <p:nvPr/>
        </p:nvSpPr>
        <p:spPr>
          <a:xfrm>
            <a:off x="13811405" y="5675236"/>
            <a:ext cx="84554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-Height adjustable.</a:t>
            </a:r>
          </a:p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replace as a spare part.</a:t>
            </a:r>
          </a:p>
          <a:p>
            <a:endParaRPr lang="en-ID" sz="3200" dirty="0">
              <a:latin typeface="Poppins" panose="00000500000000000000" pitchFamily="2" charset="0"/>
              <a:ea typeface="EB Garamond 12" panose="02020502060206020403" pitchFamily="18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4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4061862" y="5785893"/>
            <a:ext cx="6280679" cy="420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Upper smaller size or bottom big flaps with clever gravity self-closing system. These flaps are back illuminate with printed and easy to swap visuals that stand out. </a:t>
            </a:r>
          </a:p>
          <a:p>
            <a:pPr>
              <a:lnSpc>
                <a:spcPct val="150000"/>
              </a:lnSpc>
            </a:pP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Both flaps are attached by strong magnets that allow you to transform the display and simply insert more pushers or perform maintenance in seconds.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950652" y="2686328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Versatile and </a:t>
            </a:r>
          </a:p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Modular flap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70311F-1FA8-12D6-0164-E9A7B484A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5954"/>
            <a:ext cx="11934399" cy="67143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E95D7-0A7D-FC5C-C66B-0B10E01207D7}"/>
              </a:ext>
            </a:extLst>
          </p:cNvPr>
          <p:cNvSpPr/>
          <p:nvPr/>
        </p:nvSpPr>
        <p:spPr>
          <a:xfrm>
            <a:off x="14061862" y="5097885"/>
            <a:ext cx="84554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-Easy to re</a:t>
            </a:r>
            <a:r>
              <a:rPr lang="en-U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move</a:t>
            </a:r>
            <a:r>
              <a:rPr lang="sr-Latn-RS" sz="3200" dirty="0">
                <a:solidFill>
                  <a:srgbClr val="000000"/>
                </a:solidFill>
                <a:latin typeface="Poppins" panose="00000500000000000000" pitchFamily="2" charset="0"/>
                <a:ea typeface="EB Garamond 12" panose="02020502060206020403" pitchFamily="18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365725A-E24D-076B-8439-831443629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" y="6890389"/>
            <a:ext cx="11935457" cy="671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50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FD800C-9D2B-F814-32C3-2437EA0FF22B}"/>
              </a:ext>
            </a:extLst>
          </p:cNvPr>
          <p:cNvSpPr/>
          <p:nvPr/>
        </p:nvSpPr>
        <p:spPr>
          <a:xfrm>
            <a:off x="13509991" y="6989827"/>
            <a:ext cx="6280679" cy="972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More LEDs densely arranged makes for a better product lightning</a:t>
            </a:r>
            <a:r>
              <a:rPr lang="sr-Latn-R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.</a:t>
            </a:r>
            <a:endParaRPr lang="en-GB" sz="2000" dirty="0">
              <a:solidFill>
                <a:schemeClr val="tx2">
                  <a:lumMod val="50000"/>
                </a:schemeClr>
              </a:solidFill>
              <a:latin typeface="Poppins Light" panose="020B0502040204020203" pitchFamily="2" charset="0"/>
              <a:ea typeface="Open Sans" panose="020B0606030504020204" pitchFamily="34" charset="0"/>
              <a:cs typeface="Poppins Light" panose="020B0502040204020203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509991" y="4257772"/>
            <a:ext cx="8037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7200" dirty="0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Illuminated packs 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0D130E4-6CA1-1406-E103-8B92F3F4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8512"/>
            <a:ext cx="11718632" cy="740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83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292A463-EA30-F4E4-1833-F7C468A6CE7B}"/>
              </a:ext>
            </a:extLst>
          </p:cNvPr>
          <p:cNvSpPr/>
          <p:nvPr/>
        </p:nvSpPr>
        <p:spPr>
          <a:xfrm>
            <a:off x="13683500" y="3973568"/>
            <a:ext cx="10795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err="1">
                <a:solidFill>
                  <a:srgbClr val="000000"/>
                </a:solidFill>
                <a:latin typeface="Poppins Medium" panose="00000600000000000000" pitchFamily="2" charset="0"/>
                <a:ea typeface="EB Garamond 12" panose="02020502060206020403" pitchFamily="18" charset="0"/>
                <a:cs typeface="Poppins Medium" panose="00000600000000000000" pitchFamily="2" charset="0"/>
              </a:rPr>
              <a:t>Multiboxes</a:t>
            </a:r>
            <a:endParaRPr lang="en-US" sz="7200" dirty="0">
              <a:solidFill>
                <a:srgbClr val="000000"/>
              </a:solidFill>
              <a:latin typeface="Poppins Medium" panose="00000600000000000000" pitchFamily="2" charset="0"/>
              <a:ea typeface="EB Garamond 12" panose="02020502060206020403" pitchFamily="18" charset="0"/>
              <a:cs typeface="Poppins Medium" panose="000006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EF638-2B6C-E4A6-65C7-D31D01E13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 b="9386"/>
          <a:stretch/>
        </p:blipFill>
        <p:spPr>
          <a:xfrm>
            <a:off x="-86498" y="-26376"/>
            <a:ext cx="10795749" cy="137847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3DF33B-90E2-55BC-B536-4F234BE2188F}"/>
              </a:ext>
            </a:extLst>
          </p:cNvPr>
          <p:cNvSpPr/>
          <p:nvPr/>
        </p:nvSpPr>
        <p:spPr>
          <a:xfrm>
            <a:off x="13683500" y="5637611"/>
            <a:ext cx="7513036" cy="43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-One power supply can provide electricity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  for all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Multiboxes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in one shop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-Integrated timer for illumination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-Shelf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Inliner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(RDL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Torboegen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) can be incorporated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-MODI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Inshelf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solution adopted for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Multiboxes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-When using two tier </a:t>
            </a:r>
            <a:r>
              <a:rPr lang="en-US" sz="2000" dirty="0" err="1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multibox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Poppins Light" panose="020B0502040204020203" pitchFamily="2" charset="0"/>
                <a:ea typeface="Open Sans" panose="020B0606030504020204" pitchFamily="34" charset="0"/>
                <a:cs typeface="Poppins Light" panose="020B0502040204020203" pitchFamily="2" charset="0"/>
              </a:rPr>
              <a:t> middle glass shelf                                  remains in its position </a:t>
            </a:r>
          </a:p>
        </p:txBody>
      </p:sp>
    </p:spTree>
    <p:extLst>
      <p:ext uri="{BB962C8B-B14F-4D97-AF65-F5344CB8AC3E}">
        <p14:creationId xmlns:p14="http://schemas.microsoft.com/office/powerpoint/2010/main" val="3449859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DA918B1A-B00E-B3D3-D569-2A9231FA0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689"/>
            <a:ext cx="2662554" cy="110496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</p:spTree>
    <p:extLst>
      <p:ext uri="{BB962C8B-B14F-4D97-AF65-F5344CB8AC3E}">
        <p14:creationId xmlns:p14="http://schemas.microsoft.com/office/powerpoint/2010/main" val="394387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18413</TotalTime>
  <Words>393</Words>
  <Application>Microsoft Office PowerPoint</Application>
  <PresentationFormat>Custom</PresentationFormat>
  <Paragraphs>57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Arial</vt:lpstr>
      <vt:lpstr>Calibri</vt:lpstr>
      <vt:lpstr>Calibri Light</vt:lpstr>
      <vt:lpstr>Montserrat</vt:lpstr>
      <vt:lpstr>Poppins</vt:lpstr>
      <vt:lpstr>Poppins Black</vt:lpstr>
      <vt:lpstr>Poppins Light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Milos Cubrilo</cp:lastModifiedBy>
  <cp:revision>114</cp:revision>
  <dcterms:created xsi:type="dcterms:W3CDTF">2019-09-07T10:51:14Z</dcterms:created>
  <dcterms:modified xsi:type="dcterms:W3CDTF">2022-11-22T23:44:54Z</dcterms:modified>
</cp:coreProperties>
</file>