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58" r:id="rId4"/>
    <p:sldId id="265" r:id="rId5"/>
    <p:sldId id="264" r:id="rId6"/>
    <p:sldId id="309" r:id="rId7"/>
    <p:sldId id="310" r:id="rId8"/>
    <p:sldId id="312" r:id="rId9"/>
    <p:sldId id="266" r:id="rId10"/>
    <p:sldId id="308" r:id="rId11"/>
    <p:sldId id="301" r:id="rId12"/>
    <p:sldId id="28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073"/>
    <a:srgbClr val="0083B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57" autoAdjust="0"/>
  </p:normalViewPr>
  <p:slideViewPr>
    <p:cSldViewPr snapToGrid="0">
      <p:cViewPr varScale="1">
        <p:scale>
          <a:sx n="78" d="100"/>
          <a:sy n="78" d="100"/>
        </p:scale>
        <p:origin x="523" y="4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5FD4-CA2A-9867-2C57-CA2261A3EA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0444F8-17C3-2C4A-9053-00C11701A6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42BA3F-25BD-50FC-8A19-B5C012AFF884}"/>
              </a:ext>
            </a:extLst>
          </p:cNvPr>
          <p:cNvSpPr>
            <a:spLocks noGrp="1"/>
          </p:cNvSpPr>
          <p:nvPr>
            <p:ph type="dt" sz="half" idx="10"/>
          </p:nvPr>
        </p:nvSpPr>
        <p:spPr/>
        <p:txBody>
          <a:bodyPr/>
          <a:lstStyle/>
          <a:p>
            <a:fld id="{D72DDD6A-D4A8-470F-927C-AF2BE3A1E7A6}" type="datetimeFigureOut">
              <a:rPr lang="en-GB" smtClean="0"/>
              <a:t>18/05/2023</a:t>
            </a:fld>
            <a:endParaRPr lang="en-GB"/>
          </a:p>
        </p:txBody>
      </p:sp>
      <p:sp>
        <p:nvSpPr>
          <p:cNvPr id="5" name="Footer Placeholder 4">
            <a:extLst>
              <a:ext uri="{FF2B5EF4-FFF2-40B4-BE49-F238E27FC236}">
                <a16:creationId xmlns:a16="http://schemas.microsoft.com/office/drawing/2014/main" id="{573102DE-D23A-8226-5D18-0A16223C65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ACA970-68DD-E11B-67E6-7C21FB6D83B4}"/>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2384380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1A6C8-2D2F-67DB-047E-9A495D2106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58DCA4-C617-2202-2B1C-88F530D3C7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191B36-A9C4-E69B-F93E-198C3E310454}"/>
              </a:ext>
            </a:extLst>
          </p:cNvPr>
          <p:cNvSpPr>
            <a:spLocks noGrp="1"/>
          </p:cNvSpPr>
          <p:nvPr>
            <p:ph type="dt" sz="half" idx="10"/>
          </p:nvPr>
        </p:nvSpPr>
        <p:spPr/>
        <p:txBody>
          <a:bodyPr/>
          <a:lstStyle/>
          <a:p>
            <a:fld id="{D72DDD6A-D4A8-470F-927C-AF2BE3A1E7A6}" type="datetimeFigureOut">
              <a:rPr lang="en-GB" smtClean="0"/>
              <a:t>18/05/2023</a:t>
            </a:fld>
            <a:endParaRPr lang="en-GB"/>
          </a:p>
        </p:txBody>
      </p:sp>
      <p:sp>
        <p:nvSpPr>
          <p:cNvPr id="5" name="Footer Placeholder 4">
            <a:extLst>
              <a:ext uri="{FF2B5EF4-FFF2-40B4-BE49-F238E27FC236}">
                <a16:creationId xmlns:a16="http://schemas.microsoft.com/office/drawing/2014/main" id="{B969F73A-B821-8961-3410-F23B6F5FE9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705761-1FED-A819-BF38-E792FD3DAC0B}"/>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640063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B21498-EB25-161A-30F2-9A4F58C79B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B77162-9C10-26D4-C38E-ADB0918C19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4E84B7-5E28-1F25-229E-50F51F00A52D}"/>
              </a:ext>
            </a:extLst>
          </p:cNvPr>
          <p:cNvSpPr>
            <a:spLocks noGrp="1"/>
          </p:cNvSpPr>
          <p:nvPr>
            <p:ph type="dt" sz="half" idx="10"/>
          </p:nvPr>
        </p:nvSpPr>
        <p:spPr/>
        <p:txBody>
          <a:bodyPr/>
          <a:lstStyle/>
          <a:p>
            <a:fld id="{D72DDD6A-D4A8-470F-927C-AF2BE3A1E7A6}" type="datetimeFigureOut">
              <a:rPr lang="en-GB" smtClean="0"/>
              <a:t>18/05/2023</a:t>
            </a:fld>
            <a:endParaRPr lang="en-GB"/>
          </a:p>
        </p:txBody>
      </p:sp>
      <p:sp>
        <p:nvSpPr>
          <p:cNvPr id="5" name="Footer Placeholder 4">
            <a:extLst>
              <a:ext uri="{FF2B5EF4-FFF2-40B4-BE49-F238E27FC236}">
                <a16:creationId xmlns:a16="http://schemas.microsoft.com/office/drawing/2014/main" id="{77D364EB-0576-775B-CE6C-1510F35771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91B7DC-59CC-5ECF-E324-DDA75382990D}"/>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3070128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296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6CD07D-89C6-4A59-B64F-F2A3606A3AA6}"/>
              </a:ext>
            </a:extLst>
          </p:cNvPr>
          <p:cNvSpPr>
            <a:spLocks noGrp="1"/>
          </p:cNvSpPr>
          <p:nvPr>
            <p:ph type="pic" sz="quarter" idx="10"/>
          </p:nvPr>
        </p:nvSpPr>
        <p:spPr>
          <a:xfrm>
            <a:off x="3353590" y="1792152"/>
            <a:ext cx="3726388" cy="1360935"/>
          </a:xfrm>
        </p:spPr>
        <p:txBody>
          <a:bodyPr/>
          <a:lstStyle/>
          <a:p>
            <a:endParaRPr lang="en-ID"/>
          </a:p>
        </p:txBody>
      </p:sp>
    </p:spTree>
    <p:extLst>
      <p:ext uri="{BB962C8B-B14F-4D97-AF65-F5344CB8AC3E}">
        <p14:creationId xmlns:p14="http://schemas.microsoft.com/office/powerpoint/2010/main" val="149649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21D5-3923-DCFB-0865-25B208E6A5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0825E-BB9C-9992-65D9-9B5CB39BC9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C9856B-7DFD-1411-EDB2-565093F1454D}"/>
              </a:ext>
            </a:extLst>
          </p:cNvPr>
          <p:cNvSpPr>
            <a:spLocks noGrp="1"/>
          </p:cNvSpPr>
          <p:nvPr>
            <p:ph type="dt" sz="half" idx="10"/>
          </p:nvPr>
        </p:nvSpPr>
        <p:spPr/>
        <p:txBody>
          <a:bodyPr/>
          <a:lstStyle/>
          <a:p>
            <a:fld id="{D72DDD6A-D4A8-470F-927C-AF2BE3A1E7A6}" type="datetimeFigureOut">
              <a:rPr lang="en-GB" smtClean="0"/>
              <a:t>18/05/2023</a:t>
            </a:fld>
            <a:endParaRPr lang="en-GB"/>
          </a:p>
        </p:txBody>
      </p:sp>
      <p:sp>
        <p:nvSpPr>
          <p:cNvPr id="5" name="Footer Placeholder 4">
            <a:extLst>
              <a:ext uri="{FF2B5EF4-FFF2-40B4-BE49-F238E27FC236}">
                <a16:creationId xmlns:a16="http://schemas.microsoft.com/office/drawing/2014/main" id="{12789401-4E51-C62A-111C-DB5ADA8732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38F738-F969-6899-9DE0-797EB3E03D6B}"/>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277200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EF85-49EB-88D6-0711-833A40A1B9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261E3F4-E598-AB9D-FA8D-2C4D126693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957305-C83B-2D1E-B0C3-58CA199D968F}"/>
              </a:ext>
            </a:extLst>
          </p:cNvPr>
          <p:cNvSpPr>
            <a:spLocks noGrp="1"/>
          </p:cNvSpPr>
          <p:nvPr>
            <p:ph type="dt" sz="half" idx="10"/>
          </p:nvPr>
        </p:nvSpPr>
        <p:spPr/>
        <p:txBody>
          <a:bodyPr/>
          <a:lstStyle/>
          <a:p>
            <a:fld id="{D72DDD6A-D4A8-470F-927C-AF2BE3A1E7A6}" type="datetimeFigureOut">
              <a:rPr lang="en-GB" smtClean="0"/>
              <a:t>18/05/2023</a:t>
            </a:fld>
            <a:endParaRPr lang="en-GB"/>
          </a:p>
        </p:txBody>
      </p:sp>
      <p:sp>
        <p:nvSpPr>
          <p:cNvPr id="5" name="Footer Placeholder 4">
            <a:extLst>
              <a:ext uri="{FF2B5EF4-FFF2-40B4-BE49-F238E27FC236}">
                <a16:creationId xmlns:a16="http://schemas.microsoft.com/office/drawing/2014/main" id="{37D06193-5050-AE5A-28A5-0D494A9631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6CF4E0-2359-807A-1724-D42C1B3DE204}"/>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18596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4E01-DD4D-CD1F-3B33-EE3918BDAD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4EB6AD2-AB29-3C24-0A21-2AE92A0341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533D79-FB82-924C-7219-49DB826458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F5C9DB-B4FF-BB31-FAA7-B283A7C3476B}"/>
              </a:ext>
            </a:extLst>
          </p:cNvPr>
          <p:cNvSpPr>
            <a:spLocks noGrp="1"/>
          </p:cNvSpPr>
          <p:nvPr>
            <p:ph type="dt" sz="half" idx="10"/>
          </p:nvPr>
        </p:nvSpPr>
        <p:spPr/>
        <p:txBody>
          <a:bodyPr/>
          <a:lstStyle/>
          <a:p>
            <a:fld id="{D72DDD6A-D4A8-470F-927C-AF2BE3A1E7A6}" type="datetimeFigureOut">
              <a:rPr lang="en-GB" smtClean="0"/>
              <a:t>18/05/2023</a:t>
            </a:fld>
            <a:endParaRPr lang="en-GB"/>
          </a:p>
        </p:txBody>
      </p:sp>
      <p:sp>
        <p:nvSpPr>
          <p:cNvPr id="6" name="Footer Placeholder 5">
            <a:extLst>
              <a:ext uri="{FF2B5EF4-FFF2-40B4-BE49-F238E27FC236}">
                <a16:creationId xmlns:a16="http://schemas.microsoft.com/office/drawing/2014/main" id="{3674301C-4B32-E9EF-C8D4-ED9C7FD80E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B766A9-6B3D-EBCC-F3FB-D9FD2324CC00}"/>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110693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8D0D-D1BE-A7BC-29E1-AD1A0EB749E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5C8CA7-21F6-3F41-06D0-199F0F41C6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3DB2DA-14C4-70C4-32BE-22FA0C4426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AEDCF8A-B756-C54D-0133-19D1FBC154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739CD6-9327-C238-5D5D-FF068A82C4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D538BDD-88CE-C95F-3370-7B8B919EA5CB}"/>
              </a:ext>
            </a:extLst>
          </p:cNvPr>
          <p:cNvSpPr>
            <a:spLocks noGrp="1"/>
          </p:cNvSpPr>
          <p:nvPr>
            <p:ph type="dt" sz="half" idx="10"/>
          </p:nvPr>
        </p:nvSpPr>
        <p:spPr/>
        <p:txBody>
          <a:bodyPr/>
          <a:lstStyle/>
          <a:p>
            <a:fld id="{D72DDD6A-D4A8-470F-927C-AF2BE3A1E7A6}" type="datetimeFigureOut">
              <a:rPr lang="en-GB" smtClean="0"/>
              <a:t>18/05/2023</a:t>
            </a:fld>
            <a:endParaRPr lang="en-GB"/>
          </a:p>
        </p:txBody>
      </p:sp>
      <p:sp>
        <p:nvSpPr>
          <p:cNvPr id="8" name="Footer Placeholder 7">
            <a:extLst>
              <a:ext uri="{FF2B5EF4-FFF2-40B4-BE49-F238E27FC236}">
                <a16:creationId xmlns:a16="http://schemas.microsoft.com/office/drawing/2014/main" id="{AB9DA1B6-A5EE-637B-BE7A-2474E999D6D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F80BCA8-09E4-75BD-E94A-8AD0F6CD1630}"/>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218539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244E0-ACCD-7661-A2FF-4498317293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416921-67C1-B392-489E-11561B806D4A}"/>
              </a:ext>
            </a:extLst>
          </p:cNvPr>
          <p:cNvSpPr>
            <a:spLocks noGrp="1"/>
          </p:cNvSpPr>
          <p:nvPr>
            <p:ph type="dt" sz="half" idx="10"/>
          </p:nvPr>
        </p:nvSpPr>
        <p:spPr/>
        <p:txBody>
          <a:bodyPr/>
          <a:lstStyle/>
          <a:p>
            <a:fld id="{D72DDD6A-D4A8-470F-927C-AF2BE3A1E7A6}" type="datetimeFigureOut">
              <a:rPr lang="en-GB" smtClean="0"/>
              <a:t>18/05/2023</a:t>
            </a:fld>
            <a:endParaRPr lang="en-GB"/>
          </a:p>
        </p:txBody>
      </p:sp>
      <p:sp>
        <p:nvSpPr>
          <p:cNvPr id="4" name="Footer Placeholder 3">
            <a:extLst>
              <a:ext uri="{FF2B5EF4-FFF2-40B4-BE49-F238E27FC236}">
                <a16:creationId xmlns:a16="http://schemas.microsoft.com/office/drawing/2014/main" id="{8F98F234-5D35-B2DD-2857-E29B91468E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3863E1-0517-2928-A59F-88657792CC48}"/>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1180772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4AAFCF-2D84-0EFE-5CB2-EDEA5C172AEE}"/>
              </a:ext>
            </a:extLst>
          </p:cNvPr>
          <p:cNvSpPr>
            <a:spLocks noGrp="1"/>
          </p:cNvSpPr>
          <p:nvPr>
            <p:ph type="dt" sz="half" idx="10"/>
          </p:nvPr>
        </p:nvSpPr>
        <p:spPr/>
        <p:txBody>
          <a:bodyPr/>
          <a:lstStyle/>
          <a:p>
            <a:fld id="{D72DDD6A-D4A8-470F-927C-AF2BE3A1E7A6}" type="datetimeFigureOut">
              <a:rPr lang="en-GB" smtClean="0"/>
              <a:t>18/05/2023</a:t>
            </a:fld>
            <a:endParaRPr lang="en-GB"/>
          </a:p>
        </p:txBody>
      </p:sp>
      <p:sp>
        <p:nvSpPr>
          <p:cNvPr id="3" name="Footer Placeholder 2">
            <a:extLst>
              <a:ext uri="{FF2B5EF4-FFF2-40B4-BE49-F238E27FC236}">
                <a16:creationId xmlns:a16="http://schemas.microsoft.com/office/drawing/2014/main" id="{DC8699CD-5D0C-6549-6EBC-A7BB774A54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FA969F-B666-A097-A1EF-78CAFE27774C}"/>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3569512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67C2-FEE0-DC90-7AAE-F3EFBBCCF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9D6DB8-F442-1D82-2EBB-D75D5DE8F5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1120E76-279E-BB01-0B01-89B398FFF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9B3972-823D-4EED-B34D-2C7741FA896B}"/>
              </a:ext>
            </a:extLst>
          </p:cNvPr>
          <p:cNvSpPr>
            <a:spLocks noGrp="1"/>
          </p:cNvSpPr>
          <p:nvPr>
            <p:ph type="dt" sz="half" idx="10"/>
          </p:nvPr>
        </p:nvSpPr>
        <p:spPr/>
        <p:txBody>
          <a:bodyPr/>
          <a:lstStyle/>
          <a:p>
            <a:fld id="{D72DDD6A-D4A8-470F-927C-AF2BE3A1E7A6}" type="datetimeFigureOut">
              <a:rPr lang="en-GB" smtClean="0"/>
              <a:t>18/05/2023</a:t>
            </a:fld>
            <a:endParaRPr lang="en-GB"/>
          </a:p>
        </p:txBody>
      </p:sp>
      <p:sp>
        <p:nvSpPr>
          <p:cNvPr id="6" name="Footer Placeholder 5">
            <a:extLst>
              <a:ext uri="{FF2B5EF4-FFF2-40B4-BE49-F238E27FC236}">
                <a16:creationId xmlns:a16="http://schemas.microsoft.com/office/drawing/2014/main" id="{C94B6256-C4F4-8EBE-2F4E-06431878DF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864A46-ED31-1E47-A71A-9BCF8224ACAF}"/>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3943819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328A-7C07-BF57-AA3E-3233D1789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51156A1-0F7B-EDE9-BF67-20A780EF71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076C9F-177A-F35D-828F-449B96B8B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480BB8-918B-8FDB-CA9C-AA5C672FBD11}"/>
              </a:ext>
            </a:extLst>
          </p:cNvPr>
          <p:cNvSpPr>
            <a:spLocks noGrp="1"/>
          </p:cNvSpPr>
          <p:nvPr>
            <p:ph type="dt" sz="half" idx="10"/>
          </p:nvPr>
        </p:nvSpPr>
        <p:spPr/>
        <p:txBody>
          <a:bodyPr/>
          <a:lstStyle/>
          <a:p>
            <a:fld id="{D72DDD6A-D4A8-470F-927C-AF2BE3A1E7A6}" type="datetimeFigureOut">
              <a:rPr lang="en-GB" smtClean="0"/>
              <a:t>18/05/2023</a:t>
            </a:fld>
            <a:endParaRPr lang="en-GB"/>
          </a:p>
        </p:txBody>
      </p:sp>
      <p:sp>
        <p:nvSpPr>
          <p:cNvPr id="6" name="Footer Placeholder 5">
            <a:extLst>
              <a:ext uri="{FF2B5EF4-FFF2-40B4-BE49-F238E27FC236}">
                <a16:creationId xmlns:a16="http://schemas.microsoft.com/office/drawing/2014/main" id="{6BCEE6D2-6CE9-0D03-2547-82CDE41A7F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7FF6F6-5AEE-65F5-AF67-F8716DE0C8D8}"/>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413106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BBCBF-B579-9CC1-5CA5-5878211C53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746E4A-2098-5FCA-9DCD-97CB86E736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44E97A-D249-F055-88CC-4F7B39424C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DDD6A-D4A8-470F-927C-AF2BE3A1E7A6}" type="datetimeFigureOut">
              <a:rPr lang="en-GB" smtClean="0"/>
              <a:t>18/05/2023</a:t>
            </a:fld>
            <a:endParaRPr lang="en-GB"/>
          </a:p>
        </p:txBody>
      </p:sp>
      <p:sp>
        <p:nvSpPr>
          <p:cNvPr id="5" name="Footer Placeholder 4">
            <a:extLst>
              <a:ext uri="{FF2B5EF4-FFF2-40B4-BE49-F238E27FC236}">
                <a16:creationId xmlns:a16="http://schemas.microsoft.com/office/drawing/2014/main" id="{D28234BD-4481-EC03-3AD2-01D0A9694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52F8E4-9A5D-C950-A1DC-1DA872F057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4A57D-BB60-4D8C-AAE3-9AD9BFFE1F37}" type="slidenum">
              <a:rPr lang="en-GB" smtClean="0"/>
              <a:t>‹#›</a:t>
            </a:fld>
            <a:endParaRPr lang="en-GB"/>
          </a:p>
        </p:txBody>
      </p:sp>
    </p:spTree>
    <p:extLst>
      <p:ext uri="{BB962C8B-B14F-4D97-AF65-F5344CB8AC3E}">
        <p14:creationId xmlns:p14="http://schemas.microsoft.com/office/powerpoint/2010/main" val="2503017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video" Target="https://player.vimeo.com/video/474723155?h=579f192891&amp;app_id=122963"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5073"/>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6296B08-7A26-745A-B310-ACD6A623821C}"/>
              </a:ext>
            </a:extLst>
          </p:cNvPr>
          <p:cNvGrpSpPr/>
          <p:nvPr/>
        </p:nvGrpSpPr>
        <p:grpSpPr>
          <a:xfrm>
            <a:off x="552892" y="2092981"/>
            <a:ext cx="10490246" cy="2408176"/>
            <a:chOff x="-458214" y="2132246"/>
            <a:chExt cx="12813957" cy="2408176"/>
          </a:xfrm>
        </p:grpSpPr>
        <p:sp>
          <p:nvSpPr>
            <p:cNvPr id="17" name="Rectangle 16">
              <a:extLst>
                <a:ext uri="{FF2B5EF4-FFF2-40B4-BE49-F238E27FC236}">
                  <a16:creationId xmlns:a16="http://schemas.microsoft.com/office/drawing/2014/main" id="{FB3A5928-A449-8347-6000-FE0A5916003F}"/>
                </a:ext>
              </a:extLst>
            </p:cNvPr>
            <p:cNvSpPr/>
            <p:nvPr/>
          </p:nvSpPr>
          <p:spPr>
            <a:xfrm>
              <a:off x="-458214" y="2132246"/>
              <a:ext cx="12813957" cy="1446550"/>
            </a:xfrm>
            <a:prstGeom prst="rect">
              <a:avLst/>
            </a:prstGeom>
          </p:spPr>
          <p:txBody>
            <a:bodyPr wrap="square">
              <a:spAutoFit/>
            </a:bodyPr>
            <a:lstStyle/>
            <a:p>
              <a:r>
                <a:rPr lang="en-ID" sz="44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Premium</a:t>
              </a:r>
            </a:p>
            <a:p>
              <a:r>
                <a:rPr lang="en-ID" sz="44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POS</a:t>
              </a:r>
              <a:r>
                <a:rPr lang="sr-Latn-RS" sz="4400" dirty="0">
                  <a:solidFill>
                    <a:srgbClr val="0083BF"/>
                  </a:solidFill>
                  <a:latin typeface="Poppins Black" panose="00000A00000000000000" pitchFamily="50" charset="0"/>
                  <a:ea typeface="EB Garamond 12" panose="02020502060206020403" pitchFamily="18" charset="0"/>
                  <a:cs typeface="Poppins Black" panose="00000A00000000000000" pitchFamily="50" charset="0"/>
                </a:rPr>
                <a:t> </a:t>
              </a:r>
              <a:r>
                <a:rPr lang="en-ID" sz="44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Industry</a:t>
              </a:r>
            </a:p>
          </p:txBody>
        </p:sp>
        <p:sp>
          <p:nvSpPr>
            <p:cNvPr id="18" name="TextBox 17">
              <a:extLst>
                <a:ext uri="{FF2B5EF4-FFF2-40B4-BE49-F238E27FC236}">
                  <a16:creationId xmlns:a16="http://schemas.microsoft.com/office/drawing/2014/main" id="{51E4CC9F-AEB2-90DB-9CB4-1615BED84929}"/>
                </a:ext>
              </a:extLst>
            </p:cNvPr>
            <p:cNvSpPr txBox="1"/>
            <p:nvPr/>
          </p:nvSpPr>
          <p:spPr>
            <a:xfrm>
              <a:off x="-458214" y="3709425"/>
              <a:ext cx="5473999" cy="830997"/>
            </a:xfrm>
            <a:prstGeom prst="rect">
              <a:avLst/>
            </a:prstGeom>
            <a:noFill/>
          </p:spPr>
          <p:txBody>
            <a:bodyPr wrap="square" rtlCol="0">
              <a:spAutoFit/>
            </a:bodyPr>
            <a:lstStyle/>
            <a:p>
              <a:r>
                <a:rPr lang="en-US" sz="1600" i="0" dirty="0">
                  <a:solidFill>
                    <a:schemeClr val="bg1"/>
                  </a:solidFill>
                  <a:effectLst/>
                  <a:latin typeface="Poppins Light" panose="00000400000000000000" pitchFamily="2" charset="0"/>
                  <a:cs typeface="Poppins Light" panose="00000400000000000000" pitchFamily="2" charset="0"/>
                </a:rPr>
                <a:t>People are always going to go shopping. </a:t>
              </a:r>
            </a:p>
            <a:p>
              <a:r>
                <a:rPr lang="en-US" sz="1600" i="0" dirty="0">
                  <a:solidFill>
                    <a:schemeClr val="bg1"/>
                  </a:solidFill>
                  <a:effectLst/>
                  <a:latin typeface="Poppins Light" panose="00000400000000000000" pitchFamily="2" charset="0"/>
                  <a:cs typeface="Poppins Light" panose="00000400000000000000" pitchFamily="2" charset="0"/>
                </a:rPr>
                <a:t>A lot of our effort is just how we make the retail experience a great one!</a:t>
              </a:r>
            </a:p>
          </p:txBody>
        </p:sp>
      </p:grpSp>
      <p:pic>
        <p:nvPicPr>
          <p:cNvPr id="7" name="Picture 6" descr="Shape">
            <a:extLst>
              <a:ext uri="{FF2B5EF4-FFF2-40B4-BE49-F238E27FC236}">
                <a16:creationId xmlns:a16="http://schemas.microsoft.com/office/drawing/2014/main" id="{631EFECB-028C-F1BC-0023-10F493B9B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5547"/>
            <a:ext cx="1105787" cy="458902"/>
          </a:xfrm>
          <a:prstGeom prst="rect">
            <a:avLst/>
          </a:prstGeom>
        </p:spPr>
      </p:pic>
      <p:pic>
        <p:nvPicPr>
          <p:cNvPr id="47" name="Picture 46" descr="A picture containing slot machine, text, vending machine, screenshot&#10;&#10;Description automatically generated">
            <a:extLst>
              <a:ext uri="{FF2B5EF4-FFF2-40B4-BE49-F238E27FC236}">
                <a16:creationId xmlns:a16="http://schemas.microsoft.com/office/drawing/2014/main" id="{AD172747-489B-6217-906A-C075A3C82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838" y="1868994"/>
            <a:ext cx="7691162" cy="4858378"/>
          </a:xfrm>
          <a:prstGeom prst="rect">
            <a:avLst/>
          </a:prstGeom>
        </p:spPr>
      </p:pic>
    </p:spTree>
    <p:extLst>
      <p:ext uri="{BB962C8B-B14F-4D97-AF65-F5344CB8AC3E}">
        <p14:creationId xmlns:p14="http://schemas.microsoft.com/office/powerpoint/2010/main" val="158256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1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6B32884-732E-4A3B-A830-976FB9E3AFD9}"/>
              </a:ext>
            </a:extLst>
          </p:cNvPr>
          <p:cNvSpPr/>
          <p:nvPr/>
        </p:nvSpPr>
        <p:spPr>
          <a:xfrm>
            <a:off x="528997" y="1580341"/>
            <a:ext cx="4929394" cy="1003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solidFill>
                <a:schemeClr val="tx1"/>
              </a:solidFill>
            </a:endParaRPr>
          </a:p>
        </p:txBody>
      </p:sp>
      <p:sp>
        <p:nvSpPr>
          <p:cNvPr id="4" name="Rectangle 3">
            <a:extLst>
              <a:ext uri="{FF2B5EF4-FFF2-40B4-BE49-F238E27FC236}">
                <a16:creationId xmlns:a16="http://schemas.microsoft.com/office/drawing/2014/main" id="{6C085B7D-79DE-EE81-7D55-639321C6FEDC}"/>
              </a:ext>
            </a:extLst>
          </p:cNvPr>
          <p:cNvSpPr/>
          <p:nvPr/>
        </p:nvSpPr>
        <p:spPr>
          <a:xfrm>
            <a:off x="1431484" y="1219818"/>
            <a:ext cx="4252416" cy="1318823"/>
          </a:xfrm>
          <a:prstGeom prst="rect">
            <a:avLst/>
          </a:prstGeom>
        </p:spPr>
        <p:txBody>
          <a:bodyPr wrap="square">
            <a:spAutoFit/>
          </a:bodyPr>
          <a:lstStyle/>
          <a:p>
            <a:r>
              <a:rPr lang="en-ID" sz="3985"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More planet</a:t>
            </a:r>
          </a:p>
          <a:p>
            <a:r>
              <a:rPr lang="en-ID" sz="3985"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Less waste.</a:t>
            </a:r>
            <a:endParaRPr lang="en-ID" sz="3985" dirty="0">
              <a:latin typeface="Poppins Medium" panose="00000600000000000000" pitchFamily="2" charset="0"/>
              <a:ea typeface="EB Garamond 12" panose="02020502060206020403" pitchFamily="18" charset="0"/>
              <a:cs typeface="Poppins Medium" panose="00000600000000000000" pitchFamily="2" charset="0"/>
            </a:endParaRPr>
          </a:p>
        </p:txBody>
      </p:sp>
      <p:sp>
        <p:nvSpPr>
          <p:cNvPr id="5" name="Title 1">
            <a:extLst>
              <a:ext uri="{FF2B5EF4-FFF2-40B4-BE49-F238E27FC236}">
                <a16:creationId xmlns:a16="http://schemas.microsoft.com/office/drawing/2014/main" id="{F41FAE10-31AE-3132-6D77-E60F141B412C}"/>
              </a:ext>
            </a:extLst>
          </p:cNvPr>
          <p:cNvSpPr txBox="1">
            <a:spLocks/>
          </p:cNvSpPr>
          <p:nvPr/>
        </p:nvSpPr>
        <p:spPr>
          <a:xfrm>
            <a:off x="1431484" y="3384907"/>
            <a:ext cx="3156719" cy="535280"/>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96" dirty="0">
                <a:latin typeface="Poppins" panose="00000800000000000000" pitchFamily="50" charset="0"/>
                <a:ea typeface="Inter Medium" panose="02000603000000020004" pitchFamily="50" charset="0"/>
                <a:cs typeface="Poppins" panose="00000800000000000000" pitchFamily="50" charset="0"/>
              </a:rPr>
              <a:t>Re-Duce</a:t>
            </a:r>
            <a:r>
              <a:rPr lang="en-US" sz="996" dirty="0">
                <a:latin typeface="Poppins" panose="00000800000000000000" pitchFamily="50" charset="0"/>
                <a:ea typeface="Inter Medium" panose="02000603000000020004" pitchFamily="50" charset="0"/>
                <a:cs typeface="Poppins" panose="00000800000000000000" pitchFamily="50" charset="0"/>
              </a:rPr>
              <a:t>:</a:t>
            </a:r>
            <a:r>
              <a:rPr lang="en-US" sz="1594" dirty="0">
                <a:latin typeface="Poppins Medium" panose="00000600000000000000" pitchFamily="50" charset="0"/>
                <a:ea typeface="Inter Medium" panose="02000603000000020004" pitchFamily="50" charset="0"/>
                <a:cs typeface="Poppins Medium" panose="00000600000000000000" pitchFamily="50" charset="0"/>
              </a:rPr>
              <a:t> </a:t>
            </a:r>
            <a:br>
              <a:rPr lang="en-US" sz="1594" dirty="0">
                <a:latin typeface="Poppins Medium" panose="00000600000000000000" pitchFamily="50" charset="0"/>
                <a:ea typeface="Inter Medium" panose="02000603000000020004" pitchFamily="50" charset="0"/>
                <a:cs typeface="Poppins Medium" panose="00000600000000000000" pitchFamily="50" charset="0"/>
              </a:rPr>
            </a:br>
            <a:r>
              <a:rPr lang="en-US" sz="996" dirty="0">
                <a:latin typeface="Poppins Light" panose="00000400000000000000" pitchFamily="2" charset="0"/>
                <a:ea typeface="Inter Medium" panose="02000603000000020004" pitchFamily="50" charset="0"/>
                <a:cs typeface="Poppins Light" panose="00000400000000000000" pitchFamily="2" charset="0"/>
              </a:rPr>
              <a:t>By always investing in cutting edge technology, we significantly reduce scrap and improve efficiency.</a:t>
            </a:r>
          </a:p>
        </p:txBody>
      </p:sp>
      <p:sp>
        <p:nvSpPr>
          <p:cNvPr id="6" name="Title 1">
            <a:extLst>
              <a:ext uri="{FF2B5EF4-FFF2-40B4-BE49-F238E27FC236}">
                <a16:creationId xmlns:a16="http://schemas.microsoft.com/office/drawing/2014/main" id="{3ADD90C3-E294-753A-EC8F-1A85589F9FC8}"/>
              </a:ext>
            </a:extLst>
          </p:cNvPr>
          <p:cNvSpPr txBox="1">
            <a:spLocks/>
          </p:cNvSpPr>
          <p:nvPr/>
        </p:nvSpPr>
        <p:spPr>
          <a:xfrm>
            <a:off x="1431484" y="4091728"/>
            <a:ext cx="3528912" cy="6911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96" dirty="0">
                <a:latin typeface="Poppins" panose="00000800000000000000" pitchFamily="50" charset="0"/>
                <a:ea typeface="Inter Medium" panose="02000603000000020004" pitchFamily="50" charset="0"/>
                <a:cs typeface="Poppins" panose="00000800000000000000" pitchFamily="50" charset="0"/>
              </a:rPr>
              <a:t>Re-Cycle: </a:t>
            </a:r>
            <a:br>
              <a:rPr lang="en-US" sz="996" dirty="0">
                <a:latin typeface="Poppins Light" panose="00000400000000000000" pitchFamily="2" charset="0"/>
                <a:ea typeface="Inter Medium" panose="02000603000000020004" pitchFamily="50" charset="0"/>
                <a:cs typeface="Poppins Light" panose="00000400000000000000" pitchFamily="2" charset="0"/>
              </a:rPr>
            </a:br>
            <a:r>
              <a:rPr lang="en-US" sz="996" dirty="0">
                <a:latin typeface="Poppins Light" panose="00000400000000000000" pitchFamily="2" charset="0"/>
                <a:ea typeface="Inter Medium" panose="02000603000000020004" pitchFamily="50" charset="0"/>
                <a:cs typeface="Poppins Light" panose="00000400000000000000" pitchFamily="2" charset="0"/>
              </a:rPr>
              <a:t>Engineering displays that can be easily disassembled and recycled. Always ensuring to use sustainable materials.</a:t>
            </a:r>
          </a:p>
        </p:txBody>
      </p:sp>
      <p:sp>
        <p:nvSpPr>
          <p:cNvPr id="7" name="Title 1">
            <a:extLst>
              <a:ext uri="{FF2B5EF4-FFF2-40B4-BE49-F238E27FC236}">
                <a16:creationId xmlns:a16="http://schemas.microsoft.com/office/drawing/2014/main" id="{6E87DB06-5ECD-4D50-6FE5-B62E97A46B18}"/>
              </a:ext>
            </a:extLst>
          </p:cNvPr>
          <p:cNvSpPr txBox="1">
            <a:spLocks/>
          </p:cNvSpPr>
          <p:nvPr/>
        </p:nvSpPr>
        <p:spPr>
          <a:xfrm>
            <a:off x="1431484" y="4898173"/>
            <a:ext cx="3270430" cy="5462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96" dirty="0">
                <a:latin typeface="Poppins" panose="00000800000000000000" pitchFamily="50" charset="0"/>
                <a:ea typeface="Inter Medium" panose="02000603000000020004" pitchFamily="50" charset="0"/>
                <a:cs typeface="Poppins" panose="00000800000000000000" pitchFamily="50" charset="0"/>
              </a:rPr>
              <a:t>Re-Peat: </a:t>
            </a:r>
            <a:br>
              <a:rPr lang="en-US" sz="996" dirty="0">
                <a:latin typeface="Poppins" panose="00000800000000000000" pitchFamily="50" charset="0"/>
                <a:ea typeface="Inter Medium" panose="02000603000000020004" pitchFamily="50" charset="0"/>
                <a:cs typeface="Poppins" panose="00000800000000000000" pitchFamily="50" charset="0"/>
              </a:rPr>
            </a:br>
            <a:r>
              <a:rPr lang="en-US" sz="996" dirty="0">
                <a:latin typeface="Poppins Light" panose="00000400000000000000" pitchFamily="2" charset="0"/>
                <a:ea typeface="Inter Medium" panose="02000603000000020004" pitchFamily="50" charset="0"/>
                <a:cs typeface="Poppins Light" panose="00000400000000000000" pitchFamily="2" charset="0"/>
              </a:rPr>
              <a:t>Plant new trees and create eco projects for our community and give back to the environment. </a:t>
            </a:r>
          </a:p>
        </p:txBody>
      </p:sp>
      <p:pic>
        <p:nvPicPr>
          <p:cNvPr id="2" name="Online Media 1">
            <a:hlinkClick r:id="" action="ppaction://media"/>
            <a:extLst>
              <a:ext uri="{FF2B5EF4-FFF2-40B4-BE49-F238E27FC236}">
                <a16:creationId xmlns:a16="http://schemas.microsoft.com/office/drawing/2014/main" id="{F72A1DE7-85B8-24B3-3755-19CC81665BD8}"/>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6362794" y="1924542"/>
            <a:ext cx="5829206" cy="3278929"/>
          </a:xfrm>
          <a:prstGeom prst="rect">
            <a:avLst/>
          </a:prstGeom>
        </p:spPr>
      </p:pic>
      <p:sp>
        <p:nvSpPr>
          <p:cNvPr id="10" name="Title 1">
            <a:extLst>
              <a:ext uri="{FF2B5EF4-FFF2-40B4-BE49-F238E27FC236}">
                <a16:creationId xmlns:a16="http://schemas.microsoft.com/office/drawing/2014/main" id="{81690796-9860-6167-FDBD-6660FE6791B3}"/>
              </a:ext>
            </a:extLst>
          </p:cNvPr>
          <p:cNvSpPr txBox="1">
            <a:spLocks/>
          </p:cNvSpPr>
          <p:nvPr/>
        </p:nvSpPr>
        <p:spPr>
          <a:xfrm>
            <a:off x="1431484" y="2632185"/>
            <a:ext cx="3461215" cy="75272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96" dirty="0">
                <a:latin typeface="Poppins" panose="00000800000000000000" pitchFamily="50" charset="0"/>
                <a:ea typeface="Inter Medium" panose="02000603000000020004" pitchFamily="50" charset="0"/>
                <a:cs typeface="Poppins" panose="00000800000000000000" pitchFamily="50" charset="0"/>
              </a:rPr>
              <a:t>Re-Use</a:t>
            </a:r>
            <a:r>
              <a:rPr lang="en-US" sz="996" dirty="0">
                <a:latin typeface="Poppins" panose="00000800000000000000" pitchFamily="50" charset="0"/>
                <a:ea typeface="Inter Medium" panose="02000603000000020004" pitchFamily="50" charset="0"/>
                <a:cs typeface="Poppins" panose="00000800000000000000" pitchFamily="50" charset="0"/>
              </a:rPr>
              <a:t>:</a:t>
            </a:r>
            <a:r>
              <a:rPr lang="en-US" sz="1594" dirty="0">
                <a:latin typeface="Poppins Medium" panose="00000600000000000000" pitchFamily="50" charset="0"/>
                <a:ea typeface="Inter Medium" panose="02000603000000020004" pitchFamily="50" charset="0"/>
                <a:cs typeface="Poppins Medium" panose="00000600000000000000" pitchFamily="50" charset="0"/>
              </a:rPr>
              <a:t> </a:t>
            </a:r>
            <a:br>
              <a:rPr lang="en-US" sz="1594" dirty="0">
                <a:latin typeface="Poppins Medium" panose="00000600000000000000" pitchFamily="50" charset="0"/>
                <a:ea typeface="Inter Medium" panose="02000603000000020004" pitchFamily="50" charset="0"/>
                <a:cs typeface="Poppins Medium" panose="00000600000000000000" pitchFamily="50" charset="0"/>
              </a:rPr>
            </a:br>
            <a:r>
              <a:rPr lang="en-US" sz="996" dirty="0">
                <a:latin typeface="Poppins Light" panose="00000400000000000000" pitchFamily="2" charset="0"/>
                <a:ea typeface="Inter Medium" panose="02000603000000020004" pitchFamily="50" charset="0"/>
                <a:cs typeface="Poppins Light" panose="00000400000000000000" pitchFamily="2" charset="0"/>
              </a:rPr>
              <a:t>Designing versatile and easily adaptable displays with longer life and use with any future products.</a:t>
            </a:r>
          </a:p>
          <a:p>
            <a:endParaRPr lang="en-US" sz="996" dirty="0">
              <a:latin typeface="Poppins Light" panose="00000400000000000000" pitchFamily="2" charset="0"/>
              <a:ea typeface="Inter Medium" panose="02000603000000020004" pitchFamily="50" charset="0"/>
              <a:cs typeface="Poppins Light" panose="00000400000000000000" pitchFamily="2" charset="0"/>
            </a:endParaRPr>
          </a:p>
        </p:txBody>
      </p:sp>
    </p:spTree>
    <p:extLst>
      <p:ext uri="{BB962C8B-B14F-4D97-AF65-F5344CB8AC3E}">
        <p14:creationId xmlns:p14="http://schemas.microsoft.com/office/powerpoint/2010/main" val="197156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611125" y="2776050"/>
            <a:ext cx="3937188" cy="9140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878"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6" name="Rectangle 5">
            <a:extLst>
              <a:ext uri="{FF2B5EF4-FFF2-40B4-BE49-F238E27FC236}">
                <a16:creationId xmlns:a16="http://schemas.microsoft.com/office/drawing/2014/main" id="{0B3A7E6C-0E7D-4F05-A623-3FEA442A41ED}"/>
              </a:ext>
            </a:extLst>
          </p:cNvPr>
          <p:cNvSpPr/>
          <p:nvPr/>
        </p:nvSpPr>
        <p:spPr>
          <a:xfrm>
            <a:off x="1240850" y="1691653"/>
            <a:ext cx="4252416" cy="705578"/>
          </a:xfrm>
          <a:prstGeom prst="rect">
            <a:avLst/>
          </a:prstGeom>
        </p:spPr>
        <p:txBody>
          <a:bodyPr wrap="square">
            <a:spAutoFit/>
          </a:bodyPr>
          <a:lstStyle/>
          <a:p>
            <a:r>
              <a:rPr lang="en-ID" sz="3985"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Certifications</a:t>
            </a:r>
            <a:r>
              <a:rPr lang="en-ID" sz="3985" dirty="0">
                <a:solidFill>
                  <a:srgbClr val="000000"/>
                </a:solidFill>
                <a:latin typeface="Poppins Light" panose="00000400000000000000" pitchFamily="2" charset="0"/>
                <a:ea typeface="EB Garamond 12" panose="02020502060206020403" pitchFamily="18" charset="0"/>
                <a:cs typeface="Poppins Light" panose="00000400000000000000" pitchFamily="2" charset="0"/>
              </a:rPr>
              <a:t> </a:t>
            </a:r>
            <a:endParaRPr lang="en-ID" sz="3985" dirty="0">
              <a:latin typeface="Poppins Light" panose="00000400000000000000" pitchFamily="2" charset="0"/>
              <a:ea typeface="EB Garamond 12" panose="02020502060206020403" pitchFamily="18" charset="0"/>
              <a:cs typeface="Poppins Light" panose="00000400000000000000" pitchFamily="2" charset="0"/>
            </a:endParaRPr>
          </a:p>
        </p:txBody>
      </p:sp>
      <p:sp>
        <p:nvSpPr>
          <p:cNvPr id="7" name="Rectangle 6">
            <a:extLst>
              <a:ext uri="{FF2B5EF4-FFF2-40B4-BE49-F238E27FC236}">
                <a16:creationId xmlns:a16="http://schemas.microsoft.com/office/drawing/2014/main" id="{50455C41-BF94-4088-AF64-50F24C998AF9}"/>
              </a:ext>
            </a:extLst>
          </p:cNvPr>
          <p:cNvSpPr/>
          <p:nvPr/>
        </p:nvSpPr>
        <p:spPr>
          <a:xfrm>
            <a:off x="1240851" y="2350797"/>
            <a:ext cx="4827153" cy="2467278"/>
          </a:xfrm>
          <a:prstGeom prst="rect">
            <a:avLst/>
          </a:prstGeom>
        </p:spPr>
        <p:txBody>
          <a:bodyPr wrap="square">
            <a:spAutoFit/>
          </a:bodyPr>
          <a:lstStyle/>
          <a:p>
            <a:pPr>
              <a:lnSpc>
                <a:spcPct val="150000"/>
              </a:lnSpc>
            </a:pPr>
            <a:r>
              <a:rPr lang="en-US" sz="1195"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t>ISO the International Organization for Standardization.</a:t>
            </a:r>
          </a:p>
          <a:p>
            <a:pPr>
              <a:lnSpc>
                <a:spcPct val="150000"/>
              </a:lnSpc>
            </a:pPr>
            <a:endParaRPr lang="en-US" sz="1195"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endParaRPr>
          </a:p>
          <a:p>
            <a:pPr>
              <a:lnSpc>
                <a:spcPct val="200000"/>
              </a:lnSpc>
            </a:pPr>
            <a:r>
              <a:rPr lang="en-US" sz="897"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9001 </a:t>
            </a:r>
            <a:r>
              <a:rPr lang="en-US" sz="897"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Sets out the criteria for a quality management system </a:t>
            </a:r>
          </a:p>
          <a:p>
            <a:pPr>
              <a:lnSpc>
                <a:spcPct val="200000"/>
              </a:lnSpc>
            </a:pPr>
            <a:r>
              <a:rPr lang="en-US" sz="897"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14001 </a:t>
            </a:r>
            <a:r>
              <a:rPr lang="en-US" sz="897"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Sets out the criteria for an environmental management system</a:t>
            </a:r>
          </a:p>
          <a:p>
            <a:pPr>
              <a:lnSpc>
                <a:spcPct val="200000"/>
              </a:lnSpc>
            </a:pPr>
            <a:r>
              <a:rPr lang="en-US" sz="897"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45001:2018 </a:t>
            </a:r>
            <a:r>
              <a:rPr lang="en-US" sz="897"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Occupational health and safety (OH&amp;S) management system</a:t>
            </a:r>
          </a:p>
          <a:p>
            <a:pPr>
              <a:lnSpc>
                <a:spcPct val="200000"/>
              </a:lnSpc>
            </a:pPr>
            <a:r>
              <a:rPr lang="en-US" sz="897"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20400 </a:t>
            </a:r>
            <a:r>
              <a:rPr lang="en-US" sz="897"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Integrating sustainability within procurement.</a:t>
            </a:r>
          </a:p>
          <a:p>
            <a:pPr>
              <a:lnSpc>
                <a:spcPct val="200000"/>
              </a:lnSpc>
            </a:pPr>
            <a:r>
              <a:rPr lang="en-US" sz="897"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26000 </a:t>
            </a:r>
            <a:r>
              <a:rPr lang="en-US" sz="897"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Organization’s commitment to sustainability and its overall performance.</a:t>
            </a:r>
          </a:p>
          <a:p>
            <a:pPr>
              <a:lnSpc>
                <a:spcPct val="150000"/>
              </a:lnSpc>
            </a:pPr>
            <a:endParaRPr lang="en-US" sz="797"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endParaRPr>
          </a:p>
        </p:txBody>
      </p:sp>
      <p:pic>
        <p:nvPicPr>
          <p:cNvPr id="11" name="Picture 10" descr="A picture containing graphical user interface&#10;&#10;Description automatically generated">
            <a:extLst>
              <a:ext uri="{FF2B5EF4-FFF2-40B4-BE49-F238E27FC236}">
                <a16:creationId xmlns:a16="http://schemas.microsoft.com/office/drawing/2014/main" id="{F07DF885-D46E-E3E9-D635-D09E34919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205" y="3500555"/>
            <a:ext cx="4623588" cy="865222"/>
          </a:xfrm>
          <a:prstGeom prst="rect">
            <a:avLst/>
          </a:prstGeom>
        </p:spPr>
      </p:pic>
    </p:spTree>
    <p:extLst>
      <p:ext uri="{BB962C8B-B14F-4D97-AF65-F5344CB8AC3E}">
        <p14:creationId xmlns:p14="http://schemas.microsoft.com/office/powerpoint/2010/main" val="58844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1577B5-7A3C-33E5-1B44-75E3F5200A4C}"/>
              </a:ext>
            </a:extLst>
          </p:cNvPr>
          <p:cNvSpPr txBox="1">
            <a:spLocks/>
          </p:cNvSpPr>
          <p:nvPr/>
        </p:nvSpPr>
        <p:spPr>
          <a:xfrm>
            <a:off x="10084461" y="2966579"/>
            <a:ext cx="4765924" cy="19248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97"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 </a:t>
            </a:r>
            <a:r>
              <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REKLAM GMBH</a:t>
            </a:r>
          </a:p>
          <a:p>
            <a:endPar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797"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Leverkusenstraße</a:t>
            </a:r>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3</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22761 Hamburg, Deutschland</a:t>
            </a:r>
          </a:p>
          <a:p>
            <a:endPar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hamburg@bgreklam.com</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+49 40 85413003</a:t>
            </a:r>
            <a:endParaRPr lang="en-US" sz="797"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1" name="Title 1">
            <a:extLst>
              <a:ext uri="{FF2B5EF4-FFF2-40B4-BE49-F238E27FC236}">
                <a16:creationId xmlns:a16="http://schemas.microsoft.com/office/drawing/2014/main" id="{E2249567-112F-5700-5922-E52364649282}"/>
              </a:ext>
            </a:extLst>
          </p:cNvPr>
          <p:cNvSpPr txBox="1">
            <a:spLocks/>
          </p:cNvSpPr>
          <p:nvPr/>
        </p:nvSpPr>
        <p:spPr>
          <a:xfrm>
            <a:off x="10084461" y="1198434"/>
            <a:ext cx="4688550" cy="19248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97"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endPar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PRODUCTION</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29. </a:t>
            </a:r>
            <a:r>
              <a:rPr lang="en-US" sz="797"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Novembra</a:t>
            </a:r>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1M</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11460 Belgrade, Serbia</a:t>
            </a:r>
          </a:p>
          <a:p>
            <a:endPar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info@bgreklam.com</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+381 11 785 64 64</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+381 60 68 69 110</a:t>
            </a:r>
            <a:endParaRPr lang="en-US" sz="797"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2" name="Title 1">
            <a:extLst>
              <a:ext uri="{FF2B5EF4-FFF2-40B4-BE49-F238E27FC236}">
                <a16:creationId xmlns:a16="http://schemas.microsoft.com/office/drawing/2014/main" id="{D591A473-2BB1-90F1-3747-D27DC357B76A}"/>
              </a:ext>
            </a:extLst>
          </p:cNvPr>
          <p:cNvSpPr txBox="1">
            <a:spLocks/>
          </p:cNvSpPr>
          <p:nvPr/>
        </p:nvSpPr>
        <p:spPr>
          <a:xfrm>
            <a:off x="10123147" y="4454052"/>
            <a:ext cx="4688550" cy="19248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97"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r>
              <a:rPr lang="en-US" sz="797" dirty="0">
                <a:solidFill>
                  <a:sysClr val="windowText" lastClr="000000"/>
                </a:solidFill>
                <a:latin typeface="Montserrat" panose="00000500000000000000" pitchFamily="50" charset="0"/>
                <a:ea typeface="Inter Medium" panose="02000603000000020004" pitchFamily="50" charset="0"/>
                <a:cs typeface="Poppins SemiBold" panose="00000700000000000000" pitchFamily="2" charset="0"/>
              </a:rPr>
              <a:t>UK LTD</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2588 Davenport House,</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207 Regent St</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London, W1B 3HH, UK</a:t>
            </a:r>
          </a:p>
          <a:p>
            <a:endPar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+44 75 4288 2312</a:t>
            </a:r>
            <a:endParaRPr lang="en-US" sz="797"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0" name="Title 1">
            <a:extLst>
              <a:ext uri="{FF2B5EF4-FFF2-40B4-BE49-F238E27FC236}">
                <a16:creationId xmlns:a16="http://schemas.microsoft.com/office/drawing/2014/main" id="{5E79ACCB-75AB-424E-6E8A-569B187E6B46}"/>
              </a:ext>
            </a:extLst>
          </p:cNvPr>
          <p:cNvSpPr txBox="1">
            <a:spLocks/>
          </p:cNvSpPr>
          <p:nvPr/>
        </p:nvSpPr>
        <p:spPr>
          <a:xfrm>
            <a:off x="4313220" y="2595193"/>
            <a:ext cx="4974329" cy="11412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81" dirty="0">
                <a:solidFill>
                  <a:sysClr val="windowText" lastClr="000000"/>
                </a:solidFill>
                <a:latin typeface="Poppins Black" panose="00000A00000000000000" pitchFamily="50" charset="0"/>
                <a:ea typeface="Adobe Heiti Std R" panose="020B0400000000000000" pitchFamily="34" charset="-128"/>
                <a:cs typeface="Poppins Black" panose="00000A00000000000000" pitchFamily="50" charset="0"/>
              </a:rPr>
              <a:t>Thank You.</a:t>
            </a:r>
            <a:endParaRPr lang="en-US" sz="4881" dirty="0">
              <a:solidFill>
                <a:schemeClr val="bg1"/>
              </a:solidFill>
              <a:latin typeface="Poppins Black" panose="00000A00000000000000" pitchFamily="50" charset="0"/>
              <a:ea typeface="Adobe Heiti Std R" panose="020B0400000000000000" pitchFamily="34" charset="-128"/>
              <a:cs typeface="Poppins Black" panose="00000A00000000000000" pitchFamily="50" charset="0"/>
            </a:endParaRPr>
          </a:p>
        </p:txBody>
      </p:sp>
      <p:pic>
        <p:nvPicPr>
          <p:cNvPr id="15" name="Picture 14" descr="Shape&#10;&#10;Description automatically generated">
            <a:extLst>
              <a:ext uri="{FF2B5EF4-FFF2-40B4-BE49-F238E27FC236}">
                <a16:creationId xmlns:a16="http://schemas.microsoft.com/office/drawing/2014/main" id="{DA918B1A-B00E-B3D3-D569-2A9231FA0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226"/>
            <a:ext cx="1326097" cy="550330"/>
          </a:xfrm>
          <a:prstGeom prst="rect">
            <a:avLst/>
          </a:prstGeom>
        </p:spPr>
      </p:pic>
      <p:cxnSp>
        <p:nvCxnSpPr>
          <p:cNvPr id="7" name="Straight Connector 6">
            <a:extLst>
              <a:ext uri="{FF2B5EF4-FFF2-40B4-BE49-F238E27FC236}">
                <a16:creationId xmlns:a16="http://schemas.microsoft.com/office/drawing/2014/main" id="{423A0CFB-57E2-71B6-3B2E-96DB4D576F24}"/>
              </a:ext>
            </a:extLst>
          </p:cNvPr>
          <p:cNvCxnSpPr>
            <a:cxnSpLocks/>
          </p:cNvCxnSpPr>
          <p:nvPr/>
        </p:nvCxnSpPr>
        <p:spPr>
          <a:xfrm flipV="1">
            <a:off x="9756827" y="823391"/>
            <a:ext cx="9749" cy="4836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04A610F-5BF9-5EBC-16A7-FE2E504F5ACD}"/>
              </a:ext>
            </a:extLst>
          </p:cNvPr>
          <p:cNvSpPr txBox="1"/>
          <p:nvPr/>
        </p:nvSpPr>
        <p:spPr>
          <a:xfrm>
            <a:off x="5253178" y="3368193"/>
            <a:ext cx="2252175" cy="276229"/>
          </a:xfrm>
          <a:prstGeom prst="rect">
            <a:avLst/>
          </a:prstGeom>
          <a:noFill/>
        </p:spPr>
        <p:txBody>
          <a:bodyPr wrap="square">
            <a:spAutoFit/>
          </a:bodyPr>
          <a:lstStyle/>
          <a:p>
            <a:r>
              <a:rPr lang="en-US" sz="1195" dirty="0">
                <a:latin typeface="Poppins Light" panose="00000400000000000000" pitchFamily="2" charset="0"/>
                <a:ea typeface="Inter Medium" panose="02000603000000020004" pitchFamily="50" charset="0"/>
                <a:cs typeface="Poppins Light" panose="00000400000000000000" pitchFamily="2" charset="0"/>
              </a:rPr>
              <a:t>www.bgreklam.com</a:t>
            </a:r>
          </a:p>
        </p:txBody>
      </p:sp>
    </p:spTree>
    <p:extLst>
      <p:ext uri="{BB962C8B-B14F-4D97-AF65-F5344CB8AC3E}">
        <p14:creationId xmlns:p14="http://schemas.microsoft.com/office/powerpoint/2010/main" val="1007176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356F3F-569D-EB3D-16B7-6C37CF201B84}"/>
              </a:ext>
            </a:extLst>
          </p:cNvPr>
          <p:cNvSpPr/>
          <p:nvPr/>
        </p:nvSpPr>
        <p:spPr>
          <a:xfrm>
            <a:off x="7523747" y="0"/>
            <a:ext cx="4668253"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20" name="Rectangle 19">
            <a:extLst>
              <a:ext uri="{FF2B5EF4-FFF2-40B4-BE49-F238E27FC236}">
                <a16:creationId xmlns:a16="http://schemas.microsoft.com/office/drawing/2014/main" id="{C6B32884-732E-4A3B-A830-976FB9E3AFD9}"/>
              </a:ext>
            </a:extLst>
          </p:cNvPr>
          <p:cNvSpPr/>
          <p:nvPr/>
        </p:nvSpPr>
        <p:spPr>
          <a:xfrm>
            <a:off x="528997" y="1580341"/>
            <a:ext cx="4929394" cy="1003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solidFill>
                <a:schemeClr val="tx1"/>
              </a:solidFill>
            </a:endParaRPr>
          </a:p>
        </p:txBody>
      </p:sp>
      <p:sp>
        <p:nvSpPr>
          <p:cNvPr id="6" name="Rectangle 5">
            <a:extLst>
              <a:ext uri="{FF2B5EF4-FFF2-40B4-BE49-F238E27FC236}">
                <a16:creationId xmlns:a16="http://schemas.microsoft.com/office/drawing/2014/main" id="{54BB1BDB-FA55-ACCE-2282-B0DC200ECFB6}"/>
              </a:ext>
            </a:extLst>
          </p:cNvPr>
          <p:cNvSpPr/>
          <p:nvPr/>
        </p:nvSpPr>
        <p:spPr>
          <a:xfrm>
            <a:off x="7818593" y="1983807"/>
            <a:ext cx="10490246" cy="646331"/>
          </a:xfrm>
          <a:prstGeom prst="rect">
            <a:avLst/>
          </a:prstGeom>
        </p:spPr>
        <p:txBody>
          <a:bodyPr wrap="square">
            <a:spAutoFit/>
          </a:bodyPr>
          <a:lstStyle/>
          <a:p>
            <a:r>
              <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CEN project</a:t>
            </a:r>
          </a:p>
        </p:txBody>
      </p:sp>
      <p:sp>
        <p:nvSpPr>
          <p:cNvPr id="7" name="TextBox 6">
            <a:extLst>
              <a:ext uri="{FF2B5EF4-FFF2-40B4-BE49-F238E27FC236}">
                <a16:creationId xmlns:a16="http://schemas.microsoft.com/office/drawing/2014/main" id="{779874D0-ED95-D9AE-2E53-2FC3139D61DE}"/>
              </a:ext>
            </a:extLst>
          </p:cNvPr>
          <p:cNvSpPr txBox="1"/>
          <p:nvPr/>
        </p:nvSpPr>
        <p:spPr>
          <a:xfrm>
            <a:off x="7818593" y="3184136"/>
            <a:ext cx="4202321" cy="2031325"/>
          </a:xfrm>
          <a:prstGeom prst="rect">
            <a:avLst/>
          </a:prstGeom>
          <a:noFill/>
        </p:spPr>
        <p:txBody>
          <a:bodyPr wrap="square" rtlCol="0">
            <a:spAutoFit/>
          </a:bodyPr>
          <a:lstStyle/>
          <a:p>
            <a:r>
              <a:rPr lang="en-US" sz="1400" i="0" dirty="0">
                <a:solidFill>
                  <a:schemeClr val="bg1"/>
                </a:solidFill>
                <a:effectLst/>
                <a:latin typeface="Poppins Light" panose="00000400000000000000" pitchFamily="2" charset="0"/>
                <a:cs typeface="Poppins Light" panose="00000400000000000000" pitchFamily="2" charset="0"/>
              </a:rPr>
              <a:t>Different units produced for 3 markets in spring 2023.</a:t>
            </a:r>
          </a:p>
          <a:p>
            <a:endParaRPr lang="en-US" sz="1400" i="0" dirty="0">
              <a:solidFill>
                <a:schemeClr val="bg1"/>
              </a:solidFill>
              <a:effectLst/>
              <a:latin typeface="Poppins Light" panose="00000400000000000000" pitchFamily="2" charset="0"/>
              <a:cs typeface="Poppins Light" panose="00000400000000000000" pitchFamily="2" charset="0"/>
            </a:endParaRPr>
          </a:p>
          <a:p>
            <a:r>
              <a:rPr lang="en-US" sz="1400" dirty="0">
                <a:solidFill>
                  <a:schemeClr val="bg1"/>
                </a:solidFill>
                <a:latin typeface="Poppins Light" panose="00000400000000000000" pitchFamily="2" charset="0"/>
                <a:cs typeface="Poppins Light" panose="00000400000000000000" pitchFamily="2" charset="0"/>
              </a:rPr>
              <a:t>Complete project management including:</a:t>
            </a:r>
          </a:p>
          <a:p>
            <a:pPr marL="285750" indent="-285750">
              <a:buFont typeface="Arial" panose="020B0604020202020204" pitchFamily="34" charset="0"/>
              <a:buChar char="•"/>
            </a:pPr>
            <a:r>
              <a:rPr lang="en-US" sz="1400" dirty="0">
                <a:solidFill>
                  <a:schemeClr val="bg1"/>
                </a:solidFill>
                <a:latin typeface="Poppins Light" panose="00000400000000000000" pitchFamily="2" charset="0"/>
                <a:cs typeface="Poppins Light" panose="00000400000000000000" pitchFamily="2" charset="0"/>
              </a:rPr>
              <a:t>site survey, </a:t>
            </a:r>
          </a:p>
          <a:p>
            <a:pPr marL="285750" indent="-285750">
              <a:buFont typeface="Arial" panose="020B0604020202020204" pitchFamily="34" charset="0"/>
              <a:buChar char="•"/>
            </a:pPr>
            <a:r>
              <a:rPr lang="en-US" sz="1400" dirty="0">
                <a:solidFill>
                  <a:schemeClr val="bg1"/>
                </a:solidFill>
                <a:latin typeface="Poppins Light" panose="00000400000000000000" pitchFamily="2" charset="0"/>
                <a:cs typeface="Poppins Light" panose="00000400000000000000" pitchFamily="2" charset="0"/>
              </a:rPr>
              <a:t>development, </a:t>
            </a:r>
          </a:p>
          <a:p>
            <a:pPr marL="285750" indent="-285750">
              <a:buFont typeface="Arial" panose="020B0604020202020204" pitchFamily="34" charset="0"/>
              <a:buChar char="•"/>
            </a:pPr>
            <a:r>
              <a:rPr lang="en-US" sz="1400" dirty="0">
                <a:solidFill>
                  <a:schemeClr val="bg1"/>
                </a:solidFill>
                <a:latin typeface="Poppins Light" panose="00000400000000000000" pitchFamily="2" charset="0"/>
                <a:cs typeface="Poppins Light" panose="00000400000000000000" pitchFamily="2" charset="0"/>
              </a:rPr>
              <a:t>production, </a:t>
            </a:r>
          </a:p>
          <a:p>
            <a:pPr marL="285750" indent="-285750">
              <a:buFont typeface="Arial" panose="020B0604020202020204" pitchFamily="34" charset="0"/>
              <a:buChar char="•"/>
            </a:pPr>
            <a:r>
              <a:rPr lang="en-US" sz="1400" dirty="0">
                <a:solidFill>
                  <a:schemeClr val="bg1"/>
                </a:solidFill>
                <a:latin typeface="Poppins Light" panose="00000400000000000000" pitchFamily="2" charset="0"/>
                <a:cs typeface="Poppins Light" panose="00000400000000000000" pitchFamily="2" charset="0"/>
              </a:rPr>
              <a:t>delivery</a:t>
            </a:r>
          </a:p>
          <a:p>
            <a:pPr marL="285750" indent="-285750">
              <a:buFont typeface="Arial" panose="020B0604020202020204" pitchFamily="34" charset="0"/>
              <a:buChar char="•"/>
            </a:pPr>
            <a:r>
              <a:rPr lang="en-US" sz="1400" dirty="0">
                <a:solidFill>
                  <a:schemeClr val="bg1"/>
                </a:solidFill>
                <a:latin typeface="Poppins Light" panose="00000400000000000000" pitchFamily="2" charset="0"/>
                <a:cs typeface="Poppins Light" panose="00000400000000000000" pitchFamily="2" charset="0"/>
              </a:rPr>
              <a:t>installation training. </a:t>
            </a:r>
            <a:endParaRPr lang="en-US" sz="1400" i="0" dirty="0">
              <a:solidFill>
                <a:schemeClr val="bg1"/>
              </a:solidFill>
              <a:effectLst/>
              <a:latin typeface="Poppins Light" panose="00000400000000000000" pitchFamily="2" charset="0"/>
              <a:cs typeface="Poppins Light" panose="00000400000000000000" pitchFamily="2" charset="0"/>
            </a:endParaRPr>
          </a:p>
        </p:txBody>
      </p:sp>
      <p:pic>
        <p:nvPicPr>
          <p:cNvPr id="9" name="Picture 8" descr="A blue and black logo&#10;&#10;Description automatically generated with low confidence">
            <a:extLst>
              <a:ext uri="{FF2B5EF4-FFF2-40B4-BE49-F238E27FC236}">
                <a16:creationId xmlns:a16="http://schemas.microsoft.com/office/drawing/2014/main" id="{BA8D4740-E577-C7A2-879F-090476BE8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915" y="6304548"/>
            <a:ext cx="967176" cy="409353"/>
          </a:xfrm>
          <a:prstGeom prst="rect">
            <a:avLst/>
          </a:prstGeom>
        </p:spPr>
      </p:pic>
      <p:pic>
        <p:nvPicPr>
          <p:cNvPr id="15" name="Picture 14" descr="A picture containing text, map, screenshot, earth&#10;&#10;Description automatically generated">
            <a:extLst>
              <a:ext uri="{FF2B5EF4-FFF2-40B4-BE49-F238E27FC236}">
                <a16:creationId xmlns:a16="http://schemas.microsoft.com/office/drawing/2014/main" id="{8E1FAE8C-3477-6F85-D3B9-B0EE9120214D}"/>
              </a:ext>
            </a:extLst>
          </p:cNvPr>
          <p:cNvPicPr>
            <a:picLocks noChangeAspect="1"/>
          </p:cNvPicPr>
          <p:nvPr/>
        </p:nvPicPr>
        <p:blipFill rotWithShape="1">
          <a:blip r:embed="rId3">
            <a:extLst>
              <a:ext uri="{28A0092B-C50C-407E-A947-70E740481C1C}">
                <a14:useLocalDpi xmlns:a14="http://schemas.microsoft.com/office/drawing/2010/main" val="0"/>
              </a:ext>
            </a:extLst>
          </a:blip>
          <a:srcRect l="8402"/>
          <a:stretch/>
        </p:blipFill>
        <p:spPr>
          <a:xfrm>
            <a:off x="693335" y="681038"/>
            <a:ext cx="6830411" cy="5495924"/>
          </a:xfrm>
          <a:prstGeom prst="rect">
            <a:avLst/>
          </a:prstGeom>
        </p:spPr>
      </p:pic>
      <p:sp>
        <p:nvSpPr>
          <p:cNvPr id="2" name="Rectangle 1">
            <a:extLst>
              <a:ext uri="{FF2B5EF4-FFF2-40B4-BE49-F238E27FC236}">
                <a16:creationId xmlns:a16="http://schemas.microsoft.com/office/drawing/2014/main" id="{93231EB7-09DC-7E47-0247-7CCA20FC4949}"/>
              </a:ext>
            </a:extLst>
          </p:cNvPr>
          <p:cNvSpPr/>
          <p:nvPr/>
        </p:nvSpPr>
        <p:spPr>
          <a:xfrm rot="16200000">
            <a:off x="-126404" y="913396"/>
            <a:ext cx="1146468" cy="830997"/>
          </a:xfrm>
          <a:prstGeom prst="rect">
            <a:avLst/>
          </a:prstGeom>
          <a:noFill/>
        </p:spPr>
        <p:txBody>
          <a:bodyPr wrap="none" lIns="91440" tIns="45720" rIns="91440" bIns="45720">
            <a:spAutoFit/>
          </a:bodyPr>
          <a:lstStyle/>
          <a:p>
            <a:pPr algn="ctr"/>
            <a:r>
              <a:rPr lang="en-US" sz="4800" b="1" cap="none" spc="0" dirty="0">
                <a:ln w="0"/>
                <a:solidFill>
                  <a:schemeClr val="accent6">
                    <a:lumMod val="50000"/>
                  </a:schemeClr>
                </a:solidFill>
                <a:effectLst>
                  <a:outerShdw blurRad="38100" dist="19050" dir="2700000" algn="tl" rotWithShape="0">
                    <a:schemeClr val="dk1">
                      <a:alpha val="40000"/>
                    </a:schemeClr>
                  </a:outerShdw>
                </a:effectLst>
              </a:rPr>
              <a:t>40K</a:t>
            </a:r>
          </a:p>
        </p:txBody>
      </p:sp>
      <p:sp>
        <p:nvSpPr>
          <p:cNvPr id="3" name="Rectangle 2">
            <a:extLst>
              <a:ext uri="{FF2B5EF4-FFF2-40B4-BE49-F238E27FC236}">
                <a16:creationId xmlns:a16="http://schemas.microsoft.com/office/drawing/2014/main" id="{085EA63E-2B08-A71D-968D-72FC804EB927}"/>
              </a:ext>
            </a:extLst>
          </p:cNvPr>
          <p:cNvSpPr/>
          <p:nvPr/>
        </p:nvSpPr>
        <p:spPr>
          <a:xfrm rot="16200000">
            <a:off x="-160868" y="3044280"/>
            <a:ext cx="1215396" cy="769441"/>
          </a:xfrm>
          <a:prstGeom prst="rect">
            <a:avLst/>
          </a:prstGeom>
          <a:noFill/>
        </p:spPr>
        <p:txBody>
          <a:bodyPr wrap="none" lIns="91440" tIns="45720" rIns="91440" bIns="45720">
            <a:spAutoFit/>
          </a:bodyPr>
          <a:lstStyle/>
          <a:p>
            <a:pPr algn="ctr"/>
            <a:r>
              <a:rPr lang="en-US" sz="4400" b="1" cap="none" spc="0" dirty="0">
                <a:ln w="0"/>
                <a:solidFill>
                  <a:srgbClr val="0070C0"/>
                </a:solidFill>
                <a:effectLst>
                  <a:outerShdw blurRad="38100" dist="19050" dir="2700000" algn="tl" rotWithShape="0">
                    <a:schemeClr val="dk1">
                      <a:alpha val="40000"/>
                    </a:schemeClr>
                  </a:outerShdw>
                </a:effectLst>
              </a:rPr>
              <a:t>2.5K</a:t>
            </a:r>
          </a:p>
        </p:txBody>
      </p:sp>
      <p:sp>
        <p:nvSpPr>
          <p:cNvPr id="4" name="Rectangle 3">
            <a:extLst>
              <a:ext uri="{FF2B5EF4-FFF2-40B4-BE49-F238E27FC236}">
                <a16:creationId xmlns:a16="http://schemas.microsoft.com/office/drawing/2014/main" id="{67132365-878F-4D93-04F4-A8F2A252F7B6}"/>
              </a:ext>
            </a:extLst>
          </p:cNvPr>
          <p:cNvSpPr/>
          <p:nvPr/>
        </p:nvSpPr>
        <p:spPr>
          <a:xfrm rot="16200000">
            <a:off x="57140" y="5131526"/>
            <a:ext cx="779381" cy="769441"/>
          </a:xfrm>
          <a:prstGeom prst="rect">
            <a:avLst/>
          </a:prstGeom>
          <a:noFill/>
        </p:spPr>
        <p:txBody>
          <a:bodyPr wrap="none" lIns="91440" tIns="45720" rIns="91440" bIns="45720">
            <a:spAutoFit/>
          </a:bodyPr>
          <a:lstStyle/>
          <a:p>
            <a:pPr algn="ctr"/>
            <a:r>
              <a:rPr lang="en-US" sz="4400" b="1" cap="none" spc="0" dirty="0">
                <a:ln w="0"/>
                <a:solidFill>
                  <a:schemeClr val="accent4">
                    <a:lumMod val="75000"/>
                  </a:schemeClr>
                </a:solidFill>
                <a:effectLst>
                  <a:outerShdw blurRad="38100" dist="19050" dir="2700000" algn="tl" rotWithShape="0">
                    <a:schemeClr val="dk1">
                      <a:alpha val="40000"/>
                    </a:schemeClr>
                  </a:outerShdw>
                </a:effectLst>
              </a:rPr>
              <a:t>2K</a:t>
            </a:r>
          </a:p>
        </p:txBody>
      </p:sp>
    </p:spTree>
    <p:extLst>
      <p:ext uri="{BB962C8B-B14F-4D97-AF65-F5344CB8AC3E}">
        <p14:creationId xmlns:p14="http://schemas.microsoft.com/office/powerpoint/2010/main" val="1427017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74AB6B-473C-C2C7-1265-5EE4D0343409}"/>
              </a:ext>
            </a:extLst>
          </p:cNvPr>
          <p:cNvSpPr/>
          <p:nvPr/>
        </p:nvSpPr>
        <p:spPr>
          <a:xfrm>
            <a:off x="0" y="0"/>
            <a:ext cx="5413248"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pic>
        <p:nvPicPr>
          <p:cNvPr id="9" name="Picture 8" descr="A picture containing LEGO&#10;&#10;Description automatically generated">
            <a:extLst>
              <a:ext uri="{FF2B5EF4-FFF2-40B4-BE49-F238E27FC236}">
                <a16:creationId xmlns:a16="http://schemas.microsoft.com/office/drawing/2014/main" id="{828B2F7B-D252-844A-6BA1-9B7A7A673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296" y="644759"/>
            <a:ext cx="12255873" cy="6312038"/>
          </a:xfrm>
          <a:prstGeom prst="rect">
            <a:avLst/>
          </a:prstGeom>
        </p:spPr>
      </p:pic>
      <p:sp>
        <p:nvSpPr>
          <p:cNvPr id="12" name="Rectangle 11">
            <a:extLst>
              <a:ext uri="{FF2B5EF4-FFF2-40B4-BE49-F238E27FC236}">
                <a16:creationId xmlns:a16="http://schemas.microsoft.com/office/drawing/2014/main" id="{EFDA901F-27DB-1F4E-E836-EF7E8242C818}"/>
              </a:ext>
            </a:extLst>
          </p:cNvPr>
          <p:cNvSpPr/>
          <p:nvPr/>
        </p:nvSpPr>
        <p:spPr>
          <a:xfrm>
            <a:off x="503393" y="1827397"/>
            <a:ext cx="4373407" cy="646331"/>
          </a:xfrm>
          <a:prstGeom prst="rect">
            <a:avLst/>
          </a:prstGeom>
        </p:spPr>
        <p:txBody>
          <a:bodyPr wrap="square">
            <a:spAutoFit/>
          </a:bodyPr>
          <a:lstStyle/>
          <a:p>
            <a:r>
              <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German unit</a:t>
            </a:r>
          </a:p>
        </p:txBody>
      </p:sp>
      <p:sp>
        <p:nvSpPr>
          <p:cNvPr id="13" name="TextBox 12">
            <a:extLst>
              <a:ext uri="{FF2B5EF4-FFF2-40B4-BE49-F238E27FC236}">
                <a16:creationId xmlns:a16="http://schemas.microsoft.com/office/drawing/2014/main" id="{47175F55-CBEF-5844-DB15-E65551D6ABE4}"/>
              </a:ext>
            </a:extLst>
          </p:cNvPr>
          <p:cNvSpPr txBox="1"/>
          <p:nvPr/>
        </p:nvSpPr>
        <p:spPr>
          <a:xfrm>
            <a:off x="503393" y="3027726"/>
            <a:ext cx="4202321" cy="1384995"/>
          </a:xfrm>
          <a:prstGeom prst="rect">
            <a:avLst/>
          </a:prstGeom>
          <a:noFill/>
        </p:spPr>
        <p:txBody>
          <a:bodyPr wrap="square" rtlCol="0">
            <a:spAutoFit/>
          </a:bodyPr>
          <a:lstStyle/>
          <a:p>
            <a:r>
              <a:rPr lang="en-US" sz="1400" dirty="0">
                <a:solidFill>
                  <a:schemeClr val="bg1"/>
                </a:solidFill>
                <a:latin typeface="Poppins Light" panose="00000400000000000000" pitchFamily="2" charset="0"/>
                <a:cs typeface="Poppins Light" panose="00000400000000000000" pitchFamily="2" charset="0"/>
              </a:rPr>
              <a:t>The request was to produce and ship all components for the shelf unit so it is assembled in the store. The unit consists of outer frame with RGB lights, side and bottom panels and communication area which is modular(?).</a:t>
            </a:r>
            <a:endParaRPr lang="en-US" sz="1400" i="0" dirty="0">
              <a:solidFill>
                <a:schemeClr val="bg1"/>
              </a:solidFill>
              <a:effectLst/>
              <a:latin typeface="Poppins Light" panose="00000400000000000000" pitchFamily="2" charset="0"/>
              <a:cs typeface="Poppins Light" panose="00000400000000000000" pitchFamily="2" charset="0"/>
            </a:endParaRPr>
          </a:p>
        </p:txBody>
      </p:sp>
      <p:pic>
        <p:nvPicPr>
          <p:cNvPr id="32" name="Picture 31" descr="A blue and black logo&#10;&#10;Description automatically generated with low confidence">
            <a:extLst>
              <a:ext uri="{FF2B5EF4-FFF2-40B4-BE49-F238E27FC236}">
                <a16:creationId xmlns:a16="http://schemas.microsoft.com/office/drawing/2014/main" id="{B9CAD1FB-46C9-8D0E-829B-CCE789FFA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2325" y="6191805"/>
            <a:ext cx="967176" cy="409353"/>
          </a:xfrm>
          <a:prstGeom prst="rect">
            <a:avLst/>
          </a:prstGeom>
        </p:spPr>
      </p:pic>
    </p:spTree>
    <p:extLst>
      <p:ext uri="{BB962C8B-B14F-4D97-AF65-F5344CB8AC3E}">
        <p14:creationId xmlns:p14="http://schemas.microsoft.com/office/powerpoint/2010/main" val="1332666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74AB6B-473C-C2C7-1265-5EE4D0343409}"/>
              </a:ext>
            </a:extLst>
          </p:cNvPr>
          <p:cNvSpPr/>
          <p:nvPr/>
        </p:nvSpPr>
        <p:spPr>
          <a:xfrm>
            <a:off x="6778752" y="0"/>
            <a:ext cx="5413248"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pic>
        <p:nvPicPr>
          <p:cNvPr id="9" name="Picture 8" descr="A picture containing LEGO&#10;&#10;Description automatically generated">
            <a:extLst>
              <a:ext uri="{FF2B5EF4-FFF2-40B4-BE49-F238E27FC236}">
                <a16:creationId xmlns:a16="http://schemas.microsoft.com/office/drawing/2014/main" id="{828B2F7B-D252-844A-6BA1-9B7A7A673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403" y="721283"/>
            <a:ext cx="12206328" cy="6286522"/>
          </a:xfrm>
          <a:prstGeom prst="rect">
            <a:avLst/>
          </a:prstGeom>
        </p:spPr>
      </p:pic>
      <p:sp>
        <p:nvSpPr>
          <p:cNvPr id="12" name="Rectangle 11">
            <a:extLst>
              <a:ext uri="{FF2B5EF4-FFF2-40B4-BE49-F238E27FC236}">
                <a16:creationId xmlns:a16="http://schemas.microsoft.com/office/drawing/2014/main" id="{EFDA901F-27DB-1F4E-E836-EF7E8242C818}"/>
              </a:ext>
            </a:extLst>
          </p:cNvPr>
          <p:cNvSpPr/>
          <p:nvPr/>
        </p:nvSpPr>
        <p:spPr>
          <a:xfrm>
            <a:off x="7722340" y="1863492"/>
            <a:ext cx="4373407" cy="646331"/>
          </a:xfrm>
          <a:prstGeom prst="rect">
            <a:avLst/>
          </a:prstGeom>
        </p:spPr>
        <p:txBody>
          <a:bodyPr wrap="square">
            <a:spAutoFit/>
          </a:bodyPr>
          <a:lstStyle/>
          <a:p>
            <a:r>
              <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Austrian unit</a:t>
            </a:r>
          </a:p>
        </p:txBody>
      </p:sp>
      <p:sp>
        <p:nvSpPr>
          <p:cNvPr id="13" name="TextBox 12">
            <a:extLst>
              <a:ext uri="{FF2B5EF4-FFF2-40B4-BE49-F238E27FC236}">
                <a16:creationId xmlns:a16="http://schemas.microsoft.com/office/drawing/2014/main" id="{47175F55-CBEF-5844-DB15-E65551D6ABE4}"/>
              </a:ext>
            </a:extLst>
          </p:cNvPr>
          <p:cNvSpPr txBox="1"/>
          <p:nvPr/>
        </p:nvSpPr>
        <p:spPr>
          <a:xfrm>
            <a:off x="7722340" y="3063821"/>
            <a:ext cx="4202321" cy="1384995"/>
          </a:xfrm>
          <a:prstGeom prst="rect">
            <a:avLst/>
          </a:prstGeom>
          <a:noFill/>
        </p:spPr>
        <p:txBody>
          <a:bodyPr wrap="square" rtlCol="0">
            <a:spAutoFit/>
          </a:bodyPr>
          <a:lstStyle/>
          <a:p>
            <a:r>
              <a:rPr lang="en-US" sz="1400" i="0" dirty="0">
                <a:solidFill>
                  <a:schemeClr val="bg1"/>
                </a:solidFill>
                <a:effectLst/>
                <a:latin typeface="Poppins Light" panose="00000400000000000000" pitchFamily="2" charset="0"/>
                <a:cs typeface="Poppins Light" panose="00000400000000000000" pitchFamily="2" charset="0"/>
              </a:rPr>
              <a:t>Lorem Ipsum is simply dummy text of the printing and typesetting industry. Lorem Ipsum has been the industry's standard dummy text ever since the 1500s, when an unknown printer took a galley of type and scrambled it to make</a:t>
            </a:r>
          </a:p>
        </p:txBody>
      </p:sp>
      <p:pic>
        <p:nvPicPr>
          <p:cNvPr id="2" name="Picture 1" descr="A blue and black logo&#10;&#10;Description automatically generated with low confidence">
            <a:extLst>
              <a:ext uri="{FF2B5EF4-FFF2-40B4-BE49-F238E27FC236}">
                <a16:creationId xmlns:a16="http://schemas.microsoft.com/office/drawing/2014/main" id="{7A2F5F56-8E06-F7F3-23B0-92C72574F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78" y="6306020"/>
            <a:ext cx="967176" cy="409353"/>
          </a:xfrm>
          <a:prstGeom prst="rect">
            <a:avLst/>
          </a:prstGeom>
        </p:spPr>
      </p:pic>
    </p:spTree>
    <p:extLst>
      <p:ext uri="{BB962C8B-B14F-4D97-AF65-F5344CB8AC3E}">
        <p14:creationId xmlns:p14="http://schemas.microsoft.com/office/powerpoint/2010/main" val="3648893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74AB6B-473C-C2C7-1265-5EE4D0343409}"/>
              </a:ext>
            </a:extLst>
          </p:cNvPr>
          <p:cNvSpPr/>
          <p:nvPr/>
        </p:nvSpPr>
        <p:spPr>
          <a:xfrm>
            <a:off x="0" y="0"/>
            <a:ext cx="5413248"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pic>
        <p:nvPicPr>
          <p:cNvPr id="9" name="Picture 8" descr="A picture containing LEGO&#10;&#10;Description automatically generated">
            <a:extLst>
              <a:ext uri="{FF2B5EF4-FFF2-40B4-BE49-F238E27FC236}">
                <a16:creationId xmlns:a16="http://schemas.microsoft.com/office/drawing/2014/main" id="{828B2F7B-D252-844A-6BA1-9B7A7A673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056" y="666195"/>
            <a:ext cx="12590542" cy="6484400"/>
          </a:xfrm>
          <a:prstGeom prst="rect">
            <a:avLst/>
          </a:prstGeom>
        </p:spPr>
      </p:pic>
      <p:sp>
        <p:nvSpPr>
          <p:cNvPr id="12" name="Rectangle 11">
            <a:extLst>
              <a:ext uri="{FF2B5EF4-FFF2-40B4-BE49-F238E27FC236}">
                <a16:creationId xmlns:a16="http://schemas.microsoft.com/office/drawing/2014/main" id="{EFDA901F-27DB-1F4E-E836-EF7E8242C818}"/>
              </a:ext>
            </a:extLst>
          </p:cNvPr>
          <p:cNvSpPr/>
          <p:nvPr/>
        </p:nvSpPr>
        <p:spPr>
          <a:xfrm>
            <a:off x="503393" y="1827397"/>
            <a:ext cx="4373407" cy="646331"/>
          </a:xfrm>
          <a:prstGeom prst="rect">
            <a:avLst/>
          </a:prstGeom>
        </p:spPr>
        <p:txBody>
          <a:bodyPr wrap="square">
            <a:spAutoFit/>
          </a:bodyPr>
          <a:lstStyle/>
          <a:p>
            <a:r>
              <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Swiss unit</a:t>
            </a:r>
          </a:p>
        </p:txBody>
      </p:sp>
      <p:sp>
        <p:nvSpPr>
          <p:cNvPr id="13" name="TextBox 12">
            <a:extLst>
              <a:ext uri="{FF2B5EF4-FFF2-40B4-BE49-F238E27FC236}">
                <a16:creationId xmlns:a16="http://schemas.microsoft.com/office/drawing/2014/main" id="{47175F55-CBEF-5844-DB15-E65551D6ABE4}"/>
              </a:ext>
            </a:extLst>
          </p:cNvPr>
          <p:cNvSpPr txBox="1"/>
          <p:nvPr/>
        </p:nvSpPr>
        <p:spPr>
          <a:xfrm>
            <a:off x="503393" y="3027726"/>
            <a:ext cx="4202321" cy="1384995"/>
          </a:xfrm>
          <a:prstGeom prst="rect">
            <a:avLst/>
          </a:prstGeom>
          <a:noFill/>
        </p:spPr>
        <p:txBody>
          <a:bodyPr wrap="square" rtlCol="0">
            <a:spAutoFit/>
          </a:bodyPr>
          <a:lstStyle/>
          <a:p>
            <a:r>
              <a:rPr lang="en-US" sz="1400" i="0" dirty="0">
                <a:solidFill>
                  <a:schemeClr val="bg1"/>
                </a:solidFill>
                <a:effectLst/>
                <a:latin typeface="Poppins Light" panose="00000400000000000000" pitchFamily="2" charset="0"/>
                <a:cs typeface="Poppins Light" panose="00000400000000000000" pitchFamily="2" charset="0"/>
              </a:rPr>
              <a:t>Lorem Ipsum is simply dummy text of the printing and typesetting industry. Lorem Ipsum has been the industry's standard dummy text ever since the 1500s, when an unknown printer took a galley of type and scrambled it to make</a:t>
            </a:r>
          </a:p>
        </p:txBody>
      </p:sp>
      <p:pic>
        <p:nvPicPr>
          <p:cNvPr id="2" name="Picture 1" descr="A blue and black logo&#10;&#10;Description automatically generated with low confidence">
            <a:extLst>
              <a:ext uri="{FF2B5EF4-FFF2-40B4-BE49-F238E27FC236}">
                <a16:creationId xmlns:a16="http://schemas.microsoft.com/office/drawing/2014/main" id="{66A7198E-7E40-D19C-EB29-989CD3475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8420" y="6328611"/>
            <a:ext cx="967176" cy="409353"/>
          </a:xfrm>
          <a:prstGeom prst="rect">
            <a:avLst/>
          </a:prstGeom>
        </p:spPr>
      </p:pic>
    </p:spTree>
    <p:extLst>
      <p:ext uri="{BB962C8B-B14F-4D97-AF65-F5344CB8AC3E}">
        <p14:creationId xmlns:p14="http://schemas.microsoft.com/office/powerpoint/2010/main" val="231339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DA901F-27DB-1F4E-E836-EF7E8242C818}"/>
              </a:ext>
            </a:extLst>
          </p:cNvPr>
          <p:cNvSpPr/>
          <p:nvPr/>
        </p:nvSpPr>
        <p:spPr>
          <a:xfrm>
            <a:off x="7722340" y="1863492"/>
            <a:ext cx="4373407" cy="1200329"/>
          </a:xfrm>
          <a:prstGeom prst="rect">
            <a:avLst/>
          </a:prstGeom>
        </p:spPr>
        <p:txBody>
          <a:bodyPr wrap="square">
            <a:spAutoFit/>
          </a:bodyPr>
          <a:lstStyle/>
          <a:p>
            <a:r>
              <a:rPr lang="en-ID" sz="360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What is Lorem Ipsum?</a:t>
            </a:r>
            <a:endPar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endParaRPr>
          </a:p>
        </p:txBody>
      </p:sp>
      <p:pic>
        <p:nvPicPr>
          <p:cNvPr id="8" name="Picture 7" descr="A picture containing text, slot machine, screenshot, vending machine&#10;&#10;Description automatically generated">
            <a:extLst>
              <a:ext uri="{FF2B5EF4-FFF2-40B4-BE49-F238E27FC236}">
                <a16:creationId xmlns:a16="http://schemas.microsoft.com/office/drawing/2014/main" id="{C0DC48A5-468D-7349-7B39-A7056DA82A7C}"/>
              </a:ext>
            </a:extLst>
          </p:cNvPr>
          <p:cNvPicPr>
            <a:picLocks noChangeAspect="1"/>
          </p:cNvPicPr>
          <p:nvPr/>
        </p:nvPicPr>
        <p:blipFill rotWithShape="1">
          <a:blip r:embed="rId2">
            <a:extLst>
              <a:ext uri="{28A0092B-C50C-407E-A947-70E740481C1C}">
                <a14:useLocalDpi xmlns:a14="http://schemas.microsoft.com/office/drawing/2010/main" val="0"/>
              </a:ext>
            </a:extLst>
          </a:blip>
          <a:srcRect t="8551" b="8551"/>
          <a:stretch/>
        </p:blipFill>
        <p:spPr>
          <a:xfrm>
            <a:off x="-35283" y="0"/>
            <a:ext cx="12227283" cy="6858000"/>
          </a:xfrm>
          <a:prstGeom prst="rect">
            <a:avLst/>
          </a:prstGeom>
        </p:spPr>
      </p:pic>
    </p:spTree>
    <p:extLst>
      <p:ext uri="{BB962C8B-B14F-4D97-AF65-F5344CB8AC3E}">
        <p14:creationId xmlns:p14="http://schemas.microsoft.com/office/powerpoint/2010/main" val="909697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DA901F-27DB-1F4E-E836-EF7E8242C818}"/>
              </a:ext>
            </a:extLst>
          </p:cNvPr>
          <p:cNvSpPr/>
          <p:nvPr/>
        </p:nvSpPr>
        <p:spPr>
          <a:xfrm>
            <a:off x="7722340" y="1863492"/>
            <a:ext cx="4373407" cy="1200329"/>
          </a:xfrm>
          <a:prstGeom prst="rect">
            <a:avLst/>
          </a:prstGeom>
        </p:spPr>
        <p:txBody>
          <a:bodyPr wrap="square">
            <a:spAutoFit/>
          </a:bodyPr>
          <a:lstStyle/>
          <a:p>
            <a:r>
              <a:rPr lang="en-ID" sz="360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What is Lorem Ipsum?</a:t>
            </a:r>
            <a:endPar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endParaRPr>
          </a:p>
        </p:txBody>
      </p:sp>
      <p:pic>
        <p:nvPicPr>
          <p:cNvPr id="3" name="Picture 2" descr="A picture containing text, vending machine, slot machine, soft drink&#10;&#10;Description automatically generated">
            <a:extLst>
              <a:ext uri="{FF2B5EF4-FFF2-40B4-BE49-F238E27FC236}">
                <a16:creationId xmlns:a16="http://schemas.microsoft.com/office/drawing/2014/main" id="{28D6DEE2-326A-7ADE-8959-62270365B008}"/>
              </a:ext>
            </a:extLst>
          </p:cNvPr>
          <p:cNvPicPr>
            <a:picLocks noChangeAspect="1"/>
          </p:cNvPicPr>
          <p:nvPr/>
        </p:nvPicPr>
        <p:blipFill rotWithShape="1">
          <a:blip r:embed="rId2">
            <a:extLst>
              <a:ext uri="{28A0092B-C50C-407E-A947-70E740481C1C}">
                <a14:useLocalDpi xmlns:a14="http://schemas.microsoft.com/office/drawing/2010/main" val="0"/>
              </a:ext>
            </a:extLst>
          </a:blip>
          <a:srcRect t="12393"/>
          <a:stretch/>
        </p:blipFill>
        <p:spPr>
          <a:xfrm>
            <a:off x="0" y="0"/>
            <a:ext cx="12392526" cy="6858000"/>
          </a:xfrm>
          <a:prstGeom prst="rect">
            <a:avLst/>
          </a:prstGeom>
        </p:spPr>
      </p:pic>
    </p:spTree>
    <p:extLst>
      <p:ext uri="{BB962C8B-B14F-4D97-AF65-F5344CB8AC3E}">
        <p14:creationId xmlns:p14="http://schemas.microsoft.com/office/powerpoint/2010/main" val="2870362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oft drink, shelving, indoor&#10;&#10;Description automatically generated">
            <a:extLst>
              <a:ext uri="{FF2B5EF4-FFF2-40B4-BE49-F238E27FC236}">
                <a16:creationId xmlns:a16="http://schemas.microsoft.com/office/drawing/2014/main" id="{FD8A87D9-C9D3-3DC7-EBE2-37889334B3CD}"/>
              </a:ext>
            </a:extLst>
          </p:cNvPr>
          <p:cNvPicPr>
            <a:picLocks noChangeAspect="1"/>
          </p:cNvPicPr>
          <p:nvPr/>
        </p:nvPicPr>
        <p:blipFill rotWithShape="1">
          <a:blip r:embed="rId2">
            <a:extLst>
              <a:ext uri="{28A0092B-C50C-407E-A947-70E740481C1C}">
                <a14:useLocalDpi xmlns:a14="http://schemas.microsoft.com/office/drawing/2010/main" val="0"/>
              </a:ext>
            </a:extLst>
          </a:blip>
          <a:srcRect t="5195"/>
          <a:stretch/>
        </p:blipFill>
        <p:spPr>
          <a:xfrm>
            <a:off x="0" y="22435"/>
            <a:ext cx="12192000" cy="6813130"/>
          </a:xfrm>
          <a:prstGeom prst="rect">
            <a:avLst/>
          </a:prstGeom>
        </p:spPr>
      </p:pic>
    </p:spTree>
    <p:extLst>
      <p:ext uri="{BB962C8B-B14F-4D97-AF65-F5344CB8AC3E}">
        <p14:creationId xmlns:p14="http://schemas.microsoft.com/office/powerpoint/2010/main" val="108668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6B32884-732E-4A3B-A830-976FB9E3AFD9}"/>
              </a:ext>
            </a:extLst>
          </p:cNvPr>
          <p:cNvSpPr/>
          <p:nvPr/>
        </p:nvSpPr>
        <p:spPr>
          <a:xfrm>
            <a:off x="528997" y="1580341"/>
            <a:ext cx="4929394" cy="1003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solidFill>
                <a:schemeClr val="tx1"/>
              </a:solidFill>
            </a:endParaRPr>
          </a:p>
        </p:txBody>
      </p:sp>
      <p:pic>
        <p:nvPicPr>
          <p:cNvPr id="3" name="Picture 2" descr="A picture containing text, tree, sign&#10;&#10;Description automatically generated">
            <a:extLst>
              <a:ext uri="{FF2B5EF4-FFF2-40B4-BE49-F238E27FC236}">
                <a16:creationId xmlns:a16="http://schemas.microsoft.com/office/drawing/2014/main" id="{C6C37246-F6CF-1397-3A90-4231A854521C}"/>
              </a:ext>
            </a:extLst>
          </p:cNvPr>
          <p:cNvPicPr>
            <a:picLocks noChangeAspect="1"/>
          </p:cNvPicPr>
          <p:nvPr/>
        </p:nvPicPr>
        <p:blipFill rotWithShape="1">
          <a:blip r:embed="rId2">
            <a:extLst>
              <a:ext uri="{28A0092B-C50C-407E-A947-70E740481C1C}">
                <a14:useLocalDpi xmlns:a14="http://schemas.microsoft.com/office/drawing/2010/main" val="0"/>
              </a:ext>
            </a:extLst>
          </a:blip>
          <a:srcRect b="654"/>
          <a:stretch/>
        </p:blipFill>
        <p:spPr>
          <a:xfrm>
            <a:off x="-124327" y="-47042"/>
            <a:ext cx="12440653" cy="6952083"/>
          </a:xfrm>
          <a:prstGeom prst="rect">
            <a:avLst/>
          </a:prstGeom>
        </p:spPr>
      </p:pic>
    </p:spTree>
    <p:extLst>
      <p:ext uri="{BB962C8B-B14F-4D97-AF65-F5344CB8AC3E}">
        <p14:creationId xmlns:p14="http://schemas.microsoft.com/office/powerpoint/2010/main" val="1385274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419</Words>
  <Application>Microsoft Office PowerPoint</Application>
  <PresentationFormat>Widescreen</PresentationFormat>
  <Paragraphs>63</Paragraphs>
  <Slides>12</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Calibri</vt:lpstr>
      <vt:lpstr>Calibri Light</vt:lpstr>
      <vt:lpstr>Montserrat</vt:lpstr>
      <vt:lpstr>Poppins</vt:lpstr>
      <vt:lpstr>Poppins Black</vt:lpstr>
      <vt:lpstr>Poppins ExtraBold</vt:lpstr>
      <vt:lpstr>Poppins Light</vt:lpstr>
      <vt:lpstr>Poppins Medium</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Aleksandra Ristic</dc:creator>
  <cp:lastModifiedBy>Nemanja Stancic</cp:lastModifiedBy>
  <cp:revision>6</cp:revision>
  <dcterms:created xsi:type="dcterms:W3CDTF">2023-05-17T14:26:01Z</dcterms:created>
  <dcterms:modified xsi:type="dcterms:W3CDTF">2023-05-18T15:03:08Z</dcterms:modified>
</cp:coreProperties>
</file>