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57" r:id="rId2"/>
    <p:sldId id="263" r:id="rId3"/>
    <p:sldId id="310" r:id="rId4"/>
    <p:sldId id="309" r:id="rId5"/>
    <p:sldId id="308" r:id="rId6"/>
    <p:sldId id="301" r:id="rId7"/>
    <p:sldId id="299" r:id="rId8"/>
    <p:sldId id="296" r:id="rId9"/>
    <p:sldId id="288" r:id="rId10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BF"/>
    <a:srgbClr val="0282BF"/>
    <a:srgbClr val="0066FF"/>
    <a:srgbClr val="FFFFFF"/>
    <a:srgbClr val="797495"/>
    <a:srgbClr val="0E88C3"/>
    <a:srgbClr val="AD816A"/>
    <a:srgbClr val="EEEEEE"/>
    <a:srgbClr val="001021"/>
    <a:srgbClr val="F7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6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80" y="336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31/10/2022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31/10/2022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31/10/2022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86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31/10/2022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31/10/2022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31/10/2022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31/10/2022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31/10/2022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31/10/2022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31/10/2022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31/10/2022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6" r:id="rId13"/>
    <p:sldLayoutId id="2147483697" r:id="rId14"/>
    <p:sldLayoutId id="2147483661" r:id="rId15"/>
    <p:sldLayoutId id="2147483663" r:id="rId16"/>
    <p:sldLayoutId id="2147483672" r:id="rId17"/>
    <p:sldLayoutId id="2147483664" r:id="rId18"/>
    <p:sldLayoutId id="2147483673" r:id="rId19"/>
    <p:sldLayoutId id="2147483674" r:id="rId20"/>
    <p:sldLayoutId id="2147483668" r:id="rId21"/>
    <p:sldLayoutId id="2147483669" r:id="rId22"/>
    <p:sldLayoutId id="2147483671" r:id="rId23"/>
    <p:sldLayoutId id="2147483676" r:id="rId24"/>
    <p:sldLayoutId id="2147483677" r:id="rId25"/>
    <p:sldLayoutId id="2147483678" r:id="rId26"/>
    <p:sldLayoutId id="2147483679" r:id="rId27"/>
    <p:sldLayoutId id="2147483680" r:id="rId28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player.vimeo.com/video/474723155?h=579f192891&amp;app_id=12296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player.vimeo.com/video/754298770?h=01871fad65&amp;app_id=12296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wall&#10;&#10;Description automatically generated">
            <a:extLst>
              <a:ext uri="{FF2B5EF4-FFF2-40B4-BE49-F238E27FC236}">
                <a16:creationId xmlns:a16="http://schemas.microsoft.com/office/drawing/2014/main" id="{4403650D-5816-F738-7405-D505A45BC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8831"/>
            <a:ext cx="24479250" cy="14717149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43D4653-0BCD-4863-BABB-E168DC8D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319"/>
            <a:ext cx="2980706" cy="12369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817A3B-B706-6B7F-2AB1-ED39E4FAD52B}"/>
              </a:ext>
            </a:extLst>
          </p:cNvPr>
          <p:cNvSpPr/>
          <p:nvPr/>
        </p:nvSpPr>
        <p:spPr>
          <a:xfrm>
            <a:off x="2187146" y="3214683"/>
            <a:ext cx="152716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Premium</a:t>
            </a:r>
          </a:p>
          <a:p>
            <a:r>
              <a:rPr lang="en-ID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POS</a:t>
            </a:r>
          </a:p>
          <a:p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Industry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1A5DFC-4F26-41ED-1148-A61694311A28}"/>
              </a:ext>
            </a:extLst>
          </p:cNvPr>
          <p:cNvSpPr txBox="1"/>
          <p:nvPr/>
        </p:nvSpPr>
        <p:spPr>
          <a:xfrm>
            <a:off x="2187146" y="8846994"/>
            <a:ext cx="763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People are always going to go shopping. </a:t>
            </a:r>
          </a:p>
          <a:p>
            <a:r>
              <a:rPr lang="en-US" sz="24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 lot of our effort is just ‘how do we make the retail experience a great one!</a:t>
            </a:r>
          </a:p>
        </p:txBody>
      </p:sp>
    </p:spTree>
    <p:extLst>
      <p:ext uri="{BB962C8B-B14F-4D97-AF65-F5344CB8AC3E}">
        <p14:creationId xmlns:p14="http://schemas.microsoft.com/office/powerpoint/2010/main" val="42731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6172AB2-B26E-317E-A8F1-B082A1EE3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16627" cy="136794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86D9AF-9E78-0A60-4254-01D09390CC59}"/>
              </a:ext>
            </a:extLst>
          </p:cNvPr>
          <p:cNvSpPr txBox="1"/>
          <p:nvPr/>
        </p:nvSpPr>
        <p:spPr>
          <a:xfrm>
            <a:off x="9814115" y="511275"/>
            <a:ext cx="11627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BAT Global </a:t>
            </a:r>
            <a:endParaRPr lang="sr-RS" sz="80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898192-9AFB-B91E-9907-974DDAD63A3C}"/>
              </a:ext>
            </a:extLst>
          </p:cNvPr>
          <p:cNvSpPr/>
          <p:nvPr/>
        </p:nvSpPr>
        <p:spPr>
          <a:xfrm>
            <a:off x="7949366" y="1834714"/>
            <a:ext cx="11784375" cy="98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Snapshot of the past twelve months and markets we have opened </a:t>
            </a:r>
            <a:endParaRPr lang="en-US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17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text, indoor, wall, floor&#10;&#10;Description automatically generated">
            <a:extLst>
              <a:ext uri="{FF2B5EF4-FFF2-40B4-BE49-F238E27FC236}">
                <a16:creationId xmlns:a16="http://schemas.microsoft.com/office/drawing/2014/main" id="{8CB4CA8A-5F76-5016-AAFF-41623046F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5" y="2891053"/>
            <a:ext cx="5265776" cy="789802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32AB79E6-4A81-3D0A-D352-BF3332A34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777" y="2890412"/>
            <a:ext cx="5265776" cy="7898664"/>
          </a:xfrm>
          <a:prstGeom prst="rect">
            <a:avLst/>
          </a:prstGeom>
        </p:spPr>
      </p:pic>
      <p:pic>
        <p:nvPicPr>
          <p:cNvPr id="15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EC62ED2-0EAC-291C-0814-DC7EB5ADD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864" y="2889765"/>
            <a:ext cx="5265776" cy="7899312"/>
          </a:xfrm>
          <a:prstGeom prst="rect">
            <a:avLst/>
          </a:prstGeom>
        </p:spPr>
      </p:pic>
      <p:pic>
        <p:nvPicPr>
          <p:cNvPr id="17" name="Picture 16" descr="A picture containing text, indoor, wall, shelf&#10;&#10;Description automatically generated">
            <a:extLst>
              <a:ext uri="{FF2B5EF4-FFF2-40B4-BE49-F238E27FC236}">
                <a16:creationId xmlns:a16="http://schemas.microsoft.com/office/drawing/2014/main" id="{9022B3B3-801F-C7C3-BA6E-04D94DB6B5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40"/>
          <a:stretch/>
        </p:blipFill>
        <p:spPr>
          <a:xfrm>
            <a:off x="17688951" y="2889765"/>
            <a:ext cx="6264052" cy="78993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FE9EBBB-994E-CDE3-1F69-F81DB5C63808}"/>
              </a:ext>
            </a:extLst>
          </p:cNvPr>
          <p:cNvSpPr txBox="1"/>
          <p:nvPr/>
        </p:nvSpPr>
        <p:spPr>
          <a:xfrm>
            <a:off x="744255" y="696626"/>
            <a:ext cx="11627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Portfolio</a:t>
            </a:r>
            <a:endParaRPr lang="sr-RS" sz="80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11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, tree, sign&#10;&#10;Description automatically generated">
            <a:extLst>
              <a:ext uri="{FF2B5EF4-FFF2-40B4-BE49-F238E27FC236}">
                <a16:creationId xmlns:a16="http://schemas.microsoft.com/office/drawing/2014/main" id="{C6C37246-F6CF-1397-3A90-4231A8545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"/>
          <a:stretch/>
        </p:blipFill>
        <p:spPr>
          <a:xfrm>
            <a:off x="0" y="-1"/>
            <a:ext cx="24479250" cy="1367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05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085B7D-79DE-EE81-7D55-639321C6FEDC}"/>
              </a:ext>
            </a:extLst>
          </p:cNvPr>
          <p:cNvSpPr/>
          <p:nvPr/>
        </p:nvSpPr>
        <p:spPr>
          <a:xfrm>
            <a:off x="2874151" y="2404120"/>
            <a:ext cx="85380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More planet</a:t>
            </a:r>
          </a:p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Less waste.</a:t>
            </a:r>
            <a:endParaRPr lang="en-ID" sz="80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1FAE10-31AE-3132-6D77-E60F141B412C}"/>
              </a:ext>
            </a:extLst>
          </p:cNvPr>
          <p:cNvSpPr txBox="1">
            <a:spLocks/>
          </p:cNvSpPr>
          <p:nvPr/>
        </p:nvSpPr>
        <p:spPr>
          <a:xfrm>
            <a:off x="2874151" y="6751214"/>
            <a:ext cx="6338099" cy="107474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Re-Duce</a:t>
            </a:r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:</a:t>
            </a:r>
            <a: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 </a:t>
            </a:r>
            <a:b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By always investing in cutting edge technology, we significantly reduce scrap and improve efficiency.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DD90C3-E294-753A-EC8F-1A85589F9FC8}"/>
              </a:ext>
            </a:extLst>
          </p:cNvPr>
          <p:cNvSpPr txBox="1">
            <a:spLocks/>
          </p:cNvSpPr>
          <p:nvPr/>
        </p:nvSpPr>
        <p:spPr>
          <a:xfrm>
            <a:off x="2874151" y="8170377"/>
            <a:ext cx="7085393" cy="13877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Re-Cycle: </a:t>
            </a:r>
            <a:b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Engineering displays that can be easily disassembled and recycled. Always ensuring to use sustainable materials.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87DB06-5ECD-4D50-6FE5-B62E97A46B18}"/>
              </a:ext>
            </a:extLst>
          </p:cNvPr>
          <p:cNvSpPr txBox="1">
            <a:spLocks/>
          </p:cNvSpPr>
          <p:nvPr/>
        </p:nvSpPr>
        <p:spPr>
          <a:xfrm>
            <a:off x="2874151" y="9789568"/>
            <a:ext cx="6566411" cy="10967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Re-Peat: </a:t>
            </a:r>
            <a:b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Plant new trees and create eco projects for our community and give back to the environment. </a:t>
            </a: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F72A1DE7-85B8-24B3-3755-19CC81665B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5297" y="4049486"/>
            <a:ext cx="11165492" cy="6280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1690796-9860-6167-FDBD-6660FE6791B3}"/>
              </a:ext>
            </a:extLst>
          </p:cNvPr>
          <p:cNvSpPr txBox="1">
            <a:spLocks/>
          </p:cNvSpPr>
          <p:nvPr/>
        </p:nvSpPr>
        <p:spPr>
          <a:xfrm>
            <a:off x="2874151" y="5239888"/>
            <a:ext cx="6949470" cy="15113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Re-Use</a:t>
            </a:r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:</a:t>
            </a:r>
            <a: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 </a:t>
            </a:r>
            <a:b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Designing versatile and easily adaptable displays with longer life and use with any future products.</a:t>
            </a:r>
          </a:p>
          <a:p>
            <a:endParaRPr lang="en-US" sz="20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6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A7E6C-0E7D-4F05-A623-3FEA442A41ED}"/>
              </a:ext>
            </a:extLst>
          </p:cNvPr>
          <p:cNvSpPr/>
          <p:nvPr/>
        </p:nvSpPr>
        <p:spPr>
          <a:xfrm>
            <a:off x="2491395" y="3351476"/>
            <a:ext cx="85380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Certifications</a:t>
            </a:r>
            <a:r>
              <a:rPr lang="en-ID" sz="8000" dirty="0">
                <a:solidFill>
                  <a:srgbClr val="000000"/>
                </a:solidFill>
                <a:latin typeface="Poppins Light" panose="00000400000000000000" pitchFamily="2" charset="0"/>
                <a:ea typeface="EB Garamond 12" panose="02020502060206020403" pitchFamily="18" charset="0"/>
                <a:cs typeface="Poppins Light" panose="00000400000000000000" pitchFamily="2" charset="0"/>
              </a:rPr>
              <a:t> </a:t>
            </a:r>
            <a:endParaRPr lang="en-ID" sz="8000" dirty="0">
              <a:latin typeface="Poppins Light" panose="00000400000000000000" pitchFamily="2" charset="0"/>
              <a:ea typeface="EB Garamond 12" panose="02020502060206020403" pitchFamily="18" charset="0"/>
              <a:cs typeface="Poppins Light" panose="000004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55C41-BF94-4088-AF64-50F24C998AF9}"/>
              </a:ext>
            </a:extLst>
          </p:cNvPr>
          <p:cNvSpPr/>
          <p:nvPr/>
        </p:nvSpPr>
        <p:spPr>
          <a:xfrm>
            <a:off x="2491395" y="4674915"/>
            <a:ext cx="9692019" cy="430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ISO the International Organization for Standardization.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Poppins Medium" panose="00000600000000000000" pitchFamily="50" charset="0"/>
              <a:ea typeface="Open Sans" panose="020B0606030504020204" pitchFamily="34" charset="0"/>
              <a:cs typeface="Poppins Medium" panose="00000600000000000000" pitchFamily="50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9001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Sets out the criteria for a quality management system 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14001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Sets out the criteria for an environmental management system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45001:2018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Occupational health and safety (OH&amp;S) management system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20400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Integrating sustainability within procurement.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26000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Organization’s commitment to sustainability and its overall performance.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7DF885-D46E-E3E9-D635-D09E34919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380" y="6983413"/>
            <a:ext cx="9283298" cy="17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4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C8B4313-DBF5-D55C-82CF-87EB590CA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561" y="12716334"/>
            <a:ext cx="1296336" cy="438162"/>
          </a:xfrm>
          <a:prstGeom prst="rect">
            <a:avLst/>
          </a:prstGeom>
        </p:spPr>
      </p:pic>
      <p:pic>
        <p:nvPicPr>
          <p:cNvPr id="16" name="Picture 15" descr="A picture containing indoor, cluttered, kitchen appliance&#10;&#10;Description automatically generated">
            <a:extLst>
              <a:ext uri="{FF2B5EF4-FFF2-40B4-BE49-F238E27FC236}">
                <a16:creationId xmlns:a16="http://schemas.microsoft.com/office/drawing/2014/main" id="{684463FD-F300-A314-F092-61742F758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7307" y="8611051"/>
            <a:ext cx="4249512" cy="2833008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low confidence">
            <a:extLst>
              <a:ext uri="{FF2B5EF4-FFF2-40B4-BE49-F238E27FC236}">
                <a16:creationId xmlns:a16="http://schemas.microsoft.com/office/drawing/2014/main" id="{2B8AB017-E64C-2504-0172-3703B585D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991" y="8621139"/>
            <a:ext cx="4249512" cy="28330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9EB76A-8113-E3F9-001B-EB9C31B55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524" y="7883849"/>
            <a:ext cx="7952634" cy="44733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334DBE-1931-5B8A-7FDE-52DBE4A784EC}"/>
              </a:ext>
            </a:extLst>
          </p:cNvPr>
          <p:cNvSpPr/>
          <p:nvPr/>
        </p:nvSpPr>
        <p:spPr>
          <a:xfrm>
            <a:off x="2874151" y="2308443"/>
            <a:ext cx="85380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Google as </a:t>
            </a:r>
          </a:p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Benchmark.</a:t>
            </a:r>
            <a:endParaRPr lang="en-ID" sz="80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5F4C123-FA57-4A2D-7685-227ED90A94B6}"/>
              </a:ext>
            </a:extLst>
          </p:cNvPr>
          <p:cNvSpPr txBox="1">
            <a:spLocks/>
          </p:cNvSpPr>
          <p:nvPr/>
        </p:nvSpPr>
        <p:spPr>
          <a:xfrm>
            <a:off x="2874151" y="5239888"/>
            <a:ext cx="8308714" cy="34641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200" dirty="0">
              <a:latin typeface="Poppins" panose="00000800000000000000" pitchFamily="50" charset="0"/>
              <a:ea typeface="Inter Medium" panose="02000603000000020004" pitchFamily="50" charset="0"/>
              <a:cs typeface="Poppins" panose="00000800000000000000" pitchFamily="50" charset="0"/>
            </a:endParaRPr>
          </a:p>
          <a:p>
            <a:r>
              <a:rPr lang="en-US" sz="22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Using materials that are more sustainably sourced. </a:t>
            </a:r>
          </a:p>
          <a:p>
            <a:endParaRPr lang="en-US" sz="2200" dirty="0">
              <a:latin typeface="Poppins" panose="00000800000000000000" pitchFamily="50" charset="0"/>
              <a:ea typeface="Inter Medium" panose="02000603000000020004" pitchFamily="50" charset="0"/>
              <a:cs typeface="Poppins" panose="00000800000000000000" pitchFamily="50" charset="0"/>
            </a:endParaRPr>
          </a:p>
          <a:p>
            <a:r>
              <a:rPr lang="en-US" sz="22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Materials that are lightweight and reduce transport C02 impact. </a:t>
            </a:r>
          </a:p>
          <a:p>
            <a:endParaRPr lang="en-US" sz="2200" dirty="0">
              <a:latin typeface="Poppins" panose="00000800000000000000" pitchFamily="50" charset="0"/>
              <a:ea typeface="Inter Medium" panose="02000603000000020004" pitchFamily="50" charset="0"/>
              <a:cs typeface="Poppins" panose="00000800000000000000" pitchFamily="50" charset="0"/>
            </a:endParaRPr>
          </a:p>
          <a:p>
            <a:r>
              <a:rPr lang="en-US" sz="22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Sourcing local suppliers and reducing transport.</a:t>
            </a:r>
          </a:p>
          <a:p>
            <a:endParaRPr lang="en-US" sz="2200" dirty="0">
              <a:latin typeface="Poppins" panose="00000800000000000000" pitchFamily="50" charset="0"/>
              <a:ea typeface="Inter Medium" panose="02000603000000020004" pitchFamily="50" charset="0"/>
              <a:cs typeface="Poppins" panose="00000800000000000000" pitchFamily="50" charset="0"/>
            </a:endParaRPr>
          </a:p>
          <a:p>
            <a:r>
              <a:rPr lang="en-US" sz="22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Clever design and engineering, making displays that are easily dissembled and recycled.</a:t>
            </a:r>
          </a:p>
          <a:p>
            <a:endParaRPr lang="en-US" sz="2200" dirty="0">
              <a:latin typeface="Poppins" panose="00000800000000000000" pitchFamily="50" charset="0"/>
              <a:ea typeface="Inter Medium" panose="02000603000000020004" pitchFamily="50" charset="0"/>
              <a:cs typeface="Poppins" panose="00000800000000000000" pitchFamily="50" charset="0"/>
            </a:endParaRPr>
          </a:p>
          <a:p>
            <a:endParaRPr lang="en-US" sz="2200" dirty="0">
              <a:latin typeface="Poppins" panose="00000800000000000000" pitchFamily="50" charset="0"/>
              <a:ea typeface="Inter Medium" panose="02000603000000020004" pitchFamily="50" charset="0"/>
              <a:cs typeface="Poppins" panose="00000800000000000000" pitchFamily="50" charset="0"/>
            </a:endParaRPr>
          </a:p>
          <a:p>
            <a:endParaRPr lang="en-US" sz="2200" dirty="0">
              <a:latin typeface="Poppins" panose="00000800000000000000" pitchFamily="50" charset="0"/>
              <a:ea typeface="Inter Medium" panose="02000603000000020004" pitchFamily="50" charset="0"/>
              <a:cs typeface="Poppins" panose="00000800000000000000" pitchFamily="50" charset="0"/>
            </a:endParaRPr>
          </a:p>
          <a:p>
            <a:endParaRPr lang="en-US" sz="20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endParaRPr lang="en-US" sz="20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D70502-B6D0-D36F-5A30-89EAD374C83C}"/>
              </a:ext>
            </a:extLst>
          </p:cNvPr>
          <p:cNvSpPr/>
          <p:nvPr/>
        </p:nvSpPr>
        <p:spPr>
          <a:xfrm>
            <a:off x="2865666" y="11192194"/>
            <a:ext cx="8538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rgbClr val="000000"/>
                </a:solidFill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Aluminium</a:t>
            </a:r>
            <a:endParaRPr lang="en-ID" sz="2800" dirty="0">
              <a:latin typeface="Poppins Black" panose="00000A00000000000000" pitchFamily="2" charset="0"/>
              <a:ea typeface="EB Garamond 12" panose="02020502060206020403" pitchFamily="18" charset="0"/>
              <a:cs typeface="Poppins Black" panose="00000A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1F48F1-B1AA-3F37-72F5-18D0A36BEE0D}"/>
              </a:ext>
            </a:extLst>
          </p:cNvPr>
          <p:cNvSpPr/>
          <p:nvPr/>
        </p:nvSpPr>
        <p:spPr>
          <a:xfrm>
            <a:off x="5619534" y="11178160"/>
            <a:ext cx="8538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rgbClr val="000000"/>
                </a:solidFill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Plywood</a:t>
            </a:r>
            <a:endParaRPr lang="en-ID" sz="2800" dirty="0">
              <a:latin typeface="Poppins Black" panose="00000A00000000000000" pitchFamily="2" charset="0"/>
              <a:ea typeface="EB Garamond 12" panose="02020502060206020403" pitchFamily="18" charset="0"/>
              <a:cs typeface="Poppins Black" panose="00000A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4A68BE-6155-A6B2-31F8-AB746A55461D}"/>
              </a:ext>
            </a:extLst>
          </p:cNvPr>
          <p:cNvSpPr/>
          <p:nvPr/>
        </p:nvSpPr>
        <p:spPr>
          <a:xfrm>
            <a:off x="8373402" y="11192194"/>
            <a:ext cx="8538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rgbClr val="000000"/>
                </a:solidFill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Textile </a:t>
            </a:r>
            <a:endParaRPr lang="en-ID" sz="2800" dirty="0">
              <a:latin typeface="Poppins Black" panose="00000A00000000000000" pitchFamily="2" charset="0"/>
              <a:ea typeface="EB Garamond 12" panose="02020502060206020403" pitchFamily="18" charset="0"/>
              <a:cs typeface="Poppins Black" panose="00000A00000000000000" pitchFamily="2" charset="0"/>
            </a:endParaRPr>
          </a:p>
        </p:txBody>
      </p:sp>
      <p:pic>
        <p:nvPicPr>
          <p:cNvPr id="27" name="Online Media 26">
            <a:hlinkClick r:id="" action="ppaction://media"/>
            <a:extLst>
              <a:ext uri="{FF2B5EF4-FFF2-40B4-BE49-F238E27FC236}">
                <a16:creationId xmlns:a16="http://schemas.microsoft.com/office/drawing/2014/main" id="{76FEA286-26A9-5AB8-796C-D264E51BD9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7307" y="2845647"/>
            <a:ext cx="8582087" cy="57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3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E57298-1801-F9CC-0485-B80F248C6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909" y="934156"/>
            <a:ext cx="9192660" cy="11811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480D6A-2D00-15A9-3852-8E576DA2F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58" y="533320"/>
            <a:ext cx="9343643" cy="125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37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17736</TotalTime>
  <Words>310</Words>
  <Application>Microsoft Office PowerPoint</Application>
  <PresentationFormat>Custom</PresentationFormat>
  <Paragraphs>63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Poppins</vt:lpstr>
      <vt:lpstr>Poppins Black</vt:lpstr>
      <vt:lpstr>Poppins ExtraBold</vt:lpstr>
      <vt:lpstr>Poppins Light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Milos Cubrilo</cp:lastModifiedBy>
  <cp:revision>108</cp:revision>
  <dcterms:created xsi:type="dcterms:W3CDTF">2019-09-07T10:51:14Z</dcterms:created>
  <dcterms:modified xsi:type="dcterms:W3CDTF">2022-10-31T15:28:15Z</dcterms:modified>
</cp:coreProperties>
</file>